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59" r:id="rId6"/>
    <p:sldId id="261" r:id="rId7"/>
    <p:sldId id="258" r:id="rId8"/>
    <p:sldId id="266" r:id="rId9"/>
    <p:sldId id="260" r:id="rId10"/>
    <p:sldId id="262" r:id="rId11"/>
    <p:sldId id="263" r:id="rId12"/>
    <p:sldId id="267" r:id="rId13"/>
    <p:sldId id="268" r:id="rId14"/>
    <p:sldId id="269"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mbria" pitchFamily="18" charset="0"/>
        <a:ea typeface="+mn-ea"/>
        <a:cs typeface="+mn-cs"/>
      </a:defRPr>
    </a:lvl1pPr>
    <a:lvl2pPr marL="457200" algn="l" rtl="0" fontAlgn="base">
      <a:spcBef>
        <a:spcPct val="0"/>
      </a:spcBef>
      <a:spcAft>
        <a:spcPct val="0"/>
      </a:spcAft>
      <a:defRPr kern="1200">
        <a:solidFill>
          <a:schemeClr val="tx1"/>
        </a:solidFill>
        <a:latin typeface="Cambria" pitchFamily="18" charset="0"/>
        <a:ea typeface="+mn-ea"/>
        <a:cs typeface="+mn-cs"/>
      </a:defRPr>
    </a:lvl2pPr>
    <a:lvl3pPr marL="914400" algn="l" rtl="0" fontAlgn="base">
      <a:spcBef>
        <a:spcPct val="0"/>
      </a:spcBef>
      <a:spcAft>
        <a:spcPct val="0"/>
      </a:spcAft>
      <a:defRPr kern="1200">
        <a:solidFill>
          <a:schemeClr val="tx1"/>
        </a:solidFill>
        <a:latin typeface="Cambria" pitchFamily="18" charset="0"/>
        <a:ea typeface="+mn-ea"/>
        <a:cs typeface="+mn-cs"/>
      </a:defRPr>
    </a:lvl3pPr>
    <a:lvl4pPr marL="1371600" algn="l" rtl="0" fontAlgn="base">
      <a:spcBef>
        <a:spcPct val="0"/>
      </a:spcBef>
      <a:spcAft>
        <a:spcPct val="0"/>
      </a:spcAft>
      <a:defRPr kern="1200">
        <a:solidFill>
          <a:schemeClr val="tx1"/>
        </a:solidFill>
        <a:latin typeface="Cambria" pitchFamily="18" charset="0"/>
        <a:ea typeface="+mn-ea"/>
        <a:cs typeface="+mn-cs"/>
      </a:defRPr>
    </a:lvl4pPr>
    <a:lvl5pPr marL="1828800" algn="l" rtl="0" fontAlgn="base">
      <a:spcBef>
        <a:spcPct val="0"/>
      </a:spcBef>
      <a:spcAft>
        <a:spcPct val="0"/>
      </a:spcAft>
      <a:defRPr kern="1200">
        <a:solidFill>
          <a:schemeClr val="tx1"/>
        </a:solidFill>
        <a:latin typeface="Cambria" pitchFamily="18" charset="0"/>
        <a:ea typeface="+mn-ea"/>
        <a:cs typeface="+mn-cs"/>
      </a:defRPr>
    </a:lvl5pPr>
    <a:lvl6pPr marL="2286000" algn="l" defTabSz="914400" rtl="0" eaLnBrk="1" latinLnBrk="0" hangingPunct="1">
      <a:defRPr kern="1200">
        <a:solidFill>
          <a:schemeClr val="tx1"/>
        </a:solidFill>
        <a:latin typeface="Cambria" pitchFamily="18" charset="0"/>
        <a:ea typeface="+mn-ea"/>
        <a:cs typeface="+mn-cs"/>
      </a:defRPr>
    </a:lvl6pPr>
    <a:lvl7pPr marL="2743200" algn="l" defTabSz="914400" rtl="0" eaLnBrk="1" latinLnBrk="0" hangingPunct="1">
      <a:defRPr kern="1200">
        <a:solidFill>
          <a:schemeClr val="tx1"/>
        </a:solidFill>
        <a:latin typeface="Cambria" pitchFamily="18" charset="0"/>
        <a:ea typeface="+mn-ea"/>
        <a:cs typeface="+mn-cs"/>
      </a:defRPr>
    </a:lvl7pPr>
    <a:lvl8pPr marL="3200400" algn="l" defTabSz="914400" rtl="0" eaLnBrk="1" latinLnBrk="0" hangingPunct="1">
      <a:defRPr kern="1200">
        <a:solidFill>
          <a:schemeClr val="tx1"/>
        </a:solidFill>
        <a:latin typeface="Cambria" pitchFamily="18" charset="0"/>
        <a:ea typeface="+mn-ea"/>
        <a:cs typeface="+mn-cs"/>
      </a:defRPr>
    </a:lvl8pPr>
    <a:lvl9pPr marL="3657600" algn="l" defTabSz="914400" rtl="0" eaLnBrk="1" latinLnBrk="0" hangingPunct="1">
      <a:defRPr kern="1200">
        <a:solidFill>
          <a:schemeClr val="tx1"/>
        </a:solidFill>
        <a:latin typeface="Cambri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79AE"/>
    <a:srgbClr val="3399FF"/>
    <a:srgbClr val="0000FF"/>
    <a:srgbClr val="800000"/>
    <a:srgbClr val="A40F04"/>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016DE50-D594-489A-B954-79DBD7587B41}"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A5821C8-805A-495E-9E86-5C0A4AD79417}"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17EFD5A-6926-4849-8DD2-DE092F1B10FB}"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EC4940A-41F0-4B7E-BA5E-5651D2077820}"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3A0D19E-2789-4952-A6DB-C982D7706A37}"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D669D03-5F0C-48C0-82F7-F9B1D182C399}"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96FA365-5747-4932-A03F-9B48BE9598AC}"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B90749E-E57E-4394-90B6-16AC99D913E7}"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2F38E308-B97E-4327-962B-3D39B9D6238F}"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F3A2195-55F7-448C-B4E3-11F2CDED571A}"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C899AD5-9386-44B9-AD63-BDD3622C4997}"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A40F04">
                <a:alpha val="47000"/>
              </a:srgbClr>
            </a:gs>
            <a:gs pos="50000">
              <a:srgbClr val="FFCC99"/>
            </a:gs>
            <a:gs pos="100000">
              <a:srgbClr val="A40F04">
                <a:alpha val="55000"/>
              </a:srgbClr>
            </a:gs>
          </a:gsLst>
          <a:lin ang="27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954B9E58-2295-4043-945D-60B262A7D2C5}"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4429124" y="857232"/>
            <a:ext cx="4321175" cy="2800767"/>
          </a:xfrm>
          <a:prstGeom prst="rect">
            <a:avLst/>
          </a:prstGeom>
          <a:noFill/>
          <a:ln w="9525">
            <a:noFill/>
            <a:miter lim="800000"/>
            <a:headEnd/>
            <a:tailEnd/>
          </a:ln>
          <a:effectLst/>
        </p:spPr>
        <p:txBody>
          <a:bodyPr wrap="square">
            <a:spAutoFit/>
          </a:bodyPr>
          <a:lstStyle/>
          <a:p>
            <a:pPr algn="ctr">
              <a:spcBef>
                <a:spcPct val="50000"/>
              </a:spcBef>
            </a:pPr>
            <a:r>
              <a:rPr lang="ru-RU" sz="4400" b="1" dirty="0">
                <a:solidFill>
                  <a:srgbClr val="2279AE"/>
                </a:solidFill>
              </a:rPr>
              <a:t>Король любителей математики</a:t>
            </a:r>
            <a:r>
              <a:rPr lang="ru-RU" sz="4400" dirty="0">
                <a:solidFill>
                  <a:srgbClr val="2279AE"/>
                </a:solidFill>
                <a:latin typeface="Arial" charset="0"/>
              </a:rPr>
              <a:t> </a:t>
            </a:r>
            <a:r>
              <a:rPr lang="ru-RU" sz="4400" b="1" dirty="0">
                <a:solidFill>
                  <a:srgbClr val="2279AE"/>
                </a:solidFill>
              </a:rPr>
              <a:t>–                Пьер Ферма </a:t>
            </a:r>
          </a:p>
        </p:txBody>
      </p:sp>
      <p:sp>
        <p:nvSpPr>
          <p:cNvPr id="2054" name="Text Box 6"/>
          <p:cNvSpPr txBox="1">
            <a:spLocks noChangeArrowheads="1"/>
          </p:cNvSpPr>
          <p:nvPr/>
        </p:nvSpPr>
        <p:spPr bwMode="auto">
          <a:xfrm>
            <a:off x="4572000" y="4724400"/>
            <a:ext cx="3455988" cy="1311275"/>
          </a:xfrm>
          <a:prstGeom prst="rect">
            <a:avLst/>
          </a:prstGeom>
          <a:noFill/>
          <a:ln w="9525">
            <a:noFill/>
            <a:miter lim="800000"/>
            <a:headEnd/>
            <a:tailEnd/>
          </a:ln>
          <a:effectLst/>
        </p:spPr>
        <p:txBody>
          <a:bodyPr>
            <a:spAutoFit/>
          </a:bodyPr>
          <a:lstStyle/>
          <a:p>
            <a:pPr algn="ctr">
              <a:spcBef>
                <a:spcPct val="50000"/>
              </a:spcBef>
            </a:pPr>
            <a:r>
              <a:rPr lang="ru-RU" sz="2000" b="1" dirty="0">
                <a:solidFill>
                  <a:srgbClr val="2279AE"/>
                </a:solidFill>
              </a:rPr>
              <a:t>ИИЦ – Научная библиотека представляет виртуальную выставку к 415-летию Пьера Ферма</a:t>
            </a:r>
          </a:p>
        </p:txBody>
      </p:sp>
      <p:pic>
        <p:nvPicPr>
          <p:cNvPr id="5" name="Рисунок 4" descr="000fermat.jpg"/>
          <p:cNvPicPr>
            <a:picLocks noChangeAspect="1"/>
          </p:cNvPicPr>
          <p:nvPr/>
        </p:nvPicPr>
        <p:blipFill>
          <a:blip r:embed="rId2" cstate="email"/>
          <a:srcRect/>
          <a:stretch>
            <a:fillRect/>
          </a:stretch>
        </p:blipFill>
        <p:spPr>
          <a:xfrm>
            <a:off x="357158" y="428604"/>
            <a:ext cx="3929090" cy="4500594"/>
          </a:xfrm>
          <a:prstGeom prst="rect">
            <a:avLst/>
          </a:prstGeom>
          <a:ln w="38100">
            <a:solidFill>
              <a:schemeClr val="accent1"/>
            </a:solid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8.jpg"/>
          <p:cNvPicPr>
            <a:picLocks noChangeAspect="1"/>
          </p:cNvPicPr>
          <p:nvPr/>
        </p:nvPicPr>
        <p:blipFill>
          <a:blip r:embed="rId2" cstate="email"/>
          <a:stretch>
            <a:fillRect/>
          </a:stretch>
        </p:blipFill>
        <p:spPr>
          <a:xfrm>
            <a:off x="6232848" y="285728"/>
            <a:ext cx="2542202" cy="3857652"/>
          </a:xfrm>
          <a:prstGeom prst="rect">
            <a:avLst/>
          </a:prstGeom>
          <a:ln>
            <a:solidFill>
              <a:srgbClr val="0000FF"/>
            </a:solidFill>
          </a:ln>
          <a:effectLst>
            <a:outerShdw blurRad="292100" dist="139700" dir="2700000" algn="tl" rotWithShape="0">
              <a:srgbClr val="333333">
                <a:alpha val="65000"/>
              </a:srgbClr>
            </a:outerShdw>
          </a:effectLst>
        </p:spPr>
      </p:pic>
      <p:sp>
        <p:nvSpPr>
          <p:cNvPr id="3" name="TextBox 2"/>
          <p:cNvSpPr txBox="1"/>
          <p:nvPr/>
        </p:nvSpPr>
        <p:spPr>
          <a:xfrm>
            <a:off x="714348" y="714356"/>
            <a:ext cx="4429156" cy="3970318"/>
          </a:xfrm>
          <a:prstGeom prst="rect">
            <a:avLst/>
          </a:prstGeom>
          <a:noFill/>
        </p:spPr>
        <p:txBody>
          <a:bodyPr wrap="square" rtlCol="0">
            <a:spAutoFit/>
          </a:bodyPr>
          <a:lstStyle/>
          <a:p>
            <a:pPr algn="ctr"/>
            <a:r>
              <a:rPr lang="ru-RU" dirty="0" smtClean="0"/>
              <a:t>Ферма  наряду с Паскалем положил начало математической теории вероятностей. Этому помог , в частности, некий Шевалье </a:t>
            </a:r>
            <a:r>
              <a:rPr lang="ru-RU" dirty="0" smtClean="0"/>
              <a:t>де Мере</a:t>
            </a:r>
            <a:r>
              <a:rPr lang="ru-RU" dirty="0" smtClean="0"/>
              <a:t>, посвятивший множество времени азартным играм. Желая найти лучший метод игры, Шевалье </a:t>
            </a:r>
            <a:r>
              <a:rPr lang="ru-RU" dirty="0" smtClean="0"/>
              <a:t>де Мере </a:t>
            </a:r>
            <a:r>
              <a:rPr lang="ru-RU" dirty="0" smtClean="0"/>
              <a:t>обратился за помощью к Паскалю. В корреспонденции с Ферма Паскаль затронул этот вопрос, и таким образом началось сотрудничество двух великих ученых в развитии теории вероятностей, закончившееся установлением в 1654 году ее основ. </a:t>
            </a:r>
            <a:endParaRPr lang="ru-RU" dirty="0"/>
          </a:p>
        </p:txBody>
      </p:sp>
      <p:pic>
        <p:nvPicPr>
          <p:cNvPr id="6" name="Рисунок 5" descr="Изображение 013.jpg"/>
          <p:cNvPicPr>
            <a:picLocks noChangeAspect="1"/>
          </p:cNvPicPr>
          <p:nvPr/>
        </p:nvPicPr>
        <p:blipFill>
          <a:blip r:embed="rId3" cstate="email"/>
          <a:stretch>
            <a:fillRect/>
          </a:stretch>
        </p:blipFill>
        <p:spPr>
          <a:xfrm>
            <a:off x="5572132" y="2000240"/>
            <a:ext cx="2736430" cy="3945667"/>
          </a:xfrm>
          <a:prstGeom prst="rect">
            <a:avLst/>
          </a:prstGeom>
          <a:ln>
            <a:solidFill>
              <a:srgbClr val="0000FF"/>
            </a:solid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43372" y="714356"/>
            <a:ext cx="4143404" cy="5355312"/>
          </a:xfrm>
          <a:prstGeom prst="rect">
            <a:avLst/>
          </a:prstGeom>
          <a:noFill/>
        </p:spPr>
        <p:txBody>
          <a:bodyPr wrap="square" rtlCol="0">
            <a:spAutoFit/>
          </a:bodyPr>
          <a:lstStyle/>
          <a:p>
            <a:pPr algn="ctr"/>
            <a:r>
              <a:rPr lang="ru-RU" dirty="0" smtClean="0"/>
              <a:t>Ферма интересовался применением дифференциального исчисления для решения задач по оптике. Известен принцип Ферма, согласно которому действительный путь распространения света из одной точки </a:t>
            </a:r>
            <a:r>
              <a:rPr lang="ru-RU" i="1" dirty="0" smtClean="0"/>
              <a:t>- А </a:t>
            </a:r>
            <a:r>
              <a:rPr lang="ru-RU" dirty="0" smtClean="0"/>
              <a:t>в другую  </a:t>
            </a:r>
            <a:r>
              <a:rPr lang="ru-RU" i="1" dirty="0" smtClean="0"/>
              <a:t>В </a:t>
            </a:r>
            <a:r>
              <a:rPr lang="ru-RU" dirty="0" smtClean="0"/>
              <a:t>есть тот путь, для прохождения которого свету требуется минимальное время. Этот принцип имеет большое значение при подборе системы линз. Этим вопросом занимался полторы тысячи лет назад Герон из Александрии, но Ферма дополнил его исследования и привел доказательства.  Кроме того, Ферма занимался вопросом нахождения некоего общего принципа, объединяющего законы Вселенной.</a:t>
            </a:r>
            <a:endParaRPr lang="ru-RU" dirty="0"/>
          </a:p>
        </p:txBody>
      </p:sp>
      <p:pic>
        <p:nvPicPr>
          <p:cNvPr id="4" name="Рисунок 3" descr="Изображение 005.jpg"/>
          <p:cNvPicPr>
            <a:picLocks noChangeAspect="1"/>
          </p:cNvPicPr>
          <p:nvPr/>
        </p:nvPicPr>
        <p:blipFill>
          <a:blip r:embed="rId2" cstate="email"/>
          <a:stretch>
            <a:fillRect/>
          </a:stretch>
        </p:blipFill>
        <p:spPr>
          <a:xfrm>
            <a:off x="714348" y="642918"/>
            <a:ext cx="2786082" cy="4636691"/>
          </a:xfrm>
          <a:prstGeom prst="rect">
            <a:avLst/>
          </a:prstGeom>
          <a:ln>
            <a:solidFill>
              <a:schemeClr val="accent2">
                <a:lumMod val="60000"/>
                <a:lumOff val="40000"/>
              </a:schemeClr>
            </a:solidFill>
          </a:ln>
          <a:effectLst>
            <a:outerShdw blurRad="292100" dist="139700" dir="2700000" algn="tl" rotWithShape="0">
              <a:srgbClr val="333333">
                <a:alpha val="65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357166"/>
            <a:ext cx="4143404" cy="1323439"/>
          </a:xfrm>
          <a:prstGeom prst="rect">
            <a:avLst/>
          </a:prstGeom>
          <a:noFill/>
        </p:spPr>
        <p:txBody>
          <a:bodyPr wrap="square" rtlCol="0">
            <a:spAutoFit/>
          </a:bodyPr>
          <a:lstStyle/>
          <a:p>
            <a:pPr algn="ctr"/>
            <a:r>
              <a:rPr lang="ru-RU" sz="2000" i="1" dirty="0" smtClean="0"/>
              <a:t>«Я установил множество красивых теорем».</a:t>
            </a:r>
          </a:p>
          <a:p>
            <a:pPr algn="ctr"/>
            <a:r>
              <a:rPr lang="ru-RU" sz="2000" i="1" dirty="0" smtClean="0"/>
              <a:t>                                </a:t>
            </a:r>
          </a:p>
          <a:p>
            <a:r>
              <a:rPr lang="ru-RU" sz="2000" i="1" dirty="0" smtClean="0"/>
              <a:t>                                               </a:t>
            </a:r>
            <a:r>
              <a:rPr lang="ru-RU" i="1" dirty="0" smtClean="0"/>
              <a:t>Пьер Ферма</a:t>
            </a:r>
            <a:endParaRPr lang="ru-RU" i="1" dirty="0"/>
          </a:p>
        </p:txBody>
      </p:sp>
      <p:sp>
        <p:nvSpPr>
          <p:cNvPr id="4" name="TextBox 3"/>
          <p:cNvSpPr txBox="1"/>
          <p:nvPr/>
        </p:nvSpPr>
        <p:spPr>
          <a:xfrm>
            <a:off x="214282" y="1785926"/>
            <a:ext cx="5143536" cy="4247317"/>
          </a:xfrm>
          <a:prstGeom prst="rect">
            <a:avLst/>
          </a:prstGeom>
          <a:noFill/>
        </p:spPr>
        <p:txBody>
          <a:bodyPr wrap="square" rtlCol="0">
            <a:spAutoFit/>
          </a:bodyPr>
          <a:lstStyle/>
          <a:p>
            <a:pPr algn="ctr"/>
            <a:r>
              <a:rPr lang="ru-RU" dirty="0" smtClean="0"/>
              <a:t>Большинство сформулированных Ферма теорем строго доказали Л.Эйлер, О.Коши и другие математики Х</a:t>
            </a:r>
            <a:r>
              <a:rPr lang="en-US" dirty="0" smtClean="0"/>
              <a:t>VIII</a:t>
            </a:r>
            <a:r>
              <a:rPr lang="ru-RU" dirty="0" smtClean="0"/>
              <a:t> и Х</a:t>
            </a:r>
            <a:r>
              <a:rPr lang="en-US" dirty="0" smtClean="0"/>
              <a:t>I</a:t>
            </a:r>
            <a:r>
              <a:rPr lang="ru-RU" dirty="0" smtClean="0"/>
              <a:t>Х веков, а его последняя теорема  на протяжении трех столетий привлекала внимание как профессиональных математиков, так и многочисленных любителей. По мере возникновения и развития новых отраслей математики, начали появляться более общие теоремы,  охватывающие весьма значительную часть уравнений Ферма. Весьма сложным является  и самое свежее доказательство, предложенное  в 1993 году английским математиком  </a:t>
            </a:r>
            <a:r>
              <a:rPr lang="en-US" dirty="0" smtClean="0"/>
              <a:t>Andrew </a:t>
            </a:r>
            <a:r>
              <a:rPr lang="en-US" dirty="0" err="1" smtClean="0"/>
              <a:t>Wilse</a:t>
            </a:r>
            <a:r>
              <a:rPr lang="en-US" dirty="0" smtClean="0"/>
              <a:t>.</a:t>
            </a:r>
            <a:r>
              <a:rPr lang="ru-RU" dirty="0" smtClean="0"/>
              <a:t> Оно изложено на 129 страницах. </a:t>
            </a:r>
            <a:endParaRPr lang="ru-RU" dirty="0"/>
          </a:p>
        </p:txBody>
      </p:sp>
      <p:pic>
        <p:nvPicPr>
          <p:cNvPr id="7" name="Рисунок 6" descr="Изображение.jpg"/>
          <p:cNvPicPr>
            <a:picLocks noChangeAspect="1"/>
          </p:cNvPicPr>
          <p:nvPr/>
        </p:nvPicPr>
        <p:blipFill>
          <a:blip r:embed="rId2" cstate="email"/>
          <a:stretch>
            <a:fillRect/>
          </a:stretch>
        </p:blipFill>
        <p:spPr>
          <a:xfrm>
            <a:off x="5763812" y="1214422"/>
            <a:ext cx="3074646" cy="4500594"/>
          </a:xfrm>
          <a:prstGeom prst="rect">
            <a:avLst/>
          </a:prstGeom>
          <a:ln>
            <a:solidFill>
              <a:srgbClr val="0000FF"/>
            </a:solidFill>
          </a:ln>
          <a:effectLst>
            <a:outerShdw blurRad="292100" dist="139700" dir="2700000" algn="tl" rotWithShape="0">
              <a:srgbClr val="333333">
                <a:alpha val="65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357166"/>
            <a:ext cx="7215238" cy="1477328"/>
          </a:xfrm>
          <a:prstGeom prst="rect">
            <a:avLst/>
          </a:prstGeom>
          <a:noFill/>
        </p:spPr>
        <p:txBody>
          <a:bodyPr wrap="square" rtlCol="0">
            <a:spAutoFit/>
          </a:bodyPr>
          <a:lstStyle/>
          <a:p>
            <a:pPr algn="ctr"/>
            <a:r>
              <a:rPr lang="ru-RU" dirty="0" smtClean="0"/>
              <a:t>Жизнь Пьера Ферма была лишена громких событий, но своими гениальными открытиями в математике он обессмертил себя. Учреждена медаль им. Пьера  Ферма. Лицей в Тулузе носит его имя.</a:t>
            </a:r>
            <a:br>
              <a:rPr lang="ru-RU" dirty="0" smtClean="0"/>
            </a:br>
            <a:r>
              <a:rPr lang="ru-RU" dirty="0" smtClean="0"/>
              <a:t>Мы признательны Ферма за то, что он приоткрыл для нас мир, полный красоты и загадочности.</a:t>
            </a:r>
            <a:endParaRPr lang="ru-RU" dirty="0"/>
          </a:p>
        </p:txBody>
      </p:sp>
      <p:pic>
        <p:nvPicPr>
          <p:cNvPr id="3" name="Рисунок 2" descr="054.JPG"/>
          <p:cNvPicPr>
            <a:picLocks noChangeAspect="1"/>
          </p:cNvPicPr>
          <p:nvPr/>
        </p:nvPicPr>
        <p:blipFill>
          <a:blip r:embed="rId2" cstate="email"/>
          <a:srcRect/>
          <a:stretch>
            <a:fillRect/>
          </a:stretch>
        </p:blipFill>
        <p:spPr>
          <a:xfrm>
            <a:off x="857224" y="2143116"/>
            <a:ext cx="3071816" cy="3669112"/>
          </a:xfrm>
          <a:prstGeom prst="rect">
            <a:avLst/>
          </a:prstGeom>
          <a:ln>
            <a:solidFill>
              <a:schemeClr val="bg1"/>
            </a:solidFill>
          </a:ln>
          <a:effectLst>
            <a:outerShdw blurRad="292100" dist="139700" dir="2700000" algn="tl" rotWithShape="0">
              <a:srgbClr val="333333">
                <a:alpha val="65000"/>
              </a:srgbClr>
            </a:outerShdw>
          </a:effectLst>
        </p:spPr>
      </p:pic>
      <p:sp>
        <p:nvSpPr>
          <p:cNvPr id="4" name="TextBox 3"/>
          <p:cNvSpPr txBox="1"/>
          <p:nvPr/>
        </p:nvSpPr>
        <p:spPr>
          <a:xfrm>
            <a:off x="571472" y="6000768"/>
            <a:ext cx="3643338" cy="646331"/>
          </a:xfrm>
          <a:prstGeom prst="rect">
            <a:avLst/>
          </a:prstGeom>
          <a:noFill/>
        </p:spPr>
        <p:txBody>
          <a:bodyPr wrap="square" rtlCol="0">
            <a:spAutoFit/>
          </a:bodyPr>
          <a:lstStyle/>
          <a:p>
            <a:pPr algn="ctr"/>
            <a:r>
              <a:rPr lang="ru-RU" i="1" dirty="0" smtClean="0"/>
              <a:t>Лицей им. П.Ферма</a:t>
            </a:r>
          </a:p>
          <a:p>
            <a:pPr algn="ctr"/>
            <a:r>
              <a:rPr lang="ru-RU" i="1" dirty="0" smtClean="0"/>
              <a:t>Тулуза</a:t>
            </a:r>
            <a:endParaRPr lang="ru-RU" i="1" dirty="0"/>
          </a:p>
        </p:txBody>
      </p:sp>
      <p:pic>
        <p:nvPicPr>
          <p:cNvPr id="5" name="Рисунок 4" descr="Бюст в тулузском Капитолии.jpg"/>
          <p:cNvPicPr>
            <a:picLocks noChangeAspect="1"/>
          </p:cNvPicPr>
          <p:nvPr/>
        </p:nvPicPr>
        <p:blipFill>
          <a:blip r:embed="rId3" cstate="email"/>
          <a:stretch>
            <a:fillRect/>
          </a:stretch>
        </p:blipFill>
        <p:spPr>
          <a:xfrm>
            <a:off x="5500694" y="2285992"/>
            <a:ext cx="2190752" cy="2921003"/>
          </a:xfrm>
          <a:prstGeom prst="rect">
            <a:avLst/>
          </a:prstGeom>
          <a:ln>
            <a:solidFill>
              <a:schemeClr val="bg1"/>
            </a:solidFill>
          </a:ln>
          <a:effectLst>
            <a:outerShdw blurRad="292100" dist="139700" dir="2700000" algn="tl" rotWithShape="0">
              <a:srgbClr val="333333">
                <a:alpha val="65000"/>
              </a:srgbClr>
            </a:outerShdw>
          </a:effectLst>
        </p:spPr>
      </p:pic>
      <p:sp>
        <p:nvSpPr>
          <p:cNvPr id="6" name="TextBox 5"/>
          <p:cNvSpPr txBox="1"/>
          <p:nvPr/>
        </p:nvSpPr>
        <p:spPr>
          <a:xfrm>
            <a:off x="5429256" y="5643578"/>
            <a:ext cx="2286016" cy="923330"/>
          </a:xfrm>
          <a:prstGeom prst="rect">
            <a:avLst/>
          </a:prstGeom>
          <a:noFill/>
        </p:spPr>
        <p:txBody>
          <a:bodyPr wrap="square" rtlCol="0">
            <a:spAutoFit/>
          </a:bodyPr>
          <a:lstStyle/>
          <a:p>
            <a:pPr algn="ctr"/>
            <a:r>
              <a:rPr lang="ru-RU" i="1" dirty="0" smtClean="0"/>
              <a:t>Бюст Ферма в </a:t>
            </a:r>
            <a:r>
              <a:rPr lang="ru-RU" i="1" dirty="0" err="1" smtClean="0"/>
              <a:t>тулузском</a:t>
            </a:r>
            <a:r>
              <a:rPr lang="ru-RU" i="1" dirty="0" smtClean="0"/>
              <a:t> Капитолии</a:t>
            </a:r>
            <a:endParaRPr lang="ru-RU"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285728"/>
            <a:ext cx="8501122" cy="61709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Список использованной литературы</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Белл,  Э. Т.  Творцы математики : предшественники современной математики [Текст] / Э. Т. Белл.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 Просвещение, 1979.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256 с. </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Блинов, В. Ф. Великая теорема Ферма: исследование проблемы [Текст] / В. Ф. Блинов.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 Издательство ЛКИ, 2008.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152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Желтухин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Б. В. Элементарное доказательство большой теоремы Ферма [Текст] / Б. В.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Желтухин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Волгоград : [б. и.], 2004.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56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Малаховский</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В. С. Избранные главы истории математики [Текст] / В. С.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Малаховский</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Калининград : ФГУИПП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Янтарный сказ</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2002.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304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Никифоровский, В. А. Рождение новой математики [Текст] / В. А. Никифоровский.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 Наука, 1976.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197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Тихомиров, В. М. Великие математики прошлого и их великие теоремы [Текст] / В. М. Тихомиров.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 Издательство Московского центра непрерывного математического образования, 2003.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16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Фрейман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Л. С. Творцы высшей математики [Текст] / Л. С.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Фрейман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 Наука, 1968.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213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Хинчин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А. Я. Великая теорема Ферма [Текст] / А. Я.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Хинчин</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Издательство ЛКИ, 2007.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80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Шереметевский</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В. П. Очерки по истории математики [Текст] / В. П.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Шереметевский</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Издательство ЛКИ, 2010.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184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Шеренга великих математиков [Текст] / ред. В.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Крысицкий</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Варшава : Наша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Ксенгарня</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1970.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187 с.</a:t>
            </a:r>
            <a:endParaRPr kumimoji="0" lang="ru-RU" sz="1100" b="0" i="0" u="none" strike="noStrike" cap="none" normalizeH="0" baseline="0" dirty="0" smtClean="0">
              <a:ln>
                <a:noFill/>
              </a:ln>
              <a:solidFill>
                <a:schemeClr val="tx1"/>
              </a:solidFill>
              <a:effectLst/>
              <a:latin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Эдвардс, Г. Последняя теорема Ферма. Генетическое введение  в </a:t>
            </a:r>
            <a:r>
              <a:rPr kumimoji="0" lang="ru-RU" sz="1600" b="0" i="0" u="none" strike="noStrike" cap="none" normalizeH="0" baseline="0" dirty="0" err="1" smtClean="0">
                <a:ln>
                  <a:noFill/>
                </a:ln>
                <a:solidFill>
                  <a:schemeClr val="tx1"/>
                </a:solidFill>
                <a:effectLst/>
                <a:latin typeface="Cambria" pitchFamily="18" charset="0"/>
                <a:ea typeface="Times New Roman" pitchFamily="18" charset="0"/>
                <a:cs typeface="Times New Roman" pitchFamily="18" charset="0"/>
              </a:rPr>
              <a:t>алгебрическую</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теорию чисел [Текст] / Г. Эдвардс.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М.: Мир, 1980. </a:t>
            </a:r>
            <a:r>
              <a:rPr kumimoji="0" lang="ru-RU" sz="16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6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 484 с.</a:t>
            </a: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2.jpg"/>
          <p:cNvPicPr>
            <a:picLocks noChangeAspect="1"/>
          </p:cNvPicPr>
          <p:nvPr/>
        </p:nvPicPr>
        <p:blipFill>
          <a:blip r:embed="rId2" cstate="email"/>
          <a:stretch>
            <a:fillRect/>
          </a:stretch>
        </p:blipFill>
        <p:spPr>
          <a:xfrm>
            <a:off x="5429256" y="928670"/>
            <a:ext cx="3107318" cy="4286256"/>
          </a:xfrm>
          <a:prstGeom prst="rect">
            <a:avLst/>
          </a:prstGeom>
          <a:ln>
            <a:solidFill>
              <a:srgbClr val="0000FF"/>
            </a:solidFill>
          </a:ln>
          <a:effectLst>
            <a:outerShdw blurRad="292100" dist="139700" dir="2700000" algn="tl" rotWithShape="0">
              <a:srgbClr val="333333">
                <a:alpha val="65000"/>
              </a:srgbClr>
            </a:outerShdw>
          </a:effectLst>
        </p:spPr>
        <p:style>
          <a:lnRef idx="2">
            <a:schemeClr val="accent2"/>
          </a:lnRef>
          <a:fillRef idx="1">
            <a:schemeClr val="lt1"/>
          </a:fillRef>
          <a:effectRef idx="0">
            <a:schemeClr val="accent2"/>
          </a:effectRef>
          <a:fontRef idx="minor">
            <a:schemeClr val="dk1"/>
          </a:fontRef>
        </p:style>
      </p:pic>
      <p:sp>
        <p:nvSpPr>
          <p:cNvPr id="3" name="TextBox 2"/>
          <p:cNvSpPr txBox="1"/>
          <p:nvPr/>
        </p:nvSpPr>
        <p:spPr>
          <a:xfrm>
            <a:off x="571472" y="1214422"/>
            <a:ext cx="4500594" cy="4247317"/>
          </a:xfrm>
          <a:prstGeom prst="rect">
            <a:avLst/>
          </a:prstGeom>
          <a:noFill/>
        </p:spPr>
        <p:txBody>
          <a:bodyPr wrap="square" rtlCol="0">
            <a:spAutoFit/>
          </a:bodyPr>
          <a:lstStyle/>
          <a:p>
            <a:pPr algn="ctr"/>
            <a:r>
              <a:rPr lang="ru-RU" dirty="0" smtClean="0"/>
              <a:t>В истории научных исследований известно довольно много случаев, когда существенный вклад в науку вносили не всемирно признанные ученые, а люди со стороны, любознательные и бескорыстные, не имеющие научных степеней и званий. Свое свободное время они посвящали поискам различных  закономерностей  и разгадкам тайн природы, обогащая знания земной цивилизации. Одним из таких искателей истины  и был  выдающийся знаток искусства и литературы, юрист по образованию, один из самых светлых умов Франции, Пьер Ферма ( 1601-1665).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9.jpg"/>
          <p:cNvPicPr>
            <a:picLocks noChangeAspect="1"/>
          </p:cNvPicPr>
          <p:nvPr/>
        </p:nvPicPr>
        <p:blipFill>
          <a:blip r:embed="rId2" cstate="email"/>
          <a:stretch>
            <a:fillRect/>
          </a:stretch>
        </p:blipFill>
        <p:spPr>
          <a:xfrm>
            <a:off x="928662" y="2786058"/>
            <a:ext cx="3362877" cy="3529778"/>
          </a:xfrm>
          <a:prstGeom prst="rect">
            <a:avLst/>
          </a:prstGeom>
          <a:ln>
            <a:solidFill>
              <a:schemeClr val="bg1"/>
            </a:solid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pic>
      <p:sp>
        <p:nvSpPr>
          <p:cNvPr id="4" name="Прямоугольник 3"/>
          <p:cNvSpPr/>
          <p:nvPr/>
        </p:nvSpPr>
        <p:spPr>
          <a:xfrm>
            <a:off x="500034" y="214290"/>
            <a:ext cx="8001056" cy="2308324"/>
          </a:xfrm>
          <a:prstGeom prst="rect">
            <a:avLst/>
          </a:prstGeom>
        </p:spPr>
        <p:txBody>
          <a:bodyPr wrap="square">
            <a:spAutoFit/>
          </a:bodyPr>
          <a:lstStyle/>
          <a:p>
            <a:pPr algn="ctr"/>
            <a:r>
              <a:rPr lang="ru-RU" dirty="0" smtClean="0"/>
              <a:t>Из многих проблем математики , наверное, ни одна не снискала такой известности, как проблема доказательства большой теоремы Ферма. Он продолжил математические разработки Пифагора и высказал предположение о том, </a:t>
            </a:r>
            <a:r>
              <a:rPr lang="ru-RU" b="1" dirty="0" err="1" smtClean="0"/>
              <a:t>диофантово</a:t>
            </a:r>
            <a:r>
              <a:rPr lang="ru-RU" b="1" dirty="0" smtClean="0"/>
              <a:t> уравнение (равенство Ферма) </a:t>
            </a:r>
            <a:endParaRPr lang="en-US" b="1" dirty="0" smtClean="0"/>
          </a:p>
          <a:p>
            <a:pPr algn="ctr"/>
            <a:r>
              <a:rPr lang="en-US" b="1" dirty="0" err="1" smtClean="0"/>
              <a:t>xⁿ</a:t>
            </a:r>
            <a:r>
              <a:rPr lang="ru-RU" b="1" dirty="0" smtClean="0"/>
              <a:t>+ </a:t>
            </a:r>
            <a:r>
              <a:rPr lang="en-US" b="1" dirty="0" err="1" smtClean="0"/>
              <a:t>yⁿ</a:t>
            </a:r>
            <a:r>
              <a:rPr lang="ru-RU" b="1" dirty="0" smtClean="0"/>
              <a:t> = </a:t>
            </a:r>
            <a:r>
              <a:rPr lang="en-US" b="1" dirty="0" err="1" smtClean="0"/>
              <a:t>zⁿ</a:t>
            </a:r>
            <a:endParaRPr lang="en-US" b="1" dirty="0" smtClean="0"/>
          </a:p>
          <a:p>
            <a:pPr algn="ctr"/>
            <a:r>
              <a:rPr lang="ru-RU" b="1" dirty="0" smtClean="0"/>
              <a:t>не существует в целых числах при </a:t>
            </a:r>
            <a:r>
              <a:rPr lang="en-US" b="1" dirty="0" smtClean="0"/>
              <a:t>n ›</a:t>
            </a:r>
            <a:r>
              <a:rPr lang="ru-RU" b="1" dirty="0" smtClean="0"/>
              <a:t> </a:t>
            </a:r>
            <a:r>
              <a:rPr lang="en-US" b="1" dirty="0" smtClean="0"/>
              <a:t>2</a:t>
            </a:r>
            <a:r>
              <a:rPr lang="ru-RU" b="1" dirty="0" smtClean="0"/>
              <a:t>.</a:t>
            </a:r>
          </a:p>
          <a:p>
            <a:pPr algn="ctr"/>
            <a:r>
              <a:rPr lang="ru-RU" dirty="0" smtClean="0"/>
              <a:t>В математике это предположение известно под названием </a:t>
            </a:r>
          </a:p>
          <a:p>
            <a:pPr algn="ctr"/>
            <a:r>
              <a:rPr lang="ru-RU" b="1" dirty="0" smtClean="0"/>
              <a:t>Великая теорема Ферма.</a:t>
            </a:r>
            <a:endParaRPr lang="ru-RU" b="1" dirty="0"/>
          </a:p>
        </p:txBody>
      </p:sp>
      <p:pic>
        <p:nvPicPr>
          <p:cNvPr id="5" name="Рисунок 4" descr="Diophantus-cover.jpg"/>
          <p:cNvPicPr>
            <a:picLocks noChangeAspect="1"/>
          </p:cNvPicPr>
          <p:nvPr/>
        </p:nvPicPr>
        <p:blipFill>
          <a:blip r:embed="rId3" cstate="email"/>
          <a:stretch>
            <a:fillRect/>
          </a:stretch>
        </p:blipFill>
        <p:spPr>
          <a:xfrm>
            <a:off x="5715008" y="2714619"/>
            <a:ext cx="1857388" cy="3049213"/>
          </a:xfrm>
          <a:prstGeom prst="rect">
            <a:avLst/>
          </a:prstGeom>
          <a:ln w="28575">
            <a:solidFill>
              <a:schemeClr val="bg1"/>
            </a:solidFill>
          </a:ln>
          <a:effectLst>
            <a:outerShdw blurRad="50800" dist="38100" algn="l" rotWithShape="0">
              <a:prstClr val="black">
                <a:alpha val="40000"/>
              </a:prstClr>
            </a:outerShdw>
          </a:effectLst>
        </p:spPr>
      </p:pic>
      <p:sp>
        <p:nvSpPr>
          <p:cNvPr id="6" name="TextBox 5"/>
          <p:cNvSpPr txBox="1"/>
          <p:nvPr/>
        </p:nvSpPr>
        <p:spPr>
          <a:xfrm>
            <a:off x="4714876" y="5929330"/>
            <a:ext cx="4000528" cy="646331"/>
          </a:xfrm>
          <a:prstGeom prst="rect">
            <a:avLst/>
          </a:prstGeom>
          <a:noFill/>
        </p:spPr>
        <p:txBody>
          <a:bodyPr wrap="square" rtlCol="0">
            <a:spAutoFit/>
          </a:bodyPr>
          <a:lstStyle/>
          <a:p>
            <a:pPr algn="ctr"/>
            <a:r>
              <a:rPr lang="ru-RU" i="1" dirty="0" smtClean="0"/>
              <a:t>Титульный лист «Арифметики» Диофанта Александрийского</a:t>
            </a:r>
            <a:endParaRPr lang="ru-RU"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1.jpg"/>
          <p:cNvPicPr>
            <a:picLocks noChangeAspect="1"/>
          </p:cNvPicPr>
          <p:nvPr/>
        </p:nvPicPr>
        <p:blipFill>
          <a:blip r:embed="rId2" cstate="email"/>
          <a:stretch>
            <a:fillRect/>
          </a:stretch>
        </p:blipFill>
        <p:spPr>
          <a:xfrm>
            <a:off x="5572132" y="1214422"/>
            <a:ext cx="3131537" cy="4314901"/>
          </a:xfrm>
          <a:prstGeom prst="rect">
            <a:avLst/>
          </a:prstGeom>
          <a:ln>
            <a:solidFill>
              <a:srgbClr val="0000FF"/>
            </a:solidFill>
          </a:ln>
          <a:effectLst>
            <a:outerShdw blurRad="292100" dist="139700" dir="2700000" algn="tl" rotWithShape="0">
              <a:srgbClr val="333333">
                <a:alpha val="65000"/>
              </a:srgbClr>
            </a:outerShdw>
          </a:effectLst>
        </p:spPr>
      </p:pic>
      <p:sp>
        <p:nvSpPr>
          <p:cNvPr id="3" name="TextBox 2"/>
          <p:cNvSpPr txBox="1"/>
          <p:nvPr/>
        </p:nvSpPr>
        <p:spPr>
          <a:xfrm>
            <a:off x="714348" y="1071546"/>
            <a:ext cx="4357718" cy="3416320"/>
          </a:xfrm>
          <a:prstGeom prst="rect">
            <a:avLst/>
          </a:prstGeom>
          <a:noFill/>
        </p:spPr>
        <p:txBody>
          <a:bodyPr wrap="square" rtlCol="0">
            <a:spAutoFit/>
          </a:bodyPr>
          <a:lstStyle/>
          <a:p>
            <a:pPr algn="ctr"/>
            <a:r>
              <a:rPr lang="ru-RU" dirty="0" smtClean="0"/>
              <a:t>Существует легенда о том, что П.Ферма нашел краткое и весьма простое доказательство теоремы. Но оно все же оказалось не такое короткое, чтобы его можно было записать на полях книги, с которой работал Ферма в то время, когда его осенила мысль о сущности доказательства. Тетради для записей под рукой не оказалось… Вслед  за этим подоспели неотложные дела… И научное сообщество осталось без простого и краткого доказательства.</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4.jpg"/>
          <p:cNvPicPr>
            <a:picLocks noChangeAspect="1"/>
          </p:cNvPicPr>
          <p:nvPr/>
        </p:nvPicPr>
        <p:blipFill>
          <a:blip r:embed="rId2" cstate="email">
            <a:lum bright="-15000"/>
          </a:blip>
          <a:stretch>
            <a:fillRect/>
          </a:stretch>
        </p:blipFill>
        <p:spPr>
          <a:xfrm>
            <a:off x="5857884" y="1000108"/>
            <a:ext cx="2729294" cy="4337192"/>
          </a:xfrm>
          <a:prstGeom prst="rect">
            <a:avLst/>
          </a:prstGeom>
          <a:ln w="28575">
            <a:solidFill>
              <a:schemeClr val="bg1"/>
            </a:solidFill>
          </a:ln>
          <a:effectLst>
            <a:outerShdw blurRad="292100" dist="139700" dir="2700000" algn="tl" rotWithShape="0">
              <a:srgbClr val="333333">
                <a:alpha val="65000"/>
              </a:srgbClr>
            </a:outerShdw>
          </a:effectLst>
        </p:spPr>
      </p:pic>
      <p:sp>
        <p:nvSpPr>
          <p:cNvPr id="3" name="TextBox 2"/>
          <p:cNvSpPr txBox="1"/>
          <p:nvPr/>
        </p:nvSpPr>
        <p:spPr>
          <a:xfrm>
            <a:off x="571472" y="928670"/>
            <a:ext cx="4500594" cy="4247317"/>
          </a:xfrm>
          <a:prstGeom prst="rect">
            <a:avLst/>
          </a:prstGeom>
          <a:noFill/>
        </p:spPr>
        <p:txBody>
          <a:bodyPr wrap="square" rtlCol="0">
            <a:spAutoFit/>
          </a:bodyPr>
          <a:lstStyle/>
          <a:p>
            <a:pPr algn="ctr"/>
            <a:r>
              <a:rPr lang="ru-RU" dirty="0" smtClean="0"/>
              <a:t>Пьер Ферма родился   в  </a:t>
            </a:r>
            <a:r>
              <a:rPr lang="ru-RU" dirty="0" err="1" smtClean="0"/>
              <a:t>Бомон-де-Ломани</a:t>
            </a:r>
            <a:r>
              <a:rPr lang="ru-RU" dirty="0" smtClean="0"/>
              <a:t>  на юге  Франции в семье торговца кожей Доминика Ферма, служившего в мэрии. Окончив колледж, Пьер изучил юриспруденцию в </a:t>
            </a:r>
            <a:r>
              <a:rPr lang="ru-RU" dirty="0" err="1" smtClean="0"/>
              <a:t>Тулузском</a:t>
            </a:r>
            <a:r>
              <a:rPr lang="ru-RU" dirty="0" smtClean="0"/>
              <a:t> университете и в течение всей жизни был государственным служащим, а </a:t>
            </a:r>
            <a:r>
              <a:rPr lang="ru-RU" dirty="0" err="1" smtClean="0"/>
              <a:t>посление</a:t>
            </a:r>
            <a:r>
              <a:rPr lang="ru-RU" dirty="0" smtClean="0"/>
              <a:t> 17 лет работал королевским советником парламента (суда) г. Тулузы. Свою юридическую деятельность он осуществлял «с большой добросовестностью и таким умением, что прославился как один из лучших  юрисконсультов своего времени».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6.jpg"/>
          <p:cNvPicPr>
            <a:picLocks noChangeAspect="1"/>
          </p:cNvPicPr>
          <p:nvPr/>
        </p:nvPicPr>
        <p:blipFill>
          <a:blip r:embed="rId2" cstate="email"/>
          <a:stretch>
            <a:fillRect/>
          </a:stretch>
        </p:blipFill>
        <p:spPr>
          <a:xfrm>
            <a:off x="428596" y="714356"/>
            <a:ext cx="3122588" cy="4582118"/>
          </a:xfrm>
          <a:prstGeom prst="rect">
            <a:avLst/>
          </a:prstGeom>
          <a:ln>
            <a:solidFill>
              <a:schemeClr val="accent2">
                <a:lumMod val="60000"/>
                <a:lumOff val="40000"/>
              </a:schemeClr>
            </a:solidFill>
          </a:ln>
          <a:effectLst>
            <a:outerShdw blurRad="292100" dist="139700" dir="2700000" algn="tl" rotWithShape="0">
              <a:srgbClr val="333333">
                <a:alpha val="65000"/>
              </a:srgbClr>
            </a:outerShdw>
          </a:effectLst>
        </p:spPr>
      </p:pic>
      <p:sp>
        <p:nvSpPr>
          <p:cNvPr id="4" name="TextBox 3"/>
          <p:cNvSpPr txBox="1"/>
          <p:nvPr/>
        </p:nvSpPr>
        <p:spPr>
          <a:xfrm>
            <a:off x="4357686" y="642918"/>
            <a:ext cx="4357718" cy="3970318"/>
          </a:xfrm>
          <a:prstGeom prst="rect">
            <a:avLst/>
          </a:prstGeom>
          <a:noFill/>
        </p:spPr>
        <p:txBody>
          <a:bodyPr wrap="square" rtlCol="0">
            <a:spAutoFit/>
          </a:bodyPr>
          <a:lstStyle/>
          <a:p>
            <a:pPr algn="ctr"/>
            <a:r>
              <a:rPr lang="ru-RU" dirty="0" smtClean="0"/>
              <a:t>Этот спокойный , уравновешенный , честный и аккуратный человек прожил жизнь, которая является одной из самых интересных в истории математики. Его жизнь была в </a:t>
            </a:r>
            <a:r>
              <a:rPr lang="ru-RU" dirty="0" smtClean="0"/>
              <a:t>работе. К  </a:t>
            </a:r>
            <a:r>
              <a:rPr lang="ru-RU" dirty="0" smtClean="0"/>
              <a:t>математическим трудам побуждала его бескорыстная любовь к математике, и лучшие  из его открытий так просты, что любой школьник с нормальными способностями может понять их смысл и оценить их красоту. Труды этого короля любителей математики воодушевляли любителей всех стран в течение трех столетий.</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03.jpg"/>
          <p:cNvPicPr>
            <a:picLocks noChangeAspect="1"/>
          </p:cNvPicPr>
          <p:nvPr/>
        </p:nvPicPr>
        <p:blipFill>
          <a:blip r:embed="rId2" cstate="email"/>
          <a:stretch>
            <a:fillRect/>
          </a:stretch>
        </p:blipFill>
        <p:spPr>
          <a:xfrm>
            <a:off x="5429256" y="785794"/>
            <a:ext cx="3185642" cy="4643446"/>
          </a:xfrm>
          <a:prstGeom prst="rect">
            <a:avLst/>
          </a:prstGeom>
          <a:ln>
            <a:solidFill>
              <a:srgbClr val="0000FF"/>
            </a:solidFill>
          </a:ln>
          <a:effectLst>
            <a:outerShdw blurRad="292100" dist="139700" dir="2700000" algn="tl" rotWithShape="0">
              <a:srgbClr val="333333">
                <a:alpha val="65000"/>
              </a:srgbClr>
            </a:outerShdw>
          </a:effectLst>
        </p:spPr>
      </p:pic>
      <p:sp>
        <p:nvSpPr>
          <p:cNvPr id="3" name="TextBox 2"/>
          <p:cNvSpPr txBox="1"/>
          <p:nvPr/>
        </p:nvSpPr>
        <p:spPr>
          <a:xfrm>
            <a:off x="357158" y="571480"/>
            <a:ext cx="5000660" cy="1569660"/>
          </a:xfrm>
          <a:prstGeom prst="rect">
            <a:avLst/>
          </a:prstGeom>
          <a:noFill/>
        </p:spPr>
        <p:txBody>
          <a:bodyPr wrap="square" rtlCol="0">
            <a:spAutoFit/>
          </a:bodyPr>
          <a:lstStyle/>
          <a:p>
            <a:pPr algn="ctr"/>
            <a:r>
              <a:rPr lang="ru-RU" sz="2000" i="1" dirty="0" smtClean="0"/>
              <a:t>«Быть может, потомство будет признательно мне за то, что я</a:t>
            </a:r>
          </a:p>
          <a:p>
            <a:pPr algn="ctr"/>
            <a:r>
              <a:rPr lang="ru-RU" sz="2000" i="1" dirty="0" smtClean="0"/>
              <a:t> показал ему, что Древние знали все».</a:t>
            </a:r>
          </a:p>
          <a:p>
            <a:pPr algn="ctr"/>
            <a:endParaRPr lang="ru-RU" i="1" dirty="0" smtClean="0"/>
          </a:p>
          <a:p>
            <a:pPr algn="ctr"/>
            <a:r>
              <a:rPr lang="ru-RU" i="1" dirty="0" smtClean="0"/>
              <a:t>                                               Пьер Ферма</a:t>
            </a:r>
            <a:endParaRPr lang="ru-RU" i="1" dirty="0"/>
          </a:p>
        </p:txBody>
      </p:sp>
      <p:sp>
        <p:nvSpPr>
          <p:cNvPr id="4" name="TextBox 3"/>
          <p:cNvSpPr txBox="1"/>
          <p:nvPr/>
        </p:nvSpPr>
        <p:spPr>
          <a:xfrm>
            <a:off x="642910" y="2500306"/>
            <a:ext cx="4429156" cy="3970318"/>
          </a:xfrm>
          <a:prstGeom prst="rect">
            <a:avLst/>
          </a:prstGeom>
          <a:noFill/>
        </p:spPr>
        <p:txBody>
          <a:bodyPr wrap="square" rtlCol="0">
            <a:spAutoFit/>
          </a:bodyPr>
          <a:lstStyle/>
          <a:p>
            <a:pPr algn="ctr"/>
            <a:r>
              <a:rPr lang="ru-RU" dirty="0" smtClean="0"/>
              <a:t>Хотя Ферма посвящал математике только свободное от остальных занятий время, он превосходно изучил не только современную ему математику, но и творения древних. В те годы еще не было математических журналов, и Ферма почти ничего не напечатал при жизни. Но он много переписывался со своими современниками, и благодаря этому некоторые его достижения становились известными. Пьеру Ферма повезло с детьми: сын </a:t>
            </a:r>
            <a:r>
              <a:rPr lang="ru-RU" dirty="0" err="1" smtClean="0"/>
              <a:t>Самуэль</a:t>
            </a:r>
            <a:r>
              <a:rPr lang="ru-RU" dirty="0" smtClean="0"/>
              <a:t> обработал архив отца и издал его </a:t>
            </a:r>
            <a:endParaRPr lang="ru-RU" dirty="0" smtClean="0"/>
          </a:p>
          <a:p>
            <a:pPr algn="ctr"/>
            <a:r>
              <a:rPr lang="ru-RU" dirty="0" smtClean="0"/>
              <a:t>в 1679 году.</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Изображение 012.jpg"/>
          <p:cNvPicPr>
            <a:picLocks noChangeAspect="1"/>
          </p:cNvPicPr>
          <p:nvPr/>
        </p:nvPicPr>
        <p:blipFill>
          <a:blip r:embed="rId2" cstate="email">
            <a:lum bright="-16000" contrast="-13000"/>
          </a:blip>
          <a:stretch>
            <a:fillRect/>
          </a:stretch>
        </p:blipFill>
        <p:spPr>
          <a:xfrm>
            <a:off x="1000100" y="1000107"/>
            <a:ext cx="2857520" cy="4282025"/>
          </a:xfrm>
          <a:prstGeom prst="rect">
            <a:avLst/>
          </a:prstGeom>
          <a:ln w="28575">
            <a:solidFill>
              <a:schemeClr val="bg1"/>
            </a:solidFill>
          </a:ln>
          <a:effectLst>
            <a:outerShdw blurRad="292100" dist="139700" dir="2700000" algn="tl" rotWithShape="0">
              <a:srgbClr val="333333">
                <a:alpha val="65000"/>
              </a:srgbClr>
            </a:outerShdw>
          </a:effectLst>
        </p:spPr>
      </p:pic>
      <p:sp>
        <p:nvSpPr>
          <p:cNvPr id="3" name="TextBox 2"/>
          <p:cNvSpPr txBox="1"/>
          <p:nvPr/>
        </p:nvSpPr>
        <p:spPr>
          <a:xfrm>
            <a:off x="4286248" y="1000108"/>
            <a:ext cx="4000528" cy="4524315"/>
          </a:xfrm>
          <a:prstGeom prst="rect">
            <a:avLst/>
          </a:prstGeom>
          <a:noFill/>
        </p:spPr>
        <p:txBody>
          <a:bodyPr wrap="square" rtlCol="0">
            <a:spAutoFit/>
          </a:bodyPr>
          <a:lstStyle/>
          <a:p>
            <a:pPr algn="ctr"/>
            <a:r>
              <a:rPr lang="ru-RU" dirty="0" smtClean="0"/>
              <a:t> Ферма получил известность благодаря своим трудам по теории чисел. В 1638 году открыл метод нахождения экстремумов алгебраических функций. Ферма – один из видных предшественников   Ньютона и Лейбница в области дифференциального и интегрального исчислений.  Хотя идеи и открытия Ферма в области теории чисел не оказали большого влияния на математику его времени, но для последующих поколений </a:t>
            </a:r>
            <a:r>
              <a:rPr lang="ru-RU" dirty="0" smtClean="0"/>
              <a:t>математиков, в частности для Ньютона, </a:t>
            </a:r>
            <a:r>
              <a:rPr lang="ru-RU" dirty="0" smtClean="0"/>
              <a:t>их значение было велико.</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14348" y="714356"/>
            <a:ext cx="4000528" cy="3693319"/>
          </a:xfrm>
          <a:prstGeom prst="rect">
            <a:avLst/>
          </a:prstGeom>
        </p:spPr>
        <p:txBody>
          <a:bodyPr wrap="square">
            <a:spAutoFit/>
          </a:bodyPr>
          <a:lstStyle/>
          <a:p>
            <a:pPr algn="ctr"/>
            <a:r>
              <a:rPr lang="ru-RU" dirty="0" smtClean="0"/>
              <a:t>Повсеместно считают, что творцом аналитической геометрии был Рене Декарт.  Оказывается, еще в 1629 году Ферма в своей работе, которую он не напечатал, открыл основной принцип аналитической геометрии – метод координат, основанный на соответствии между точками плоскости и парами чисел (</a:t>
            </a:r>
            <a:r>
              <a:rPr lang="ru-RU" dirty="0" err="1" smtClean="0"/>
              <a:t>х</a:t>
            </a:r>
            <a:r>
              <a:rPr lang="ru-RU" dirty="0" smtClean="0"/>
              <a:t>, у). Труды Ферма по аналитической геометрии были следствием его интереса к трудам древних математиков.</a:t>
            </a:r>
            <a:endParaRPr lang="ru-RU" dirty="0"/>
          </a:p>
        </p:txBody>
      </p:sp>
      <p:pic>
        <p:nvPicPr>
          <p:cNvPr id="4" name="Рисунок 3" descr="памятник на родине в Бомон-де-Ломань.jpg"/>
          <p:cNvPicPr>
            <a:picLocks noChangeAspect="1"/>
          </p:cNvPicPr>
          <p:nvPr/>
        </p:nvPicPr>
        <p:blipFill>
          <a:blip r:embed="rId2" cstate="email"/>
          <a:stretch>
            <a:fillRect/>
          </a:stretch>
        </p:blipFill>
        <p:spPr>
          <a:xfrm>
            <a:off x="5000628" y="500042"/>
            <a:ext cx="3704655" cy="4500594"/>
          </a:xfrm>
          <a:prstGeom prst="rect">
            <a:avLst/>
          </a:prstGeom>
          <a:ln>
            <a:solidFill>
              <a:schemeClr val="bg1"/>
            </a:solidFill>
          </a:ln>
          <a:effectLst>
            <a:outerShdw blurRad="292100" dist="139700" dir="2700000" algn="tl" rotWithShape="0">
              <a:srgbClr val="333333">
                <a:alpha val="65000"/>
              </a:srgbClr>
            </a:outerShdw>
          </a:effectLst>
        </p:spPr>
      </p:pic>
      <p:sp>
        <p:nvSpPr>
          <p:cNvPr id="5" name="TextBox 4"/>
          <p:cNvSpPr txBox="1"/>
          <p:nvPr/>
        </p:nvSpPr>
        <p:spPr>
          <a:xfrm>
            <a:off x="5072066" y="5357826"/>
            <a:ext cx="3571900" cy="646331"/>
          </a:xfrm>
          <a:prstGeom prst="rect">
            <a:avLst/>
          </a:prstGeom>
          <a:noFill/>
        </p:spPr>
        <p:txBody>
          <a:bodyPr wrap="square" rtlCol="0">
            <a:spAutoFit/>
          </a:bodyPr>
          <a:lstStyle/>
          <a:p>
            <a:pPr algn="ctr"/>
            <a:r>
              <a:rPr lang="ru-RU" i="1" dirty="0" smtClean="0"/>
              <a:t>Памятник Пьеру Ферма на родине в </a:t>
            </a:r>
            <a:r>
              <a:rPr lang="ru-RU" i="1" dirty="0" err="1" smtClean="0"/>
              <a:t>Бомон-де-Ломань</a:t>
            </a:r>
            <a:r>
              <a:rPr lang="ru-RU" i="1" dirty="0" smtClean="0"/>
              <a:t>.</a:t>
            </a:r>
            <a:endParaRPr lang="ru-RU" i="1" dirty="0"/>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562</TotalTime>
  <Words>1301</Words>
  <Application>Microsoft Office PowerPoint</Application>
  <PresentationFormat>Экран (4:3)</PresentationFormat>
  <Paragraphs>44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Оформление по умолчанию</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Company>УрГПУ</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Татьяна</dc:creator>
  <cp:lastModifiedBy>Библиотека</cp:lastModifiedBy>
  <cp:revision>72</cp:revision>
  <dcterms:created xsi:type="dcterms:W3CDTF">2016-11-03T06:06:42Z</dcterms:created>
  <dcterms:modified xsi:type="dcterms:W3CDTF">2016-11-10T05:55:17Z</dcterms:modified>
</cp:coreProperties>
</file>