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2" r:id="rId5"/>
    <p:sldId id="264" r:id="rId6"/>
    <p:sldId id="265" r:id="rId7"/>
    <p:sldId id="266" r:id="rId8"/>
    <p:sldId id="271" r:id="rId9"/>
    <p:sldId id="267" r:id="rId10"/>
    <p:sldId id="268" r:id="rId11"/>
    <p:sldId id="269" r:id="rId12"/>
    <p:sldId id="270" r:id="rId13"/>
    <p:sldId id="272" r:id="rId14"/>
    <p:sldId id="273" r:id="rId15"/>
    <p:sldId id="276" r:id="rId16"/>
    <p:sldId id="278" r:id="rId17"/>
    <p:sldId id="279" r:id="rId18"/>
    <p:sldId id="274" r:id="rId19"/>
    <p:sldId id="275" r:id="rId20"/>
    <p:sldId id="257" r:id="rId21"/>
    <p:sldId id="277" r:id="rId22"/>
    <p:sldId id="258" r:id="rId23"/>
    <p:sldId id="259"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4EC"/>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4EC">
            <a:alpha val="55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19.11.2016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 Id="rId4" Type="http://schemas.openxmlformats.org/officeDocument/2006/relationships/image" Target="../media/image24.jpeg"/></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7.xml"/><Relationship Id="rId4" Type="http://schemas.openxmlformats.org/officeDocument/2006/relationships/image" Target="../media/image31.jpeg"/></Relationships>
</file>

<file path=ppt/slides/_rels/slide16.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7.xml"/><Relationship Id="rId4" Type="http://schemas.openxmlformats.org/officeDocument/2006/relationships/image" Target="../media/image34.jpeg"/></Relationships>
</file>

<file path=ppt/slides/_rels/slide17.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7.xml"/><Relationship Id="rId5" Type="http://schemas.openxmlformats.org/officeDocument/2006/relationships/image" Target="../media/image40.jpeg"/><Relationship Id="rId4" Type="http://schemas.openxmlformats.org/officeDocument/2006/relationships/image" Target="../media/image39.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image" Target="../media/image4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43.jpeg"/><Relationship Id="rId1" Type="http://schemas.openxmlformats.org/officeDocument/2006/relationships/slideLayout" Target="../slideLayouts/slideLayout7.xml"/><Relationship Id="rId4" Type="http://schemas.openxmlformats.org/officeDocument/2006/relationships/image" Target="../media/image4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14744" y="428604"/>
            <a:ext cx="4929222" cy="249299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Учитель мудрости – Сергей Танеев</a:t>
            </a:r>
            <a:endParaRPr lang="ru-RU" sz="5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3" name="Рисунок 2" descr="Изображение 015.jpg"/>
          <p:cNvPicPr>
            <a:picLocks noChangeAspect="1"/>
          </p:cNvPicPr>
          <p:nvPr/>
        </p:nvPicPr>
        <p:blipFill>
          <a:blip r:embed="rId2" cstate="email"/>
          <a:srcRect/>
          <a:stretch>
            <a:fillRect/>
          </a:stretch>
        </p:blipFill>
        <p:spPr>
          <a:xfrm>
            <a:off x="428596" y="1142984"/>
            <a:ext cx="2792240" cy="4377026"/>
          </a:xfrm>
          <a:prstGeom prst="rect">
            <a:avLst/>
          </a:prstGeom>
          <a:ln w="28575">
            <a:solidFill>
              <a:srgbClr val="A50021"/>
            </a:solidFill>
            <a:prstDash val="solid"/>
          </a:ln>
          <a:effectLst>
            <a:outerShdw blurRad="292100" dist="139700" dir="2700000" algn="tl" rotWithShape="0">
              <a:srgbClr val="333333">
                <a:alpha val="65000"/>
              </a:srgbClr>
            </a:outerShdw>
          </a:effectLst>
        </p:spPr>
      </p:pic>
      <p:sp>
        <p:nvSpPr>
          <p:cNvPr id="4" name="TextBox 3"/>
          <p:cNvSpPr txBox="1"/>
          <p:nvPr/>
        </p:nvSpPr>
        <p:spPr>
          <a:xfrm>
            <a:off x="4143372" y="5214950"/>
            <a:ext cx="4286280" cy="92333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ИИЦ-Научная</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библиотека представляет виртуальную выставку к 160-летию С.И.Танеева</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428596" y="1000108"/>
            <a:ext cx="371477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Композитор искал у Эсхила то, что он вообще искал в искусстве – вечное и идеальное, нравственную идею в классически совершенном воплощении.</a:t>
            </a:r>
            <a:r>
              <a:rPr lang="ru-RU" dirty="0" smtClean="0">
                <a:ea typeface="Calibri" pitchFamily="34" charset="0"/>
                <a:cs typeface="Times New Roman" pitchFamily="18" charset="0"/>
              </a:rPr>
              <a:t> </a:t>
            </a:r>
            <a:r>
              <a:rPr kumimoji="0" lang="ru-RU" b="0" i="0" u="none" strike="noStrike" cap="none" normalizeH="0" baseline="0" dirty="0" smtClean="0">
                <a:ln>
                  <a:noFill/>
                </a:ln>
                <a:solidFill>
                  <a:schemeClr val="tx1"/>
                </a:solidFill>
                <a:effectLst/>
                <a:ea typeface="Calibri" pitchFamily="34" charset="0"/>
                <a:cs typeface="Times New Roman" pitchFamily="18" charset="0"/>
              </a:rPr>
              <a:t>Премьера «Орестеи» состоялась в Мариинском театре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17 октября 1895 года. Несмотря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на серьезный успех, опера не удержалась в репертуаре: Танеев не согласился на купюры, которые собиралась сделать дирекция театра.</a:t>
            </a:r>
            <a:endParaRPr kumimoji="0" lang="ru-RU" b="0" i="0" u="none" strike="noStrike" cap="none" normalizeH="0" baseline="0" dirty="0" smtClean="0">
              <a:ln>
                <a:noFill/>
              </a:ln>
              <a:solidFill>
                <a:schemeClr val="tx1"/>
              </a:solidFill>
              <a:effectLst/>
            </a:endParaRPr>
          </a:p>
        </p:txBody>
      </p:sp>
      <p:pic>
        <p:nvPicPr>
          <p:cNvPr id="3" name="Рисунок 2" descr="Изображение 018.jpg"/>
          <p:cNvPicPr>
            <a:picLocks noChangeAspect="1"/>
          </p:cNvPicPr>
          <p:nvPr/>
        </p:nvPicPr>
        <p:blipFill>
          <a:blip r:embed="rId2" cstate="email"/>
          <a:srcRect/>
          <a:stretch>
            <a:fillRect/>
          </a:stretch>
        </p:blipFill>
        <p:spPr>
          <a:xfrm>
            <a:off x="4500562" y="357166"/>
            <a:ext cx="4316046" cy="4143404"/>
          </a:xfrm>
          <a:prstGeom prst="rect">
            <a:avLst/>
          </a:prstGeom>
          <a:ln>
            <a:solidFill>
              <a:srgbClr val="C00000"/>
            </a:solidFill>
          </a:ln>
          <a:effectLst>
            <a:outerShdw blurRad="292100" dist="139700" dir="2700000" algn="tl" rotWithShape="0">
              <a:srgbClr val="333333">
                <a:alpha val="65000"/>
              </a:srgbClr>
            </a:outerShdw>
          </a:effectLst>
        </p:spPr>
      </p:pic>
      <p:sp>
        <p:nvSpPr>
          <p:cNvPr id="4" name="TextBox 3"/>
          <p:cNvSpPr txBox="1"/>
          <p:nvPr/>
        </p:nvSpPr>
        <p:spPr>
          <a:xfrm>
            <a:off x="5000628" y="4857760"/>
            <a:ext cx="3929090" cy="1077218"/>
          </a:xfrm>
          <a:prstGeom prst="rect">
            <a:avLst/>
          </a:prstGeom>
          <a:noFill/>
        </p:spPr>
        <p:txBody>
          <a:bodyPr wrap="square" rtlCol="0">
            <a:spAutoFit/>
          </a:bodyPr>
          <a:lstStyle/>
          <a:p>
            <a:r>
              <a:rPr lang="ru-RU" sz="1600" i="1" dirty="0" smtClean="0"/>
              <a:t>«Орестея» Агамемнон, Кассандра, </a:t>
            </a:r>
            <a:r>
              <a:rPr lang="ru-RU" sz="1600" i="1" dirty="0" err="1" smtClean="0"/>
              <a:t>Эгист</a:t>
            </a:r>
            <a:r>
              <a:rPr lang="ru-RU" sz="1600" i="1" dirty="0" smtClean="0"/>
              <a:t>.</a:t>
            </a:r>
          </a:p>
          <a:p>
            <a:pPr algn="ctr"/>
            <a:r>
              <a:rPr lang="ru-RU" sz="1600" i="1" dirty="0" smtClean="0"/>
              <a:t>Театр Московского Совета рабочих депутатов, сентябрь 1917г. Эскизы костюмов Ф.Федоровского</a:t>
            </a:r>
            <a:endParaRPr lang="ru-RU" sz="16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428596" y="500042"/>
            <a:ext cx="392909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Через два года  после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Орестеи</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следует друга значительная премьера Танеева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Симфония до минор. Она стала последним, четвертым произведением Танеева-симфониста.</a:t>
            </a:r>
            <a:endParaRPr kumimoji="0" lang="ru-RU" sz="1800" b="0" i="0" u="none" strike="noStrike" cap="none" normalizeH="0" baseline="0" dirty="0" smtClean="0">
              <a:ln>
                <a:noFill/>
              </a:ln>
              <a:solidFill>
                <a:schemeClr val="tx1"/>
              </a:solidFill>
              <a:effectLst/>
              <a:latin typeface="Arial" pitchFamily="34" charset="0"/>
            </a:endParaRPr>
          </a:p>
        </p:txBody>
      </p:sp>
      <p:pic>
        <p:nvPicPr>
          <p:cNvPr id="4" name="Рисунок 3" descr="Изображение 043.jpg"/>
          <p:cNvPicPr>
            <a:picLocks noChangeAspect="1"/>
          </p:cNvPicPr>
          <p:nvPr/>
        </p:nvPicPr>
        <p:blipFill>
          <a:blip r:embed="rId2" cstate="email"/>
          <a:srcRect/>
          <a:stretch>
            <a:fillRect/>
          </a:stretch>
        </p:blipFill>
        <p:spPr>
          <a:xfrm>
            <a:off x="857224" y="2214554"/>
            <a:ext cx="2606692" cy="3783893"/>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13.jpg"/>
          <p:cNvPicPr>
            <a:picLocks noChangeAspect="1"/>
          </p:cNvPicPr>
          <p:nvPr/>
        </p:nvPicPr>
        <p:blipFill>
          <a:blip r:embed="rId3" cstate="email"/>
          <a:srcRect/>
          <a:stretch>
            <a:fillRect/>
          </a:stretch>
        </p:blipFill>
        <p:spPr>
          <a:xfrm>
            <a:off x="5072066" y="857232"/>
            <a:ext cx="3175022" cy="4286280"/>
          </a:xfrm>
          <a:prstGeom prst="rect">
            <a:avLst/>
          </a:prstGeom>
          <a:ln>
            <a:solidFill>
              <a:srgbClr val="C00000"/>
            </a:solidFill>
          </a:ln>
          <a:effectLst>
            <a:outerShdw blurRad="292100" dist="139700" dir="2700000" algn="tl" rotWithShape="0">
              <a:srgbClr val="333333">
                <a:alpha val="65000"/>
              </a:srgbClr>
            </a:outerShdw>
          </a:effectLst>
        </p:spPr>
      </p:pic>
      <p:sp>
        <p:nvSpPr>
          <p:cNvPr id="6" name="Прямоугольник 5"/>
          <p:cNvSpPr/>
          <p:nvPr/>
        </p:nvSpPr>
        <p:spPr>
          <a:xfrm>
            <a:off x="5072066" y="5357826"/>
            <a:ext cx="2786066" cy="830997"/>
          </a:xfrm>
          <a:prstGeom prst="rect">
            <a:avLst/>
          </a:prstGeom>
        </p:spPr>
        <p:txBody>
          <a:bodyPr wrap="square">
            <a:spAutoFit/>
          </a:bodyPr>
          <a:lstStyle/>
          <a:p>
            <a:pPr algn="ctr"/>
            <a:r>
              <a:rPr lang="ru-RU" sz="1600" i="1" dirty="0" smtClean="0"/>
              <a:t>Владимир Иванович и Сергей Иванович Танеевы.</a:t>
            </a:r>
          </a:p>
          <a:p>
            <a:pPr algn="ctr"/>
            <a:r>
              <a:rPr lang="ru-RU" sz="1600" i="1" dirty="0" smtClean="0"/>
              <a:t>Май 1889 года</a:t>
            </a:r>
            <a:endParaRPr lang="ru-RU" sz="16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85720" y="357166"/>
            <a:ext cx="864399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Главной для композитора становится теперь камерная инструментальная музыка, исполняемая  Чешским квартетом. Танеев посвятил чешским музыкантам Четвертый концерт ля минор, сыгранный им впервые осенью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1900 года. С этим ансамблем Танеев в 1908 году предпринимает поездку за границу и дает три концерта – в Берлине, Праге, Вене. Программа выступлений была составлена исключительно из сочинений Танеева. Особенно горячим прием оказался в Праге, которую Танеев посетит вновь уже в 1911 году. Кроме Праги, были даны концерты в нескольких городах Германии. Наряду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с выступлением самого Танеева были исполнены его Симфония до минор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и большой хор «Прометей».</a:t>
            </a:r>
            <a:endParaRPr kumimoji="0" lang="ru-RU" b="0" i="0" u="none" strike="noStrike" cap="none" normalizeH="0" baseline="0" dirty="0" smtClean="0">
              <a:ln>
                <a:noFill/>
              </a:ln>
              <a:solidFill>
                <a:schemeClr val="tx1"/>
              </a:solidFill>
              <a:effectLst/>
            </a:endParaRPr>
          </a:p>
        </p:txBody>
      </p:sp>
      <p:pic>
        <p:nvPicPr>
          <p:cNvPr id="3" name="Рисунок 2" descr="Изображение 038.jpg"/>
          <p:cNvPicPr>
            <a:picLocks noChangeAspect="1"/>
          </p:cNvPicPr>
          <p:nvPr/>
        </p:nvPicPr>
        <p:blipFill>
          <a:blip r:embed="rId2" cstate="email"/>
          <a:stretch>
            <a:fillRect/>
          </a:stretch>
        </p:blipFill>
        <p:spPr>
          <a:xfrm>
            <a:off x="3357554" y="3429000"/>
            <a:ext cx="2332400" cy="3214686"/>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39.jpg"/>
          <p:cNvPicPr>
            <a:picLocks noChangeAspect="1"/>
          </p:cNvPicPr>
          <p:nvPr/>
        </p:nvPicPr>
        <p:blipFill>
          <a:blip r:embed="rId3" cstate="email"/>
          <a:stretch>
            <a:fillRect/>
          </a:stretch>
        </p:blipFill>
        <p:spPr>
          <a:xfrm>
            <a:off x="6072198" y="3357562"/>
            <a:ext cx="2428892" cy="3344038"/>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40.jpg"/>
          <p:cNvPicPr>
            <a:picLocks noChangeAspect="1"/>
          </p:cNvPicPr>
          <p:nvPr/>
        </p:nvPicPr>
        <p:blipFill>
          <a:blip r:embed="rId4" cstate="email"/>
          <a:stretch>
            <a:fillRect/>
          </a:stretch>
        </p:blipFill>
        <p:spPr>
          <a:xfrm>
            <a:off x="357158" y="3214686"/>
            <a:ext cx="2536979" cy="3429000"/>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85720" y="214290"/>
            <a:ext cx="850112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В сентябре 1905 года Танеев вышел из состава профессоров Московской консерватории из-за конфликта с директором Сафроновым и в знак протеста отказался от причитающейся ему пенсии, хотя таким образом он лишал себя средств к существованию. В марте 1906 года Танеев становится преподавателем Народной консерватории, которая стремилась дать самым широким кругам учащихся необходимые знания по музыке. Не оставил Танеев и домашние уроки, не изменяя своему твердому принципу – не брать за них платы, так он руководствовался чисто педагогическими целями. Он действительно стал «мировым учителем», как назвал его однажды А.Глазунов.</a:t>
            </a:r>
            <a:endParaRPr kumimoji="0" lang="ru-RU" b="0" i="0" u="none" strike="noStrike" cap="none" normalizeH="0" baseline="0" dirty="0" smtClean="0">
              <a:ln>
                <a:noFill/>
              </a:ln>
              <a:solidFill>
                <a:schemeClr val="tx1"/>
              </a:solidFill>
              <a:effectLst/>
            </a:endParaRPr>
          </a:p>
        </p:txBody>
      </p:sp>
      <p:pic>
        <p:nvPicPr>
          <p:cNvPr id="3" name="Рисунок 2" descr="Изображение 006.jpg"/>
          <p:cNvPicPr>
            <a:picLocks noChangeAspect="1"/>
          </p:cNvPicPr>
          <p:nvPr/>
        </p:nvPicPr>
        <p:blipFill>
          <a:blip r:embed="rId2" cstate="email"/>
          <a:stretch>
            <a:fillRect/>
          </a:stretch>
        </p:blipFill>
        <p:spPr>
          <a:xfrm rot="21295452">
            <a:off x="1500166" y="3071810"/>
            <a:ext cx="2414738" cy="3643314"/>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09.jpg"/>
          <p:cNvPicPr>
            <a:picLocks noChangeAspect="1"/>
          </p:cNvPicPr>
          <p:nvPr/>
        </p:nvPicPr>
        <p:blipFill>
          <a:blip r:embed="rId3" cstate="email"/>
          <a:srcRect/>
          <a:stretch>
            <a:fillRect/>
          </a:stretch>
        </p:blipFill>
        <p:spPr>
          <a:xfrm rot="414587">
            <a:off x="4786314" y="3071810"/>
            <a:ext cx="2315651" cy="3582691"/>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142976" y="428604"/>
            <a:ext cx="678657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В 1906 году Танеев закончил свой крупнейший теоретический труд – «Подвижной контрапункт строгого письма». На него ушло семнадцать лет его жизни. Вместе с «Учением о каноне» она составляет беспримерные для русского музыкознания достижения, благодаря которым отечественная наука о музыке достигла мирового уровня. </a:t>
            </a:r>
            <a:endParaRPr kumimoji="0" lang="ru-RU" b="0" i="0" u="none" strike="noStrike" cap="none" normalizeH="0" baseline="0" dirty="0" smtClean="0">
              <a:ln>
                <a:noFill/>
              </a:ln>
              <a:solidFill>
                <a:schemeClr val="tx1"/>
              </a:solidFill>
              <a:effectLst/>
            </a:endParaRPr>
          </a:p>
        </p:txBody>
      </p:sp>
      <p:pic>
        <p:nvPicPr>
          <p:cNvPr id="3" name="Рисунок 2" descr="Изображение 008.jpg"/>
          <p:cNvPicPr>
            <a:picLocks noChangeAspect="1"/>
          </p:cNvPicPr>
          <p:nvPr/>
        </p:nvPicPr>
        <p:blipFill>
          <a:blip r:embed="rId2" cstate="email"/>
          <a:stretch>
            <a:fillRect/>
          </a:stretch>
        </p:blipFill>
        <p:spPr>
          <a:xfrm>
            <a:off x="1214414" y="2643182"/>
            <a:ext cx="2786082" cy="3972119"/>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09.jpg"/>
          <p:cNvPicPr>
            <a:picLocks noChangeAspect="1"/>
          </p:cNvPicPr>
          <p:nvPr/>
        </p:nvPicPr>
        <p:blipFill>
          <a:blip r:embed="rId3" cstate="email"/>
          <a:srcRect/>
          <a:stretch>
            <a:fillRect/>
          </a:stretch>
        </p:blipFill>
        <p:spPr>
          <a:xfrm>
            <a:off x="5000628" y="2571744"/>
            <a:ext cx="2571768" cy="3883810"/>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21.jpg"/>
          <p:cNvPicPr>
            <a:picLocks noChangeAspect="1"/>
          </p:cNvPicPr>
          <p:nvPr/>
        </p:nvPicPr>
        <p:blipFill>
          <a:blip r:embed="rId2" cstate="email">
            <a:duotone>
              <a:schemeClr val="accent6">
                <a:shade val="45000"/>
                <a:satMod val="135000"/>
              </a:schemeClr>
              <a:prstClr val="white"/>
            </a:duotone>
          </a:blip>
          <a:stretch>
            <a:fillRect/>
          </a:stretch>
        </p:blipFill>
        <p:spPr>
          <a:xfrm>
            <a:off x="357158" y="357166"/>
            <a:ext cx="2836548" cy="3929066"/>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23.jpg"/>
          <p:cNvPicPr>
            <a:picLocks noChangeAspect="1"/>
          </p:cNvPicPr>
          <p:nvPr/>
        </p:nvPicPr>
        <p:blipFill>
          <a:blip r:embed="rId3" cstate="email"/>
          <a:srcRect/>
          <a:stretch>
            <a:fillRect/>
          </a:stretch>
        </p:blipFill>
        <p:spPr>
          <a:xfrm>
            <a:off x="5572132" y="285728"/>
            <a:ext cx="2786082" cy="3869532"/>
          </a:xfrm>
          <a:prstGeom prst="rect">
            <a:avLst/>
          </a:prstGeom>
          <a:ln>
            <a:solidFill>
              <a:srgbClr val="C00000"/>
            </a:solidFill>
          </a:ln>
          <a:effectLst>
            <a:outerShdw blurRad="292100" dist="139700" dir="2700000" algn="tl" rotWithShape="0">
              <a:srgbClr val="333333">
                <a:alpha val="65000"/>
              </a:srgbClr>
            </a:outerShdw>
          </a:effectLst>
        </p:spPr>
      </p:pic>
      <p:pic>
        <p:nvPicPr>
          <p:cNvPr id="3" name="Рисунок 2" descr="Изображение 025.jpg"/>
          <p:cNvPicPr>
            <a:picLocks noChangeAspect="1"/>
          </p:cNvPicPr>
          <p:nvPr/>
        </p:nvPicPr>
        <p:blipFill>
          <a:blip r:embed="rId4" cstate="email"/>
          <a:stretch>
            <a:fillRect/>
          </a:stretch>
        </p:blipFill>
        <p:spPr>
          <a:xfrm>
            <a:off x="2857488" y="2428868"/>
            <a:ext cx="2919302" cy="3907045"/>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9.jpg"/>
          <p:cNvPicPr>
            <a:picLocks noChangeAspect="1"/>
          </p:cNvPicPr>
          <p:nvPr/>
        </p:nvPicPr>
        <p:blipFill>
          <a:blip r:embed="rId2" cstate="email"/>
          <a:srcRect/>
          <a:stretch>
            <a:fillRect/>
          </a:stretch>
        </p:blipFill>
        <p:spPr>
          <a:xfrm>
            <a:off x="1357290" y="500042"/>
            <a:ext cx="2786082" cy="4015236"/>
          </a:xfrm>
          <a:prstGeom prst="rect">
            <a:avLst/>
          </a:prstGeom>
          <a:ln>
            <a:solidFill>
              <a:srgbClr val="C00000"/>
            </a:solidFill>
          </a:ln>
          <a:effectLst>
            <a:outerShdw blurRad="292100" dist="139700" dir="2700000" algn="tl" rotWithShape="0">
              <a:srgbClr val="333333">
                <a:alpha val="65000"/>
              </a:srgbClr>
            </a:outerShdw>
          </a:effectLst>
        </p:spPr>
      </p:pic>
      <p:sp>
        <p:nvSpPr>
          <p:cNvPr id="3" name="Прямоугольник 2"/>
          <p:cNvSpPr/>
          <p:nvPr/>
        </p:nvSpPr>
        <p:spPr>
          <a:xfrm>
            <a:off x="1071538" y="5000636"/>
            <a:ext cx="3098733" cy="338554"/>
          </a:xfrm>
          <a:prstGeom prst="rect">
            <a:avLst/>
          </a:prstGeom>
        </p:spPr>
        <p:txBody>
          <a:bodyPr wrap="none">
            <a:spAutoFit/>
          </a:bodyPr>
          <a:lstStyle/>
          <a:p>
            <a:pPr algn="ctr"/>
            <a:r>
              <a:rPr lang="ru-RU" sz="1600" i="1" dirty="0" smtClean="0"/>
              <a:t>Танеев в Ясной Поляне, 1907 год</a:t>
            </a:r>
            <a:endParaRPr lang="ru-RU" sz="1600" i="1" dirty="0"/>
          </a:p>
        </p:txBody>
      </p:sp>
      <p:pic>
        <p:nvPicPr>
          <p:cNvPr id="4" name="Рисунок 3" descr="Изображение 032.jpg"/>
          <p:cNvPicPr>
            <a:picLocks noChangeAspect="1"/>
          </p:cNvPicPr>
          <p:nvPr/>
        </p:nvPicPr>
        <p:blipFill>
          <a:blip r:embed="rId3" cstate="email"/>
          <a:stretch>
            <a:fillRect/>
          </a:stretch>
        </p:blipFill>
        <p:spPr>
          <a:xfrm>
            <a:off x="5715008" y="357166"/>
            <a:ext cx="2992283" cy="4357718"/>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33.jpg"/>
          <p:cNvPicPr>
            <a:picLocks noChangeAspect="1"/>
          </p:cNvPicPr>
          <p:nvPr/>
        </p:nvPicPr>
        <p:blipFill>
          <a:blip r:embed="rId4" cstate="email"/>
          <a:stretch>
            <a:fillRect/>
          </a:stretch>
        </p:blipFill>
        <p:spPr>
          <a:xfrm>
            <a:off x="5429256" y="1714488"/>
            <a:ext cx="2946138" cy="4254259"/>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9.jpg"/>
          <p:cNvPicPr>
            <a:picLocks noChangeAspect="1"/>
          </p:cNvPicPr>
          <p:nvPr/>
        </p:nvPicPr>
        <p:blipFill>
          <a:blip r:embed="rId2" cstate="email"/>
          <a:srcRect/>
          <a:stretch>
            <a:fillRect/>
          </a:stretch>
        </p:blipFill>
        <p:spPr>
          <a:xfrm>
            <a:off x="642910" y="500042"/>
            <a:ext cx="4000528" cy="3500462"/>
          </a:xfrm>
          <a:prstGeom prst="rect">
            <a:avLst/>
          </a:prstGeom>
          <a:ln>
            <a:solidFill>
              <a:srgbClr val="C00000"/>
            </a:solidFill>
          </a:ln>
          <a:effectLst>
            <a:outerShdw blurRad="292100" dist="139700" dir="2700000" algn="tl" rotWithShape="0">
              <a:srgbClr val="333333">
                <a:alpha val="65000"/>
              </a:srgbClr>
            </a:outerShdw>
          </a:effectLst>
        </p:spPr>
      </p:pic>
      <p:sp>
        <p:nvSpPr>
          <p:cNvPr id="3" name="TextBox 2"/>
          <p:cNvSpPr txBox="1"/>
          <p:nvPr/>
        </p:nvSpPr>
        <p:spPr>
          <a:xfrm>
            <a:off x="5143504" y="1000108"/>
            <a:ext cx="3286148" cy="4524315"/>
          </a:xfrm>
          <a:prstGeom prst="rect">
            <a:avLst/>
          </a:prstGeom>
          <a:noFill/>
        </p:spPr>
        <p:txBody>
          <a:bodyPr wrap="square" rtlCol="0">
            <a:spAutoFit/>
          </a:bodyPr>
          <a:lstStyle/>
          <a:p>
            <a:pPr algn="ctr"/>
            <a:r>
              <a:rPr lang="ru-RU" dirty="0" smtClean="0"/>
              <a:t>Танеев жил всегда очень скоромно, часто испытывал материальные затруднения, но его дом всегда отличался </a:t>
            </a:r>
            <a:r>
              <a:rPr lang="ru-RU" dirty="0" err="1" smtClean="0"/>
              <a:t>гостепиимством</a:t>
            </a:r>
            <a:r>
              <a:rPr lang="ru-RU" dirty="0" smtClean="0"/>
              <a:t>.  «К нему на квартиру , в его домик-особняк стекались самые разнокалиберные, по своему значению несоединимые люди: от начинающего ученика до крупных мастеров всея России. И все чувствовали себя тут непринужденно, всем бывало весело, уютно», - писал Сергей Рахманинов.</a:t>
            </a:r>
            <a:endParaRPr lang="ru-RU" dirty="0"/>
          </a:p>
        </p:txBody>
      </p:sp>
      <p:sp>
        <p:nvSpPr>
          <p:cNvPr id="4" name="TextBox 3"/>
          <p:cNvSpPr txBox="1"/>
          <p:nvPr/>
        </p:nvSpPr>
        <p:spPr>
          <a:xfrm>
            <a:off x="857224" y="4500570"/>
            <a:ext cx="3500462" cy="1077218"/>
          </a:xfrm>
          <a:prstGeom prst="rect">
            <a:avLst/>
          </a:prstGeom>
          <a:noFill/>
        </p:spPr>
        <p:txBody>
          <a:bodyPr wrap="square" rtlCol="0">
            <a:spAutoFit/>
          </a:bodyPr>
          <a:lstStyle/>
          <a:p>
            <a:pPr algn="ctr"/>
            <a:r>
              <a:rPr lang="ru-RU" sz="1600" i="1" dirty="0" smtClean="0"/>
              <a:t>Дом Танеева в </a:t>
            </a:r>
            <a:r>
              <a:rPr lang="ru-RU" sz="1600" i="1" dirty="0" err="1" smtClean="0"/>
              <a:t>Гагаринском</a:t>
            </a:r>
            <a:r>
              <a:rPr lang="ru-RU" sz="1600" i="1" dirty="0" smtClean="0"/>
              <a:t> переулке Москвы (ныне улица Рылеева). С картины В.Тупицына. Танеев поселился здесь в 1904 году.</a:t>
            </a:r>
            <a:endParaRPr lang="ru-RU" sz="1600"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3929058" y="285728"/>
            <a:ext cx="442915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kumimoji="0" lang="ru-RU" b="0" i="0" u="none" strike="noStrike" cap="none" normalizeH="0" baseline="0" dirty="0" smtClean="0">
                <a:ln>
                  <a:noFill/>
                </a:ln>
                <a:solidFill>
                  <a:schemeClr val="tx1"/>
                </a:solidFill>
                <a:effectLst/>
                <a:ea typeface="Calibri" pitchFamily="34" charset="0"/>
                <a:cs typeface="Times New Roman" pitchFamily="18" charset="0"/>
              </a:rPr>
              <a:t>Последним крупным сочинением Танеева стала кантата «По прочтении псалма» на стихи А.С.Хомякова, которую композитор посвятил своей матери. Кантата – итоговое, финальное осуществление </a:t>
            </a:r>
            <a:r>
              <a:rPr kumimoji="0" lang="ru-RU" b="0" i="0" u="none" strike="noStrike" cap="none" normalizeH="0" baseline="0" dirty="0" err="1" smtClean="0">
                <a:ln>
                  <a:noFill/>
                </a:ln>
                <a:solidFill>
                  <a:schemeClr val="tx1"/>
                </a:solidFill>
                <a:effectLst/>
                <a:ea typeface="Calibri" pitchFamily="34" charset="0"/>
                <a:cs typeface="Times New Roman" pitchFamily="18" charset="0"/>
              </a:rPr>
              <a:t>классицистской</a:t>
            </a:r>
            <a:r>
              <a:rPr kumimoji="0" lang="ru-RU" b="0" i="0" u="none" strike="noStrike" cap="none" normalizeH="0" baseline="0" dirty="0" smtClean="0">
                <a:ln>
                  <a:noFill/>
                </a:ln>
                <a:solidFill>
                  <a:schemeClr val="tx1"/>
                </a:solidFill>
                <a:effectLst/>
                <a:ea typeface="Calibri" pitchFamily="34" charset="0"/>
                <a:cs typeface="Times New Roman" pitchFamily="18" charset="0"/>
              </a:rPr>
              <a:t> идеи движения от мрака и хаоса к свету и разуму. Премьера состоялась в Петрограде 11 марта 1915 года.</a:t>
            </a:r>
            <a:r>
              <a:rPr lang="ru-RU" dirty="0" smtClean="0"/>
              <a:t> </a:t>
            </a:r>
          </a:p>
          <a:p>
            <a:pPr algn="ctr" fontAlgn="base">
              <a:spcBef>
                <a:spcPct val="0"/>
              </a:spcBef>
              <a:spcAft>
                <a:spcPct val="0"/>
              </a:spcAft>
            </a:pPr>
            <a:r>
              <a:rPr lang="ru-RU" dirty="0" smtClean="0"/>
              <a:t>«Поэма о космосе, о величии организованного движения», - писал Б.Асафьев о кантате. </a:t>
            </a:r>
          </a:p>
          <a:p>
            <a:pPr algn="ctr" fontAlgn="base">
              <a:spcBef>
                <a:spcPct val="0"/>
              </a:spcBef>
              <a:spcAft>
                <a:spcPct val="0"/>
              </a:spcAft>
            </a:pPr>
            <a:r>
              <a:rPr lang="ru-RU" dirty="0" smtClean="0"/>
              <a:t>Несколько раньше – 26 января состоялся концерт, посвященный творчеству С.Танеева. За роялем был автор. Это было последнее концертное выступление Танеева.</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pic>
        <p:nvPicPr>
          <p:cNvPr id="5" name="Рисунок 4" descr="Изображение 003.jpg"/>
          <p:cNvPicPr>
            <a:picLocks noChangeAspect="1"/>
          </p:cNvPicPr>
          <p:nvPr/>
        </p:nvPicPr>
        <p:blipFill>
          <a:blip r:embed="rId2" cstate="email"/>
          <a:stretch>
            <a:fillRect/>
          </a:stretch>
        </p:blipFill>
        <p:spPr>
          <a:xfrm>
            <a:off x="571472" y="642918"/>
            <a:ext cx="3136187" cy="4500570"/>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26.jpg"/>
          <p:cNvPicPr>
            <a:picLocks noChangeAspect="1"/>
          </p:cNvPicPr>
          <p:nvPr/>
        </p:nvPicPr>
        <p:blipFill>
          <a:blip r:embed="rId2" cstate="email"/>
          <a:srcRect b="-115"/>
          <a:stretch>
            <a:fillRect/>
          </a:stretch>
        </p:blipFill>
        <p:spPr>
          <a:xfrm>
            <a:off x="214281" y="785794"/>
            <a:ext cx="2819053" cy="4071966"/>
          </a:xfrm>
          <a:prstGeom prst="rect">
            <a:avLst/>
          </a:prstGeom>
          <a:ln>
            <a:solidFill>
              <a:srgbClr val="C00000"/>
            </a:solidFill>
          </a:ln>
          <a:effectLst>
            <a:outerShdw blurRad="292100" dist="139700" dir="2700000" algn="tl" rotWithShape="0">
              <a:srgbClr val="333333">
                <a:alpha val="65000"/>
              </a:srgbClr>
            </a:outerShdw>
          </a:effectLst>
        </p:spPr>
      </p:pic>
      <p:pic>
        <p:nvPicPr>
          <p:cNvPr id="3" name="Рисунок 2" descr="Изображение 027.jpg"/>
          <p:cNvPicPr>
            <a:picLocks noChangeAspect="1"/>
          </p:cNvPicPr>
          <p:nvPr/>
        </p:nvPicPr>
        <p:blipFill>
          <a:blip r:embed="rId3" cstate="email"/>
          <a:stretch>
            <a:fillRect/>
          </a:stretch>
        </p:blipFill>
        <p:spPr>
          <a:xfrm>
            <a:off x="3214678" y="357166"/>
            <a:ext cx="2480051" cy="3500438"/>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29.jpg"/>
          <p:cNvPicPr>
            <a:picLocks noChangeAspect="1"/>
          </p:cNvPicPr>
          <p:nvPr/>
        </p:nvPicPr>
        <p:blipFill>
          <a:blip r:embed="rId4" cstate="email"/>
          <a:srcRect/>
          <a:stretch>
            <a:fillRect/>
          </a:stretch>
        </p:blipFill>
        <p:spPr>
          <a:xfrm>
            <a:off x="6357950" y="214290"/>
            <a:ext cx="2564505" cy="3071834"/>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30.jpg"/>
          <p:cNvPicPr>
            <a:picLocks noChangeAspect="1"/>
          </p:cNvPicPr>
          <p:nvPr/>
        </p:nvPicPr>
        <p:blipFill>
          <a:blip r:embed="rId5" cstate="email"/>
          <a:stretch>
            <a:fillRect/>
          </a:stretch>
        </p:blipFill>
        <p:spPr>
          <a:xfrm>
            <a:off x="4786314" y="3071810"/>
            <a:ext cx="2428892" cy="3558052"/>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Изображение.jpg"/>
          <p:cNvPicPr>
            <a:picLocks noChangeAspect="1"/>
          </p:cNvPicPr>
          <p:nvPr/>
        </p:nvPicPr>
        <p:blipFill>
          <a:blip r:embed="rId2" cstate="email"/>
          <a:stretch>
            <a:fillRect/>
          </a:stretch>
        </p:blipFill>
        <p:spPr>
          <a:xfrm>
            <a:off x="1714480" y="3071809"/>
            <a:ext cx="2357454" cy="3449313"/>
          </a:xfrm>
          <a:prstGeom prst="rect">
            <a:avLst/>
          </a:prstGeom>
          <a:ln>
            <a:solidFill>
              <a:srgbClr val="A50021"/>
            </a:solidFill>
          </a:ln>
          <a:effectLst>
            <a:outerShdw blurRad="292100" dist="139700" dir="2700000" algn="tl" rotWithShape="0">
              <a:srgbClr val="333333">
                <a:alpha val="65000"/>
              </a:srgbClr>
            </a:outerShdw>
          </a:effectLst>
        </p:spPr>
      </p:pic>
      <p:pic>
        <p:nvPicPr>
          <p:cNvPr id="4" name="Рисунок 3" descr="Изображение 007.jpg"/>
          <p:cNvPicPr>
            <a:picLocks noChangeAspect="1"/>
          </p:cNvPicPr>
          <p:nvPr/>
        </p:nvPicPr>
        <p:blipFill>
          <a:blip r:embed="rId3" cstate="email"/>
          <a:stretch>
            <a:fillRect/>
          </a:stretch>
        </p:blipFill>
        <p:spPr>
          <a:xfrm>
            <a:off x="5072066" y="3143248"/>
            <a:ext cx="2214578" cy="3318631"/>
          </a:xfrm>
          <a:prstGeom prst="rect">
            <a:avLst/>
          </a:prstGeom>
          <a:ln>
            <a:solidFill>
              <a:srgbClr val="A50021"/>
            </a:solidFill>
          </a:ln>
          <a:effectLst>
            <a:outerShdw blurRad="292100" dist="139700" dir="2700000" algn="tl" rotWithShape="0">
              <a:srgbClr val="333333">
                <a:alpha val="65000"/>
              </a:srgbClr>
            </a:outerShdw>
          </a:effectLst>
        </p:spPr>
      </p:pic>
      <p:sp>
        <p:nvSpPr>
          <p:cNvPr id="5" name="TextBox 4"/>
          <p:cNvSpPr txBox="1"/>
          <p:nvPr/>
        </p:nvSpPr>
        <p:spPr>
          <a:xfrm>
            <a:off x="357158" y="285728"/>
            <a:ext cx="8572560" cy="2585323"/>
          </a:xfrm>
          <a:prstGeom prst="rect">
            <a:avLst/>
          </a:prstGeom>
          <a:noFill/>
        </p:spPr>
        <p:txBody>
          <a:bodyPr wrap="square" rtlCol="0">
            <a:spAutoFit/>
          </a:bodyPr>
          <a:lstStyle/>
          <a:p>
            <a:pPr algn="ctr"/>
            <a:r>
              <a:rPr lang="ru-RU" dirty="0" smtClean="0"/>
              <a:t>Сергей Иванович Танеев (1856-1915)  занимает полноправное положение в когорте русских классиков, наследников великого Глинки. Долгое время именно он был центральной фигурой в жизни музыкальной Москвы. Разносторонняя деятельность принесла всестороннее уважение и широкое признание сподвижников и любителей музыки. В творчестве Танеев продолжал традиции своего учителя – П.И.Чайковского. Танеева, наряду с его учителем Н.Г.Рубинштейном, можно назвать одним из основателей отечественной пианистической школы. В блестящей плеяде его воспитанников  - С.Рахманинов, А.Скрябин, </a:t>
            </a:r>
            <a:r>
              <a:rPr lang="ru-RU" dirty="0" err="1" smtClean="0"/>
              <a:t>Н.Метнер</a:t>
            </a:r>
            <a:r>
              <a:rPr lang="ru-RU" dirty="0" smtClean="0"/>
              <a:t>, Р.Глиэр и др.</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4857752" y="714356"/>
            <a:ext cx="371477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«Для всех нас, его знавших, это был высший судья, обладавший как таковой мудростью, справедливостью, простотой… Своим личным примером он учил нас как жить, как мыслить, как работать, даже говорить, так и говорил он особенно, </a:t>
            </a:r>
            <a:r>
              <a:rPr kumimoji="0" lang="ru-RU" b="0" i="0" u="none" strike="noStrike" cap="none" normalizeH="0" baseline="0" dirty="0" err="1" smtClean="0">
                <a:ln>
                  <a:noFill/>
                </a:ln>
                <a:solidFill>
                  <a:schemeClr val="tx1"/>
                </a:solidFill>
                <a:effectLst/>
                <a:ea typeface="Calibri" pitchFamily="34" charset="0"/>
                <a:cs typeface="Times New Roman" pitchFamily="18" charset="0"/>
              </a:rPr>
              <a:t>по-танеевски</a:t>
            </a:r>
            <a:r>
              <a:rPr kumimoji="0" lang="ru-RU" b="0" i="0" u="none" strike="noStrike" cap="none" normalizeH="0" baseline="0" dirty="0" smtClean="0">
                <a:ln>
                  <a:noFill/>
                </a:ln>
                <a:solidFill>
                  <a:schemeClr val="tx1"/>
                </a:solidFill>
                <a:effectLst/>
                <a:ea typeface="Calibri" pitchFamily="34" charset="0"/>
                <a:cs typeface="Times New Roman" pitchFamily="18" charset="0"/>
              </a:rPr>
              <a:t>: кратко, метко, ярко».</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 </a:t>
            </a:r>
          </a:p>
          <a:p>
            <a:pPr marL="0" marR="0" lvl="0" indent="0" algn="r" defTabSz="914400" rtl="0" eaLnBrk="1" fontAlgn="base" latinLnBrk="0" hangingPunct="1">
              <a:lnSpc>
                <a:spcPct val="100000"/>
              </a:lnSpc>
              <a:spcBef>
                <a:spcPct val="0"/>
              </a:spcBef>
              <a:spcAft>
                <a:spcPct val="0"/>
              </a:spcAft>
              <a:buClrTx/>
              <a:buSzTx/>
              <a:buFontTx/>
              <a:buNone/>
              <a:tabLst/>
            </a:pPr>
            <a:r>
              <a:rPr lang="ru-RU" dirty="0" smtClean="0">
                <a:ea typeface="Calibri" pitchFamily="34" charset="0"/>
                <a:cs typeface="Times New Roman" pitchFamily="18" charset="0"/>
              </a:rPr>
              <a:t>                                                                                                     </a:t>
            </a:r>
            <a:r>
              <a:rPr kumimoji="0" lang="ru-RU" b="0" i="1" u="none" strike="noStrike" cap="none" normalizeH="0" baseline="0" dirty="0" smtClean="0">
                <a:ln>
                  <a:noFill/>
                </a:ln>
                <a:solidFill>
                  <a:schemeClr val="tx1"/>
                </a:solidFill>
                <a:effectLst/>
                <a:ea typeface="Calibri" pitchFamily="34" charset="0"/>
                <a:cs typeface="Times New Roman" pitchFamily="18" charset="0"/>
              </a:rPr>
              <a:t>Сергей Рахманинов</a:t>
            </a:r>
            <a:endParaRPr kumimoji="0" lang="ru-RU" b="0" i="1" u="none" strike="noStrike" cap="none" normalizeH="0" baseline="0" dirty="0" smtClean="0">
              <a:ln>
                <a:noFill/>
              </a:ln>
              <a:solidFill>
                <a:schemeClr val="tx1"/>
              </a:solidFill>
              <a:effectLst/>
            </a:endParaRPr>
          </a:p>
        </p:txBody>
      </p:sp>
      <p:pic>
        <p:nvPicPr>
          <p:cNvPr id="4" name="Рисунок 3" descr="Изображение 028.jpg"/>
          <p:cNvPicPr>
            <a:picLocks noChangeAspect="1"/>
          </p:cNvPicPr>
          <p:nvPr/>
        </p:nvPicPr>
        <p:blipFill>
          <a:blip r:embed="rId2" cstate="email"/>
          <a:stretch>
            <a:fillRect/>
          </a:stretch>
        </p:blipFill>
        <p:spPr>
          <a:xfrm>
            <a:off x="1071538" y="1000108"/>
            <a:ext cx="3026538" cy="4286280"/>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31.jpg"/>
          <p:cNvPicPr>
            <a:picLocks noChangeAspect="1"/>
          </p:cNvPicPr>
          <p:nvPr/>
        </p:nvPicPr>
        <p:blipFill>
          <a:blip r:embed="rId3" cstate="email"/>
          <a:srcRect/>
          <a:stretch>
            <a:fillRect/>
          </a:stretch>
        </p:blipFill>
        <p:spPr>
          <a:xfrm>
            <a:off x="857224" y="2214553"/>
            <a:ext cx="2857520" cy="3797565"/>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5.jpg"/>
          <p:cNvPicPr>
            <a:picLocks noChangeAspect="1"/>
          </p:cNvPicPr>
          <p:nvPr/>
        </p:nvPicPr>
        <p:blipFill>
          <a:blip r:embed="rId2" cstate="email"/>
          <a:stretch>
            <a:fillRect/>
          </a:stretch>
        </p:blipFill>
        <p:spPr>
          <a:xfrm rot="21268621">
            <a:off x="824902" y="388625"/>
            <a:ext cx="2313395" cy="3631283"/>
          </a:xfrm>
          <a:prstGeom prst="rect">
            <a:avLst/>
          </a:prstGeom>
          <a:ln>
            <a:solidFill>
              <a:srgbClr val="C00000"/>
            </a:solidFill>
          </a:ln>
          <a:effectLst>
            <a:outerShdw blurRad="292100" dist="139700" dir="2700000" algn="tl" rotWithShape="0">
              <a:srgbClr val="333333">
                <a:alpha val="65000"/>
              </a:srgbClr>
            </a:outerShdw>
          </a:effectLst>
        </p:spPr>
      </p:pic>
      <p:pic>
        <p:nvPicPr>
          <p:cNvPr id="3" name="Рисунок 2" descr="Изображение 035.jpg"/>
          <p:cNvPicPr>
            <a:picLocks noChangeAspect="1"/>
          </p:cNvPicPr>
          <p:nvPr/>
        </p:nvPicPr>
        <p:blipFill>
          <a:blip r:embed="rId3" cstate="email"/>
          <a:stretch>
            <a:fillRect/>
          </a:stretch>
        </p:blipFill>
        <p:spPr>
          <a:xfrm rot="262693">
            <a:off x="5502746" y="519102"/>
            <a:ext cx="2519745" cy="3893240"/>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36.jpg"/>
          <p:cNvPicPr>
            <a:picLocks noChangeAspect="1"/>
          </p:cNvPicPr>
          <p:nvPr/>
        </p:nvPicPr>
        <p:blipFill>
          <a:blip r:embed="rId4" cstate="email"/>
          <a:stretch>
            <a:fillRect/>
          </a:stretch>
        </p:blipFill>
        <p:spPr>
          <a:xfrm>
            <a:off x="3143240" y="714356"/>
            <a:ext cx="2500330" cy="3877784"/>
          </a:xfrm>
          <a:prstGeom prst="rect">
            <a:avLst/>
          </a:prstGeom>
          <a:ln>
            <a:solidFill>
              <a:srgbClr val="C00000"/>
            </a:solidFill>
          </a:ln>
          <a:effectLst>
            <a:outerShdw blurRad="292100" dist="139700" dir="2700000" algn="tl" rotWithShape="0">
              <a:srgbClr val="333333">
                <a:alpha val="65000"/>
              </a:srgbClr>
            </a:outerShdw>
          </a:effectLst>
        </p:spPr>
      </p:pic>
      <p:sp>
        <p:nvSpPr>
          <p:cNvPr id="4097" name="Rectangle 1"/>
          <p:cNvSpPr>
            <a:spLocks noChangeArrowheads="1"/>
          </p:cNvSpPr>
          <p:nvPr/>
        </p:nvSpPr>
        <p:spPr bwMode="auto">
          <a:xfrm>
            <a:off x="857224" y="5000636"/>
            <a:ext cx="8001056"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dirty="0" smtClean="0"/>
              <a:t>«Совесть музыкальной Москвы». Это звание, никем не присужденное, но всеми признанное, сохранилось за Сергеем Ивановичем Танеевым на многие годы. </a:t>
            </a:r>
            <a:r>
              <a:rPr kumimoji="0" lang="ru-RU" b="0" i="0" u="none" strike="noStrike" cap="none" normalizeH="0" baseline="0" dirty="0" smtClean="0">
                <a:ln>
                  <a:noFill/>
                </a:ln>
                <a:solidFill>
                  <a:schemeClr val="tx1"/>
                </a:solidFill>
                <a:effectLst/>
                <a:ea typeface="Calibri" pitchFamily="34" charset="0"/>
                <a:cs typeface="Times New Roman" pitchFamily="18" charset="0"/>
              </a:rPr>
              <a:t>Музыка Танеева, как и вся его жизнь проникнута высоким этическим началом, в ней слышна глубокая убежденность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в торжестве истины и добра.</a:t>
            </a:r>
            <a:endParaRPr kumimoji="0" lang="ru-RU"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285728"/>
            <a:ext cx="8715436"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ru-RU" sz="1600" b="1" i="0" u="none" strike="noStrike" cap="none" normalizeH="0" baseline="0" dirty="0" smtClean="0">
                <a:ln>
                  <a:noFill/>
                </a:ln>
                <a:solidFill>
                  <a:schemeClr val="tx1"/>
                </a:solidFill>
                <a:effectLst/>
                <a:ea typeface="Times New Roman" pitchFamily="18" charset="0"/>
              </a:rPr>
              <a:t>Список использованной литературы</a:t>
            </a:r>
          </a:p>
          <a:p>
            <a:pPr marL="0" marR="0" lvl="0" indent="0" algn="l" defTabSz="914400" rtl="0" eaLnBrk="1" fontAlgn="base" latinLnBrk="0" hangingPunct="1">
              <a:lnSpc>
                <a:spcPct val="100000"/>
              </a:lnSpc>
              <a:spcBef>
                <a:spcPct val="0"/>
              </a:spcBef>
              <a:spcAft>
                <a:spcPct val="0"/>
              </a:spcAft>
              <a:buClrTx/>
              <a:buSzTx/>
              <a:tabLst/>
            </a:pPr>
            <a:endParaRPr lang="ru-RU" sz="1600" dirty="0" smtClean="0">
              <a:ea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ea typeface="Times New Roman" pitchFamily="18" charset="0"/>
              </a:rPr>
              <a:t>Арзаманов</a:t>
            </a:r>
            <a:r>
              <a:rPr kumimoji="0" lang="ru-RU" sz="1600" b="0" i="0" u="none" strike="noStrike" cap="none" normalizeH="0" baseline="0" dirty="0" smtClean="0">
                <a:ln>
                  <a:noFill/>
                </a:ln>
                <a:solidFill>
                  <a:schemeClr val="tx1"/>
                </a:solidFill>
                <a:effectLst/>
                <a:ea typeface="Times New Roman" pitchFamily="18" charset="0"/>
              </a:rPr>
              <a:t>, Ф. С.И.Танеев – преподаватель курса музыкальных форм [Текст] / Ф. </a:t>
            </a:r>
            <a:r>
              <a:rPr kumimoji="0" lang="ru-RU" sz="1600" b="0" i="0" u="none" strike="noStrike" cap="none" normalizeH="0" baseline="0" dirty="0" err="1" smtClean="0">
                <a:ln>
                  <a:noFill/>
                </a:ln>
                <a:solidFill>
                  <a:schemeClr val="tx1"/>
                </a:solidFill>
                <a:effectLst/>
                <a:ea typeface="Times New Roman" pitchFamily="18" charset="0"/>
              </a:rPr>
              <a:t>Арзаманов</a:t>
            </a:r>
            <a:r>
              <a:rPr kumimoji="0" lang="ru-RU" sz="1600" b="0" i="0" u="none" strike="noStrike" cap="none" normalizeH="0" baseline="0" dirty="0" smtClean="0">
                <a:ln>
                  <a:noFill/>
                </a:ln>
                <a:solidFill>
                  <a:schemeClr val="tx1"/>
                </a:solidFill>
                <a:effectLst/>
                <a:ea typeface="Times New Roman" pitchFamily="18" charset="0"/>
              </a:rPr>
              <a:t>. – М. : </a:t>
            </a:r>
            <a:r>
              <a:rPr kumimoji="0" lang="ru-RU" sz="1600" b="0" i="0" u="none" strike="noStrike" cap="none" normalizeH="0" baseline="0" dirty="0" err="1" smtClean="0">
                <a:ln>
                  <a:noFill/>
                </a:ln>
                <a:solidFill>
                  <a:schemeClr val="tx1"/>
                </a:solidFill>
                <a:effectLst/>
                <a:ea typeface="Times New Roman" pitchFamily="18" charset="0"/>
              </a:rPr>
              <a:t>Музгиз</a:t>
            </a:r>
            <a:r>
              <a:rPr kumimoji="0" lang="ru-RU" sz="1600" b="0" i="0" u="none" strike="noStrike" cap="none" normalizeH="0" baseline="0" dirty="0" smtClean="0">
                <a:ln>
                  <a:noFill/>
                </a:ln>
                <a:solidFill>
                  <a:schemeClr val="tx1"/>
                </a:solidFill>
                <a:effectLst/>
                <a:ea typeface="Times New Roman" pitchFamily="18" charset="0"/>
              </a:rPr>
              <a:t>, 118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ea typeface="Times New Roman" pitchFamily="18" charset="0"/>
              </a:rPr>
              <a:t>Бернандт</a:t>
            </a:r>
            <a:r>
              <a:rPr kumimoji="0" lang="ru-RU" sz="1600" b="0" i="0" u="none" strike="noStrike" cap="none" normalizeH="0" baseline="0" dirty="0" smtClean="0">
                <a:ln>
                  <a:noFill/>
                </a:ln>
                <a:solidFill>
                  <a:schemeClr val="tx1"/>
                </a:solidFill>
                <a:effectLst/>
                <a:ea typeface="Times New Roman" pitchFamily="18" charset="0"/>
              </a:rPr>
              <a:t>, Г. С. И. Танеев [Текст] / Г. </a:t>
            </a:r>
            <a:r>
              <a:rPr kumimoji="0" lang="ru-RU" sz="1600" b="0" i="0" u="none" strike="noStrike" cap="none" normalizeH="0" baseline="0" dirty="0" err="1" smtClean="0">
                <a:ln>
                  <a:noFill/>
                </a:ln>
                <a:solidFill>
                  <a:schemeClr val="tx1"/>
                </a:solidFill>
                <a:effectLst/>
                <a:ea typeface="Times New Roman" pitchFamily="18" charset="0"/>
              </a:rPr>
              <a:t>Бернандт</a:t>
            </a:r>
            <a:r>
              <a:rPr kumimoji="0" lang="ru-RU" sz="1600" b="0" i="0" u="none" strike="noStrike" cap="none" normalizeH="0" baseline="0" dirty="0" smtClean="0">
                <a:ln>
                  <a:noFill/>
                </a:ln>
                <a:solidFill>
                  <a:schemeClr val="tx1"/>
                </a:solidFill>
                <a:effectLst/>
                <a:ea typeface="Times New Roman" pitchFamily="18" charset="0"/>
              </a:rPr>
              <a:t>. – М. : Музыка, 1983. – 288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История русской музыки [Текст] / ред. Ю. В. Келдыш. – М. : Музыка, 1994. – Т. 9. – 452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Коваленко, Н. Духовная тема в творчестве С.И.Танеева и ее воплощение в кантате «По прочтении псалма» [Текст] / Урал. </a:t>
            </a:r>
            <a:r>
              <a:rPr kumimoji="0" lang="ru-RU" sz="1600" b="0" i="0" u="none" strike="noStrike" cap="none" normalizeH="0" baseline="0" dirty="0" err="1" smtClean="0">
                <a:ln>
                  <a:noFill/>
                </a:ln>
                <a:solidFill>
                  <a:schemeClr val="tx1"/>
                </a:solidFill>
                <a:effectLst/>
                <a:ea typeface="Times New Roman" pitchFamily="18" charset="0"/>
              </a:rPr>
              <a:t>гос</a:t>
            </a:r>
            <a:r>
              <a:rPr kumimoji="0" lang="ru-RU" sz="1600" b="0" i="0" u="none" strike="noStrike" cap="none" normalizeH="0" baseline="0" dirty="0" smtClean="0">
                <a:ln>
                  <a:noFill/>
                </a:ln>
                <a:solidFill>
                  <a:schemeClr val="tx1"/>
                </a:solidFill>
                <a:effectLst/>
                <a:ea typeface="Times New Roman" pitchFamily="18" charset="0"/>
              </a:rPr>
              <a:t>. консерватория им. М.П.Мусоргского;  Н. Коваленко. – Екатеринбург :  [б. и.], 2007. – 224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Кожухова, А. А. П. И. Чайковский и С. И. Танеев как учитель и ученик [Текст] / Урал. </a:t>
            </a:r>
            <a:r>
              <a:rPr kumimoji="0" lang="ru-RU" sz="1600" b="0" i="0" u="none" strike="noStrike" cap="none" normalizeH="0" baseline="0" dirty="0" err="1" smtClean="0">
                <a:ln>
                  <a:noFill/>
                </a:ln>
                <a:solidFill>
                  <a:schemeClr val="tx1"/>
                </a:solidFill>
                <a:effectLst/>
                <a:ea typeface="Times New Roman" pitchFamily="18" charset="0"/>
              </a:rPr>
              <a:t>гос</a:t>
            </a:r>
            <a:r>
              <a:rPr kumimoji="0" lang="ru-RU" sz="1600" b="0" i="0" u="none" strike="noStrike" cap="none" normalizeH="0" baseline="0" dirty="0" smtClean="0">
                <a:ln>
                  <a:noFill/>
                </a:ln>
                <a:solidFill>
                  <a:schemeClr val="tx1"/>
                </a:solidFill>
                <a:effectLst/>
                <a:ea typeface="Times New Roman" pitchFamily="18" charset="0"/>
              </a:rPr>
              <a:t>. </a:t>
            </a:r>
            <a:r>
              <a:rPr kumimoji="0" lang="ru-RU" sz="1600" b="0" i="0" u="none" strike="noStrike" cap="none" normalizeH="0" baseline="0" dirty="0" err="1" smtClean="0">
                <a:ln>
                  <a:noFill/>
                </a:ln>
                <a:solidFill>
                  <a:schemeClr val="tx1"/>
                </a:solidFill>
                <a:effectLst/>
                <a:ea typeface="Times New Roman" pitchFamily="18" charset="0"/>
              </a:rPr>
              <a:t>пед</a:t>
            </a:r>
            <a:r>
              <a:rPr kumimoji="0" lang="ru-RU" sz="1600" b="0" i="0" u="none" strike="noStrike" cap="none" normalizeH="0" baseline="0" dirty="0" smtClean="0">
                <a:ln>
                  <a:noFill/>
                </a:ln>
                <a:solidFill>
                  <a:schemeClr val="tx1"/>
                </a:solidFill>
                <a:effectLst/>
                <a:ea typeface="Times New Roman" pitchFamily="18" charset="0"/>
              </a:rPr>
              <a:t>. ун-т; А. А. Кожухова. – Екатеринбург:  [б. и.], 2001. – 53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Корабельникова, Л. Инструментальное творчество С.И. Танеева [Текст] / Л. Корабельникова. – М. : Музыка, 1981. – 86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Корабельникова, Л. С.И. Танеев в московской консерватории [Текст] / Л. Корабельникова. – М. : Музыка, 1974. – 148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Кузнецова, Л. И. К 150-летию со дня рождения С. И. Танеева [Текст] / Л. И. Кузнецова // Музыка и время. – 2007. - № 7. – С. 20-21.</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Памяти Сергея Ивановича Танеева [Текст] / ред. В. Протопопов. – М. – Л. : </a:t>
            </a:r>
            <a:r>
              <a:rPr kumimoji="0" lang="ru-RU" sz="1600" b="0" i="0" u="none" strike="noStrike" cap="none" normalizeH="0" baseline="0" dirty="0" err="1" smtClean="0">
                <a:ln>
                  <a:noFill/>
                </a:ln>
                <a:solidFill>
                  <a:schemeClr val="tx1"/>
                </a:solidFill>
                <a:effectLst/>
                <a:ea typeface="Times New Roman" pitchFamily="18" charset="0"/>
              </a:rPr>
              <a:t>Музгиз</a:t>
            </a:r>
            <a:r>
              <a:rPr kumimoji="0" lang="ru-RU" sz="1600" b="0" i="0" u="none" strike="noStrike" cap="none" normalizeH="0" baseline="0" dirty="0" smtClean="0">
                <a:ln>
                  <a:noFill/>
                </a:ln>
                <a:solidFill>
                  <a:schemeClr val="tx1"/>
                </a:solidFill>
                <a:effectLst/>
                <a:ea typeface="Times New Roman" pitchFamily="18" charset="0"/>
              </a:rPr>
              <a:t>, 1947. – 274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«Правда на земле» [Текст] // Музыкальная жизнь. – 2006. - № 10. – С. 27-29.</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ea typeface="Times New Roman" pitchFamily="18" charset="0"/>
              </a:rPr>
              <a:t>Протопопов, В. В. Избранные исследования и статьи [Текст] / В. В. Протопопов. – М. : Советский композитор, 1983. – 304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ea typeface="Times New Roman" pitchFamily="18" charset="0"/>
              </a:rPr>
              <a:t>Савенко</a:t>
            </a:r>
            <a:r>
              <a:rPr kumimoji="0" lang="ru-RU" sz="1600" b="0" i="0" u="none" strike="noStrike" cap="none" normalizeH="0" baseline="0" dirty="0" smtClean="0">
                <a:ln>
                  <a:noFill/>
                </a:ln>
                <a:solidFill>
                  <a:schemeClr val="tx1"/>
                </a:solidFill>
                <a:effectLst/>
                <a:ea typeface="Times New Roman" pitchFamily="18" charset="0"/>
              </a:rPr>
              <a:t>, С.И. Сергей Иванович Танеев [Текст] / С. И. </a:t>
            </a:r>
            <a:r>
              <a:rPr kumimoji="0" lang="ru-RU" sz="1600" b="0" i="0" u="none" strike="noStrike" cap="none" normalizeH="0" baseline="0" dirty="0" err="1" smtClean="0">
                <a:ln>
                  <a:noFill/>
                </a:ln>
                <a:solidFill>
                  <a:schemeClr val="tx1"/>
                </a:solidFill>
                <a:effectLst/>
                <a:ea typeface="Times New Roman" pitchFamily="18" charset="0"/>
              </a:rPr>
              <a:t>Савенко</a:t>
            </a:r>
            <a:r>
              <a:rPr kumimoji="0" lang="ru-RU" sz="1600" b="0" i="0" u="none" strike="noStrike" cap="none" normalizeH="0" baseline="0" dirty="0" smtClean="0">
                <a:ln>
                  <a:noFill/>
                </a:ln>
                <a:solidFill>
                  <a:schemeClr val="tx1"/>
                </a:solidFill>
                <a:effectLst/>
                <a:ea typeface="Times New Roman" pitchFamily="18" charset="0"/>
              </a:rPr>
              <a:t>. – М. : Музыка, 1985. – 174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ea typeface="Times New Roman" pitchFamily="18" charset="0"/>
              </a:rPr>
              <a:t>Савенко</a:t>
            </a:r>
            <a:r>
              <a:rPr kumimoji="0" lang="ru-RU" sz="1600" b="0" i="0" u="none" strike="noStrike" cap="none" normalizeH="0" baseline="0" dirty="0" smtClean="0">
                <a:ln>
                  <a:noFill/>
                </a:ln>
                <a:solidFill>
                  <a:schemeClr val="tx1"/>
                </a:solidFill>
                <a:effectLst/>
                <a:ea typeface="Times New Roman" pitchFamily="18" charset="0"/>
              </a:rPr>
              <a:t>, С.И. учитель мудрости [Текст] / С. И. </a:t>
            </a:r>
            <a:r>
              <a:rPr kumimoji="0" lang="ru-RU" sz="1600" b="0" i="0" u="none" strike="noStrike" cap="none" normalizeH="0" baseline="0" dirty="0" err="1" smtClean="0">
                <a:ln>
                  <a:noFill/>
                </a:ln>
                <a:solidFill>
                  <a:schemeClr val="tx1"/>
                </a:solidFill>
                <a:effectLst/>
                <a:ea typeface="Times New Roman" pitchFamily="18" charset="0"/>
              </a:rPr>
              <a:t>Савенко</a:t>
            </a:r>
            <a:r>
              <a:rPr kumimoji="0" lang="ru-RU" sz="1600" b="0" i="0" u="none" strike="noStrike" cap="none" normalizeH="0" baseline="0" dirty="0" smtClean="0">
                <a:ln>
                  <a:noFill/>
                </a:ln>
                <a:solidFill>
                  <a:schemeClr val="tx1"/>
                </a:solidFill>
                <a:effectLst/>
                <a:ea typeface="Times New Roman" pitchFamily="18" charset="0"/>
              </a:rPr>
              <a:t> // Музыка в школе. – 2007. - № 1. – С. 3- 8.</a:t>
            </a:r>
            <a:endParaRPr kumimoji="0" lang="ru-RU" sz="18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85720" y="285728"/>
            <a:ext cx="8501090"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startAt="14"/>
              <a:tabLst/>
            </a:pPr>
            <a:r>
              <a:rPr kumimoji="0" lang="ru-RU" sz="1600" b="0" i="0" u="none" strike="noStrike" cap="none" normalizeH="0" baseline="0" dirty="0" err="1" smtClean="0">
                <a:ln>
                  <a:noFill/>
                </a:ln>
                <a:solidFill>
                  <a:schemeClr val="tx1"/>
                </a:solidFill>
                <a:effectLst/>
                <a:ea typeface="Times New Roman" pitchFamily="18" charset="0"/>
              </a:rPr>
              <a:t>Сизко</a:t>
            </a:r>
            <a:r>
              <a:rPr kumimoji="0" lang="ru-RU" sz="1600" b="0" i="0" u="none" strike="noStrike" cap="none" normalizeH="0" baseline="0" dirty="0" smtClean="0">
                <a:ln>
                  <a:noFill/>
                </a:ln>
                <a:solidFill>
                  <a:schemeClr val="tx1"/>
                </a:solidFill>
                <a:effectLst/>
                <a:ea typeface="Times New Roman" pitchFamily="18" charset="0"/>
              </a:rPr>
              <a:t>, Г. С. Первый  Общероссийский конкурс духовной музыки имени С.И.Танеева [Текст] / Г. С. </a:t>
            </a:r>
            <a:r>
              <a:rPr kumimoji="0" lang="ru-RU" sz="1600" b="0" i="0" u="none" strike="noStrike" cap="none" normalizeH="0" baseline="0" dirty="0" err="1" smtClean="0">
                <a:ln>
                  <a:noFill/>
                </a:ln>
                <a:solidFill>
                  <a:schemeClr val="tx1"/>
                </a:solidFill>
                <a:effectLst/>
                <a:ea typeface="Times New Roman" pitchFamily="18" charset="0"/>
              </a:rPr>
              <a:t>Сизко</a:t>
            </a:r>
            <a:r>
              <a:rPr kumimoji="0" lang="ru-RU" sz="1600" b="0" i="0" u="none" strike="noStrike" cap="none" normalizeH="0" baseline="0" dirty="0" smtClean="0">
                <a:ln>
                  <a:noFill/>
                </a:ln>
                <a:solidFill>
                  <a:schemeClr val="tx1"/>
                </a:solidFill>
                <a:effectLst/>
                <a:ea typeface="Times New Roman" pitchFamily="18" charset="0"/>
              </a:rPr>
              <a:t> // Музыка в школе. – 2007. - № 1. – С. 12- 16.</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Дневники [Текст] / С. Танеев. – М. : Музыка, 1981. – 333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Девять хоров [Ноты] / С. И. Танеев. – м. : Музыка, 1967. – 135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Из научно-педагогического наследия [Текст] / С. И. Танеев. – М. : Музыка, 1967. – 164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Избранные хоры [Ноты] / С. И. Танеев. – М. : Музыка, 1984. – 63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Иоанн </a:t>
            </a:r>
            <a:r>
              <a:rPr kumimoji="0" lang="ru-RU" sz="1600" b="0" i="0" u="none" strike="noStrike" cap="none" normalizeH="0" baseline="0" dirty="0" err="1" smtClean="0">
                <a:ln>
                  <a:noFill/>
                </a:ln>
                <a:solidFill>
                  <a:schemeClr val="tx1"/>
                </a:solidFill>
                <a:effectLst/>
                <a:ea typeface="Times New Roman" pitchFamily="18" charset="0"/>
              </a:rPr>
              <a:t>Дамаскин</a:t>
            </a:r>
            <a:r>
              <a:rPr kumimoji="0" lang="ru-RU" sz="1600" b="0" i="0" u="none" strike="noStrike" cap="none" normalizeH="0" baseline="0" dirty="0" smtClean="0">
                <a:ln>
                  <a:noFill/>
                </a:ln>
                <a:solidFill>
                  <a:schemeClr val="tx1"/>
                </a:solidFill>
                <a:effectLst/>
                <a:ea typeface="Times New Roman" pitchFamily="18" charset="0"/>
              </a:rPr>
              <a:t> [Ноты] / С. И. Танеев. – М. : Музыка, 1994. – 50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Орестея [Ноты] : клавир / С. И. Танеев. – М. : Музыка, 1970. – 352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Прелюдия и фуга [Ноты] / С. И. Танеев. – М. : Музыка, 1965. -16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Романсы [Ноты] / С. И. Танеев. – М. : Музыка, 1965. – 52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Симфония [Ноты] / С. И. Танеев. – Л. : </a:t>
            </a:r>
            <a:r>
              <a:rPr kumimoji="0" lang="ru-RU" sz="1600" b="0" i="0" u="none" strike="noStrike" cap="none" normalizeH="0" baseline="0" dirty="0" err="1" smtClean="0">
                <a:ln>
                  <a:noFill/>
                </a:ln>
                <a:solidFill>
                  <a:schemeClr val="tx1"/>
                </a:solidFill>
                <a:effectLst/>
                <a:ea typeface="Times New Roman" pitchFamily="18" charset="0"/>
              </a:rPr>
              <a:t>Музгиз</a:t>
            </a:r>
            <a:r>
              <a:rPr kumimoji="0" lang="ru-RU" sz="1600" b="0" i="0" u="none" strike="noStrike" cap="none" normalizeH="0" baseline="0" dirty="0" smtClean="0">
                <a:ln>
                  <a:noFill/>
                </a:ln>
                <a:solidFill>
                  <a:schemeClr val="tx1"/>
                </a:solidFill>
                <a:effectLst/>
                <a:ea typeface="Times New Roman" pitchFamily="18" charset="0"/>
              </a:rPr>
              <a:t>, 1950. – 123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Сочинения для фортепиано [Ноты] / С. И. Танеев. – М. : </a:t>
            </a:r>
            <a:r>
              <a:rPr kumimoji="0" lang="ru-RU" sz="1600" b="0" i="0" u="none" strike="noStrike" cap="none" normalizeH="0" baseline="0" dirty="0" err="1" smtClean="0">
                <a:ln>
                  <a:noFill/>
                </a:ln>
                <a:solidFill>
                  <a:schemeClr val="tx1"/>
                </a:solidFill>
                <a:effectLst/>
                <a:ea typeface="Times New Roman" pitchFamily="18" charset="0"/>
              </a:rPr>
              <a:t>Музгиз</a:t>
            </a:r>
            <a:r>
              <a:rPr kumimoji="0" lang="ru-RU" sz="1600" b="0" i="0" u="none" strike="noStrike" cap="none" normalizeH="0" baseline="0" dirty="0" smtClean="0">
                <a:ln>
                  <a:noFill/>
                </a:ln>
                <a:solidFill>
                  <a:schemeClr val="tx1"/>
                </a:solidFill>
                <a:effectLst/>
                <a:ea typeface="Times New Roman" pitchFamily="18" charset="0"/>
              </a:rPr>
              <a:t>, 1953. – 165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Хоры без сопровождения [Ноты] / С. И. Танеев. –М. : Музыка, 1991. – 198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Хоры для мужских  голосов [Ноты] / С. И. Танеев. –М. : Музыка, 1975. – 70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Танеев, С. И. Хоры для смешанных голосов [Ноты] / С. И. Танеев. –М. : Музыка, 1978. – 101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smtClean="0">
                <a:ln>
                  <a:noFill/>
                </a:ln>
                <a:solidFill>
                  <a:schemeClr val="tx1"/>
                </a:solidFill>
                <a:effectLst/>
                <a:ea typeface="Times New Roman" pitchFamily="18" charset="0"/>
              </a:rPr>
              <a:t>Фетисова, Е. В. Род Танеевых и памятные адреса композитора в Москве [Текст] / Е. В. Фетисова // Музыка в школе. – 2007. - № 1. – С. 8- 10.</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r>
              <a:rPr kumimoji="0" lang="ru-RU" sz="1600" b="0" i="0" u="none" strike="noStrike" cap="none" normalizeH="0" baseline="0" dirty="0" err="1" smtClean="0">
                <a:ln>
                  <a:noFill/>
                </a:ln>
                <a:solidFill>
                  <a:schemeClr val="tx1"/>
                </a:solidFill>
                <a:effectLst/>
                <a:ea typeface="Times New Roman" pitchFamily="18" charset="0"/>
              </a:rPr>
              <a:t>Хопрова</a:t>
            </a:r>
            <a:r>
              <a:rPr kumimoji="0" lang="ru-RU" sz="1600" b="0" i="0" u="none" strike="noStrike" cap="none" normalizeH="0" baseline="0" dirty="0" smtClean="0">
                <a:ln>
                  <a:noFill/>
                </a:ln>
                <a:solidFill>
                  <a:schemeClr val="tx1"/>
                </a:solidFill>
                <a:effectLst/>
                <a:ea typeface="Times New Roman" pitchFamily="18" charset="0"/>
              </a:rPr>
              <a:t>, Т. А.  Сергей Иванович Танеев [Текст] / Т. А. </a:t>
            </a:r>
            <a:r>
              <a:rPr kumimoji="0" lang="ru-RU" sz="1600" b="0" i="0" u="none" strike="noStrike" cap="none" normalizeH="0" baseline="0" dirty="0" err="1" smtClean="0">
                <a:ln>
                  <a:noFill/>
                </a:ln>
                <a:solidFill>
                  <a:schemeClr val="tx1"/>
                </a:solidFill>
                <a:effectLst/>
                <a:ea typeface="Times New Roman" pitchFamily="18" charset="0"/>
              </a:rPr>
              <a:t>Хопрова</a:t>
            </a:r>
            <a:r>
              <a:rPr kumimoji="0" lang="ru-RU" sz="1600" b="0" i="0" u="none" strike="noStrike" cap="none" normalizeH="0" baseline="0" dirty="0" smtClean="0">
                <a:ln>
                  <a:noFill/>
                </a:ln>
                <a:solidFill>
                  <a:schemeClr val="tx1"/>
                </a:solidFill>
                <a:effectLst/>
                <a:ea typeface="Times New Roman" pitchFamily="18" charset="0"/>
              </a:rPr>
              <a:t>. – Л. : Музыка, 1980. – 104 с.</a:t>
            </a:r>
            <a:endParaRPr kumimoji="0" lang="ru-RU" sz="900" b="0" i="0" u="none" strike="noStrike" cap="none" normalizeH="0" baseline="0" dirty="0" smtClean="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14"/>
              <a:tabLst/>
            </a:pPr>
            <a:endParaRPr kumimoji="0" lang="ru-RU" sz="18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0.jpg"/>
          <p:cNvPicPr>
            <a:picLocks noChangeAspect="1"/>
          </p:cNvPicPr>
          <p:nvPr/>
        </p:nvPicPr>
        <p:blipFill>
          <a:blip r:embed="rId2" cstate="email"/>
          <a:srcRect/>
          <a:stretch>
            <a:fillRect/>
          </a:stretch>
        </p:blipFill>
        <p:spPr>
          <a:xfrm>
            <a:off x="357158" y="1214422"/>
            <a:ext cx="2214578" cy="3024789"/>
          </a:xfrm>
          <a:prstGeom prst="rect">
            <a:avLst/>
          </a:prstGeom>
          <a:ln w="19050">
            <a:solidFill>
              <a:srgbClr val="A50021"/>
            </a:solidFill>
          </a:ln>
          <a:effectLst>
            <a:outerShdw blurRad="292100" dist="139700" dir="2700000" algn="tl" rotWithShape="0">
              <a:srgbClr val="333333">
                <a:alpha val="65000"/>
              </a:srgbClr>
            </a:outerShdw>
          </a:effectLst>
        </p:spPr>
      </p:pic>
      <p:sp>
        <p:nvSpPr>
          <p:cNvPr id="3" name="TextBox 2"/>
          <p:cNvSpPr txBox="1"/>
          <p:nvPr/>
        </p:nvSpPr>
        <p:spPr>
          <a:xfrm>
            <a:off x="357158" y="357166"/>
            <a:ext cx="2214578" cy="584775"/>
          </a:xfrm>
          <a:prstGeom prst="rect">
            <a:avLst/>
          </a:prstGeom>
          <a:noFill/>
        </p:spPr>
        <p:txBody>
          <a:bodyPr wrap="square" rtlCol="0">
            <a:spAutoFit/>
          </a:bodyPr>
          <a:lstStyle/>
          <a:p>
            <a:r>
              <a:rPr lang="ru-RU" sz="1600" i="1" dirty="0" smtClean="0"/>
              <a:t>Иван Ильич Танеев, </a:t>
            </a:r>
          </a:p>
          <a:p>
            <a:r>
              <a:rPr lang="ru-RU" sz="1600" i="1" dirty="0" smtClean="0"/>
              <a:t>отец композитора</a:t>
            </a:r>
            <a:endParaRPr lang="ru-RU" sz="1600" i="1" dirty="0"/>
          </a:p>
        </p:txBody>
      </p:sp>
      <p:pic>
        <p:nvPicPr>
          <p:cNvPr id="4" name="Рисунок 3" descr="Изображение 010.jpg"/>
          <p:cNvPicPr>
            <a:picLocks noChangeAspect="1"/>
          </p:cNvPicPr>
          <p:nvPr/>
        </p:nvPicPr>
        <p:blipFill>
          <a:blip r:embed="rId3" cstate="email"/>
          <a:srcRect/>
          <a:stretch>
            <a:fillRect/>
          </a:stretch>
        </p:blipFill>
        <p:spPr>
          <a:xfrm>
            <a:off x="3214678" y="1214422"/>
            <a:ext cx="2089561" cy="3000396"/>
          </a:xfrm>
          <a:prstGeom prst="rect">
            <a:avLst/>
          </a:prstGeom>
          <a:ln w="19050">
            <a:solidFill>
              <a:srgbClr val="A50021"/>
            </a:solidFill>
          </a:ln>
          <a:effectLst>
            <a:outerShdw blurRad="292100" dist="139700" dir="2700000" algn="tl" rotWithShape="0">
              <a:srgbClr val="333333">
                <a:alpha val="65000"/>
              </a:srgbClr>
            </a:outerShdw>
          </a:effectLst>
        </p:spPr>
      </p:pic>
      <p:sp>
        <p:nvSpPr>
          <p:cNvPr id="5" name="TextBox 4"/>
          <p:cNvSpPr txBox="1"/>
          <p:nvPr/>
        </p:nvSpPr>
        <p:spPr>
          <a:xfrm>
            <a:off x="2857488" y="214290"/>
            <a:ext cx="2786082" cy="584775"/>
          </a:xfrm>
          <a:prstGeom prst="rect">
            <a:avLst/>
          </a:prstGeom>
          <a:noFill/>
        </p:spPr>
        <p:txBody>
          <a:bodyPr wrap="square" rtlCol="0">
            <a:spAutoFit/>
          </a:bodyPr>
          <a:lstStyle/>
          <a:p>
            <a:pPr algn="ctr"/>
            <a:r>
              <a:rPr lang="ru-RU" sz="1600" i="1" dirty="0" smtClean="0"/>
              <a:t>Варвара Павловна Танеева, мать композитора</a:t>
            </a:r>
            <a:endParaRPr lang="ru-RU" sz="1600" i="1" dirty="0"/>
          </a:p>
        </p:txBody>
      </p:sp>
      <p:sp>
        <p:nvSpPr>
          <p:cNvPr id="18433" name="Rectangle 1"/>
          <p:cNvSpPr>
            <a:spLocks noChangeArrowheads="1"/>
          </p:cNvSpPr>
          <p:nvPr/>
        </p:nvSpPr>
        <p:spPr bwMode="auto">
          <a:xfrm>
            <a:off x="428596" y="4857760"/>
            <a:ext cx="792961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Выросший в дворянской семье старинного происхождения,  в которой отец был большим любителем музыкального искусства, Сергей Танеев начал учиться музыке в Москве с 9 лет. Однажды его учительница привела мальчика к Н.Г.Рубинштейну. Тот сразу посоветовал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отдать Сергея в консерваторию. </a:t>
            </a:r>
            <a:endParaRPr kumimoji="0" lang="ru-RU" b="0" i="0" u="none" strike="noStrike" cap="none" normalizeH="0" baseline="0" dirty="0" smtClean="0">
              <a:ln>
                <a:noFill/>
              </a:ln>
              <a:solidFill>
                <a:schemeClr val="tx1"/>
              </a:solidFill>
              <a:effectLst/>
            </a:endParaRPr>
          </a:p>
        </p:txBody>
      </p:sp>
      <p:pic>
        <p:nvPicPr>
          <p:cNvPr id="7" name="Рисунок 6" descr="Изображение 011.jpg"/>
          <p:cNvPicPr>
            <a:picLocks noChangeAspect="1"/>
          </p:cNvPicPr>
          <p:nvPr/>
        </p:nvPicPr>
        <p:blipFill>
          <a:blip r:embed="rId4" cstate="email"/>
          <a:srcRect/>
          <a:stretch>
            <a:fillRect/>
          </a:stretch>
        </p:blipFill>
        <p:spPr>
          <a:xfrm>
            <a:off x="6143636" y="1214422"/>
            <a:ext cx="2191616" cy="2993426"/>
          </a:xfrm>
          <a:prstGeom prst="rect">
            <a:avLst/>
          </a:prstGeom>
          <a:ln w="19050">
            <a:solidFill>
              <a:srgbClr val="A50021"/>
            </a:solidFill>
          </a:ln>
          <a:effectLst>
            <a:outerShdw blurRad="292100" dist="139700" dir="2700000" algn="tl" rotWithShape="0">
              <a:srgbClr val="333333">
                <a:alpha val="65000"/>
              </a:srgbClr>
            </a:outerShdw>
          </a:effectLst>
        </p:spPr>
      </p:pic>
      <p:sp>
        <p:nvSpPr>
          <p:cNvPr id="8" name="Прямоугольник 7"/>
          <p:cNvSpPr/>
          <p:nvPr/>
        </p:nvSpPr>
        <p:spPr>
          <a:xfrm>
            <a:off x="5929322" y="214290"/>
            <a:ext cx="2857504" cy="830997"/>
          </a:xfrm>
          <a:prstGeom prst="rect">
            <a:avLst/>
          </a:prstGeom>
        </p:spPr>
        <p:txBody>
          <a:bodyPr wrap="square">
            <a:spAutoFit/>
          </a:bodyPr>
          <a:lstStyle/>
          <a:p>
            <a:pPr algn="ctr"/>
            <a:r>
              <a:rPr lang="ru-RU" sz="1600" i="1" dirty="0" smtClean="0"/>
              <a:t>Серёжа Танеев перед поступлением в Московскую консерваторию</a:t>
            </a:r>
            <a:endParaRPr lang="ru-RU" sz="1600"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Изображение 011.jpg"/>
          <p:cNvPicPr>
            <a:picLocks noChangeAspect="1"/>
          </p:cNvPicPr>
          <p:nvPr/>
        </p:nvPicPr>
        <p:blipFill>
          <a:blip r:embed="rId2" cstate="email"/>
          <a:srcRect r="-157"/>
          <a:stretch>
            <a:fillRect/>
          </a:stretch>
        </p:blipFill>
        <p:spPr>
          <a:xfrm>
            <a:off x="5286380" y="285728"/>
            <a:ext cx="3643338" cy="2857520"/>
          </a:xfrm>
          <a:prstGeom prst="rect">
            <a:avLst/>
          </a:prstGeom>
          <a:ln w="19050">
            <a:solidFill>
              <a:srgbClr val="A50021"/>
            </a:solidFill>
          </a:ln>
          <a:effectLst>
            <a:outerShdw blurRad="292100" dist="139700" dir="2700000" algn="tl" rotWithShape="0">
              <a:srgbClr val="333333">
                <a:alpha val="65000"/>
              </a:srgbClr>
            </a:outerShdw>
          </a:effectLst>
        </p:spPr>
      </p:pic>
      <p:sp>
        <p:nvSpPr>
          <p:cNvPr id="6" name="TextBox 5"/>
          <p:cNvSpPr txBox="1"/>
          <p:nvPr/>
        </p:nvSpPr>
        <p:spPr>
          <a:xfrm>
            <a:off x="2928926" y="1214422"/>
            <a:ext cx="2357454" cy="1569660"/>
          </a:xfrm>
          <a:prstGeom prst="rect">
            <a:avLst/>
          </a:prstGeom>
          <a:noFill/>
        </p:spPr>
        <p:txBody>
          <a:bodyPr wrap="square" rtlCol="0">
            <a:spAutoFit/>
          </a:bodyPr>
          <a:lstStyle/>
          <a:p>
            <a:pPr algn="ctr"/>
            <a:r>
              <a:rPr lang="ru-RU" sz="1600" i="1" dirty="0" smtClean="0"/>
              <a:t>В этом доме на Воздвиженке первоначально размещались классы Московской консерватории</a:t>
            </a:r>
            <a:endParaRPr lang="ru-RU" sz="1600" i="1" dirty="0"/>
          </a:p>
        </p:txBody>
      </p:sp>
      <p:sp>
        <p:nvSpPr>
          <p:cNvPr id="9" name="Прямоугольник 8"/>
          <p:cNvSpPr/>
          <p:nvPr/>
        </p:nvSpPr>
        <p:spPr>
          <a:xfrm>
            <a:off x="3357554" y="4000504"/>
            <a:ext cx="4572000" cy="2308324"/>
          </a:xfrm>
          <a:prstGeom prst="rect">
            <a:avLst/>
          </a:prstGeom>
        </p:spPr>
        <p:txBody>
          <a:bodyPr>
            <a:spAutoFit/>
          </a:bodyPr>
          <a:lstStyle/>
          <a:p>
            <a:pPr algn="ctr"/>
            <a:r>
              <a:rPr lang="ru-RU" dirty="0" smtClean="0">
                <a:ea typeface="Calibri" pitchFamily="34" charset="0"/>
                <a:cs typeface="Times New Roman" pitchFamily="18" charset="0"/>
              </a:rPr>
              <a:t>Танеев начал заниматься в классе у Рубинштейна, где овладел фортепиано и теорией музыки; по гармонии, инструментовке и композиции он учился у П.И.Чайковского. Танеев первым в истории Московской консерватории был отмечен высшей наградой – </a:t>
            </a:r>
          </a:p>
          <a:p>
            <a:pPr algn="ctr"/>
            <a:r>
              <a:rPr lang="ru-RU" dirty="0" smtClean="0">
                <a:ea typeface="Calibri" pitchFamily="34" charset="0"/>
                <a:cs typeface="Times New Roman" pitchFamily="18" charset="0"/>
              </a:rPr>
              <a:t>большой золотой медалью.</a:t>
            </a:r>
            <a:endParaRPr lang="ru-RU" dirty="0"/>
          </a:p>
        </p:txBody>
      </p:sp>
      <p:pic>
        <p:nvPicPr>
          <p:cNvPr id="7" name="Рисунок 6" descr="Изображение 034.jpg"/>
          <p:cNvPicPr>
            <a:picLocks noChangeAspect="1"/>
          </p:cNvPicPr>
          <p:nvPr/>
        </p:nvPicPr>
        <p:blipFill>
          <a:blip r:embed="rId3" cstate="email"/>
          <a:stretch>
            <a:fillRect/>
          </a:stretch>
        </p:blipFill>
        <p:spPr>
          <a:xfrm>
            <a:off x="357158" y="1785926"/>
            <a:ext cx="2524706" cy="3571900"/>
          </a:xfrm>
          <a:prstGeom prst="rect">
            <a:avLst/>
          </a:prstGeom>
          <a:ln>
            <a:solidFill>
              <a:srgbClr val="A50021"/>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2.jpg"/>
          <p:cNvPicPr>
            <a:picLocks noChangeAspect="1"/>
          </p:cNvPicPr>
          <p:nvPr/>
        </p:nvPicPr>
        <p:blipFill>
          <a:blip r:embed="rId2" cstate="email"/>
          <a:srcRect/>
          <a:stretch>
            <a:fillRect/>
          </a:stretch>
        </p:blipFill>
        <p:spPr>
          <a:xfrm>
            <a:off x="5286380" y="500042"/>
            <a:ext cx="2928958" cy="4143404"/>
          </a:xfrm>
          <a:prstGeom prst="rect">
            <a:avLst/>
          </a:prstGeom>
          <a:ln>
            <a:solidFill>
              <a:srgbClr val="C00000"/>
            </a:solidFill>
          </a:ln>
          <a:effectLst>
            <a:outerShdw blurRad="292100" dist="139700" dir="2700000" algn="tl" rotWithShape="0">
              <a:srgbClr val="333333">
                <a:alpha val="65000"/>
              </a:srgbClr>
            </a:outerShdw>
          </a:effectLst>
        </p:spPr>
      </p:pic>
      <p:sp>
        <p:nvSpPr>
          <p:cNvPr id="3" name="TextBox 2"/>
          <p:cNvSpPr txBox="1"/>
          <p:nvPr/>
        </p:nvSpPr>
        <p:spPr>
          <a:xfrm>
            <a:off x="5429256" y="5000636"/>
            <a:ext cx="2857520" cy="1323439"/>
          </a:xfrm>
          <a:prstGeom prst="rect">
            <a:avLst/>
          </a:prstGeom>
          <a:noFill/>
        </p:spPr>
        <p:txBody>
          <a:bodyPr wrap="square" rtlCol="0">
            <a:spAutoFit/>
          </a:bodyPr>
          <a:lstStyle/>
          <a:p>
            <a:pPr algn="ctr"/>
            <a:r>
              <a:rPr lang="ru-RU" sz="1600" i="1" dirty="0" smtClean="0"/>
              <a:t>«Дипломированный ученик консерватории» Сергей Танеев начинает вести жизнь концертирующего пианиста</a:t>
            </a:r>
            <a:endParaRPr lang="ru-RU" sz="1600" i="1" dirty="0"/>
          </a:p>
        </p:txBody>
      </p:sp>
      <p:sp>
        <p:nvSpPr>
          <p:cNvPr id="33793" name="Rectangle 1"/>
          <p:cNvSpPr>
            <a:spLocks noChangeArrowheads="1"/>
          </p:cNvSpPr>
          <p:nvPr/>
        </p:nvSpPr>
        <p:spPr bwMode="auto">
          <a:xfrm>
            <a:off x="785786" y="1571612"/>
            <a:ext cx="400052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Свою музыкальную деятельность Танеев начинает как пианист. Он участвует в крупных московских музыкальных событиях, гастролирует по Центральной и Южной России. Но карьеры виртуоза Танеев так и не сделал. Возможно, ему мешала чрезмерная требовательность к себе, кроме того, исполнительство отвлекало от композиторских занятий.</a:t>
            </a:r>
            <a:endParaRPr kumimoji="0" lang="ru-RU"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14282" y="928670"/>
            <a:ext cx="4214842"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С 1878 года Танеев начинает преподавать в Московской консерватории. Он становится преемником Чайковского в классе гармонии и инструментовки. Через три года он наследует класс и другого своего учителя – Н.Г.Рубинштейна.</a:t>
            </a:r>
          </a:p>
          <a:p>
            <a:pPr algn="ctr" fontAlgn="base">
              <a:spcBef>
                <a:spcPct val="0"/>
              </a:spcBef>
              <a:spcAft>
                <a:spcPct val="0"/>
              </a:spcAft>
            </a:pPr>
            <a:r>
              <a:rPr lang="ru-RU" dirty="0" smtClean="0"/>
              <a:t>Закончив консерваторию, Танеев продолжает учиться – он выполняет многочисленные контрапунктические упражнения в строгом стиле. Эта работа дала блестящие результаты, когда появилась кантата «Иоанн </a:t>
            </a:r>
            <a:r>
              <a:rPr lang="ru-RU" dirty="0" err="1" smtClean="0"/>
              <a:t>Дамаскин</a:t>
            </a:r>
            <a:r>
              <a:rPr lang="ru-RU" dirty="0" smtClean="0"/>
              <a:t>» - сочинение, в котором  «применены все возможные хитросплетения контрапункта».</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endParaRPr>
          </a:p>
        </p:txBody>
      </p:sp>
      <p:pic>
        <p:nvPicPr>
          <p:cNvPr id="5" name="Рисунок 4" descr="Изображение 001.jpg"/>
          <p:cNvPicPr>
            <a:picLocks noChangeAspect="1"/>
          </p:cNvPicPr>
          <p:nvPr/>
        </p:nvPicPr>
        <p:blipFill>
          <a:blip r:embed="rId2" cstate="email"/>
          <a:stretch>
            <a:fillRect/>
          </a:stretch>
        </p:blipFill>
        <p:spPr>
          <a:xfrm>
            <a:off x="6286512" y="214290"/>
            <a:ext cx="2544571" cy="3929066"/>
          </a:xfrm>
          <a:prstGeom prst="rect">
            <a:avLst/>
          </a:prstGeom>
          <a:ln>
            <a:solidFill>
              <a:srgbClr val="C00000"/>
            </a:solidFill>
          </a:ln>
          <a:effectLst>
            <a:outerShdw blurRad="292100" dist="139700" dir="2700000" algn="tl" rotWithShape="0">
              <a:srgbClr val="333333">
                <a:alpha val="65000"/>
              </a:srgbClr>
            </a:outerShdw>
          </a:effectLst>
        </p:spPr>
      </p:pic>
      <p:pic>
        <p:nvPicPr>
          <p:cNvPr id="7" name="Рисунок 6" descr="Изображение 004.jpg"/>
          <p:cNvPicPr>
            <a:picLocks noChangeAspect="1"/>
          </p:cNvPicPr>
          <p:nvPr/>
        </p:nvPicPr>
        <p:blipFill>
          <a:blip r:embed="rId3" cstate="email"/>
          <a:stretch>
            <a:fillRect/>
          </a:stretch>
        </p:blipFill>
        <p:spPr>
          <a:xfrm>
            <a:off x="4500562" y="2143116"/>
            <a:ext cx="2448984" cy="3714751"/>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41.jpg"/>
          <p:cNvPicPr>
            <a:picLocks noChangeAspect="1"/>
          </p:cNvPicPr>
          <p:nvPr/>
        </p:nvPicPr>
        <p:blipFill>
          <a:blip r:embed="rId2" cstate="email"/>
          <a:stretch>
            <a:fillRect/>
          </a:stretch>
        </p:blipFill>
        <p:spPr>
          <a:xfrm>
            <a:off x="571472" y="357166"/>
            <a:ext cx="2589188" cy="3738442"/>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22.jpg"/>
          <p:cNvPicPr>
            <a:picLocks noChangeAspect="1"/>
          </p:cNvPicPr>
          <p:nvPr/>
        </p:nvPicPr>
        <p:blipFill>
          <a:blip r:embed="rId3" cstate="email">
            <a:duotone>
              <a:prstClr val="black"/>
              <a:schemeClr val="accent6">
                <a:tint val="45000"/>
                <a:satMod val="400000"/>
              </a:schemeClr>
            </a:duotone>
          </a:blip>
          <a:stretch>
            <a:fillRect/>
          </a:stretch>
        </p:blipFill>
        <p:spPr>
          <a:xfrm>
            <a:off x="5929322" y="428604"/>
            <a:ext cx="2784698" cy="3786214"/>
          </a:xfrm>
          <a:prstGeom prst="rect">
            <a:avLst/>
          </a:prstGeom>
          <a:ln>
            <a:solidFill>
              <a:srgbClr val="C00000"/>
            </a:solidFill>
          </a:ln>
          <a:effectLst>
            <a:outerShdw blurRad="292100" dist="139700" dir="2700000" algn="tl" rotWithShape="0">
              <a:srgbClr val="333333">
                <a:alpha val="65000"/>
              </a:srgbClr>
            </a:outerShdw>
          </a:effectLst>
        </p:spPr>
      </p:pic>
      <p:pic>
        <p:nvPicPr>
          <p:cNvPr id="3" name="Рисунок 2" descr="Изображение 037.jpg"/>
          <p:cNvPicPr>
            <a:picLocks noChangeAspect="1"/>
          </p:cNvPicPr>
          <p:nvPr/>
        </p:nvPicPr>
        <p:blipFill>
          <a:blip r:embed="rId4" cstate="email"/>
          <a:stretch>
            <a:fillRect/>
          </a:stretch>
        </p:blipFill>
        <p:spPr>
          <a:xfrm>
            <a:off x="2143108" y="2714620"/>
            <a:ext cx="2371524" cy="3678017"/>
          </a:xfrm>
          <a:prstGeom prst="rect">
            <a:avLst/>
          </a:prstGeom>
          <a:ln>
            <a:solidFill>
              <a:srgbClr val="C00000"/>
            </a:solidFill>
          </a:ln>
          <a:effectLst>
            <a:outerShdw blurRad="292100" dist="139700" dir="2700000" algn="tl" rotWithShape="0">
              <a:srgbClr val="333333">
                <a:alpha val="65000"/>
              </a:srgbClr>
            </a:outerShdw>
          </a:effectLst>
        </p:spPr>
      </p:pic>
      <p:pic>
        <p:nvPicPr>
          <p:cNvPr id="5" name="Рисунок 4" descr="Изображение 042.jpg"/>
          <p:cNvPicPr>
            <a:picLocks noChangeAspect="1"/>
          </p:cNvPicPr>
          <p:nvPr/>
        </p:nvPicPr>
        <p:blipFill>
          <a:blip r:embed="rId5" cstate="email"/>
          <a:stretch>
            <a:fillRect/>
          </a:stretch>
        </p:blipFill>
        <p:spPr>
          <a:xfrm>
            <a:off x="5000628" y="2714619"/>
            <a:ext cx="2786082" cy="3833491"/>
          </a:xfrm>
          <a:prstGeom prst="rect">
            <a:avLst/>
          </a:prstGeom>
          <a:ln>
            <a:solidFill>
              <a:srgbClr val="C00000"/>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Изображение 016.jpg"/>
          <p:cNvPicPr>
            <a:picLocks noChangeAspect="1"/>
          </p:cNvPicPr>
          <p:nvPr/>
        </p:nvPicPr>
        <p:blipFill>
          <a:blip r:embed="rId2" cstate="email"/>
          <a:srcRect/>
          <a:stretch>
            <a:fillRect/>
          </a:stretch>
        </p:blipFill>
        <p:spPr>
          <a:xfrm>
            <a:off x="1142976" y="1142984"/>
            <a:ext cx="6276690" cy="4000528"/>
          </a:xfrm>
          <a:prstGeom prst="rect">
            <a:avLst/>
          </a:prstGeom>
          <a:ln>
            <a:solidFill>
              <a:srgbClr val="C00000"/>
            </a:solidFill>
          </a:ln>
          <a:effectLst>
            <a:outerShdw blurRad="292100" dist="139700" dir="2700000" algn="tl" rotWithShape="0">
              <a:srgbClr val="333333">
                <a:alpha val="65000"/>
              </a:srgbClr>
            </a:outerShdw>
          </a:effectLst>
        </p:spPr>
      </p:pic>
      <p:sp>
        <p:nvSpPr>
          <p:cNvPr id="4" name="TextBox 3"/>
          <p:cNvSpPr txBox="1"/>
          <p:nvPr/>
        </p:nvSpPr>
        <p:spPr>
          <a:xfrm>
            <a:off x="1428728" y="5357826"/>
            <a:ext cx="5572164" cy="584775"/>
          </a:xfrm>
          <a:prstGeom prst="rect">
            <a:avLst/>
          </a:prstGeom>
          <a:noFill/>
        </p:spPr>
        <p:txBody>
          <a:bodyPr wrap="square" rtlCol="0">
            <a:spAutoFit/>
          </a:bodyPr>
          <a:lstStyle/>
          <a:p>
            <a:pPr algn="ctr"/>
            <a:r>
              <a:rPr lang="ru-RU" sz="1600" i="1" dirty="0" smtClean="0"/>
              <a:t>Танеев среди Толстых в Ясной Поляне ( сидит между Львом Николаевичем и Софьей </a:t>
            </a:r>
            <a:r>
              <a:rPr lang="ru-RU" sz="1600" i="1" dirty="0" err="1" smtClean="0"/>
              <a:t>Анедреевной</a:t>
            </a:r>
            <a:r>
              <a:rPr lang="ru-RU" sz="1600" i="1" dirty="0" smtClean="0"/>
              <a:t>) </a:t>
            </a:r>
            <a:endParaRPr lang="ru-RU" sz="1600"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57158" y="214290"/>
            <a:ext cx="8429684"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ru-RU" b="0" i="0" u="none" strike="noStrike" cap="none" normalizeH="0" baseline="0" dirty="0" smtClean="0">
                <a:ln>
                  <a:noFill/>
                </a:ln>
                <a:solidFill>
                  <a:schemeClr val="tx1"/>
                </a:solidFill>
                <a:effectLst/>
                <a:ea typeface="Calibri" pitchFamily="34" charset="0"/>
                <a:cs typeface="Times New Roman" pitchFamily="18" charset="0"/>
              </a:rPr>
              <a:t>Весной 1885 года двадцативосьмилетний  Сергей Иванович Танеев  избран директором Московской консерватории. После успеха своей кантаты, почувствовав себя зрелым композитором, Танеев хочет заняться творческой работой, для которой директорская деятельность не оставляла времени.</a:t>
            </a:r>
            <a:r>
              <a:rPr lang="ru-RU" dirty="0" smtClean="0">
                <a:ea typeface="Calibri" pitchFamily="34" charset="0"/>
                <a:cs typeface="Times New Roman" pitchFamily="18" charset="0"/>
              </a:rPr>
              <a:t> Главное для него в эти годы – опера «Орестея» по Эсхилу. </a:t>
            </a:r>
            <a:endParaRPr kumimoji="0" lang="ru-RU" b="0" i="0" u="none" strike="noStrike" cap="none" normalizeH="0" baseline="0" dirty="0" smtClean="0">
              <a:ln>
                <a:noFill/>
              </a:ln>
              <a:solidFill>
                <a:schemeClr val="tx1"/>
              </a:solidFill>
              <a:effectLst/>
            </a:endParaRPr>
          </a:p>
        </p:txBody>
      </p:sp>
      <p:pic>
        <p:nvPicPr>
          <p:cNvPr id="3" name="Рисунок 2" descr="Изображение 017.jpg"/>
          <p:cNvPicPr>
            <a:picLocks noChangeAspect="1"/>
          </p:cNvPicPr>
          <p:nvPr/>
        </p:nvPicPr>
        <p:blipFill>
          <a:blip r:embed="rId2" cstate="email"/>
          <a:srcRect/>
          <a:stretch>
            <a:fillRect/>
          </a:stretch>
        </p:blipFill>
        <p:spPr>
          <a:xfrm>
            <a:off x="428596" y="2000240"/>
            <a:ext cx="2928958" cy="3857652"/>
          </a:xfrm>
          <a:prstGeom prst="rect">
            <a:avLst/>
          </a:prstGeom>
          <a:ln>
            <a:solidFill>
              <a:srgbClr val="C00000"/>
            </a:solidFill>
          </a:ln>
          <a:effectLst>
            <a:outerShdw blurRad="292100" dist="139700" dir="2700000" algn="tl" rotWithShape="0">
              <a:srgbClr val="333333">
                <a:alpha val="65000"/>
              </a:srgbClr>
            </a:outerShdw>
          </a:effectLst>
        </p:spPr>
      </p:pic>
      <p:pic>
        <p:nvPicPr>
          <p:cNvPr id="4" name="Рисунок 3" descr="Изображение 017.jpg"/>
          <p:cNvPicPr>
            <a:picLocks noChangeAspect="1"/>
          </p:cNvPicPr>
          <p:nvPr/>
        </p:nvPicPr>
        <p:blipFill>
          <a:blip r:embed="rId3" cstate="email"/>
          <a:srcRect/>
          <a:stretch>
            <a:fillRect/>
          </a:stretch>
        </p:blipFill>
        <p:spPr>
          <a:xfrm>
            <a:off x="4857752" y="1980688"/>
            <a:ext cx="2428892" cy="3863852"/>
          </a:xfrm>
          <a:prstGeom prst="rect">
            <a:avLst/>
          </a:prstGeom>
          <a:ln>
            <a:solidFill>
              <a:srgbClr val="C00000"/>
            </a:solidFill>
          </a:ln>
          <a:effectLst>
            <a:outerShdw blurRad="292100" dist="139700" dir="2700000" algn="tl" rotWithShape="0">
              <a:srgbClr val="333333">
                <a:alpha val="65000"/>
              </a:srgbClr>
            </a:outerShdw>
          </a:effectLst>
        </p:spPr>
      </p:pic>
      <p:sp>
        <p:nvSpPr>
          <p:cNvPr id="5" name="TextBox 4"/>
          <p:cNvSpPr txBox="1"/>
          <p:nvPr/>
        </p:nvSpPr>
        <p:spPr>
          <a:xfrm>
            <a:off x="4357686" y="6072206"/>
            <a:ext cx="3786214" cy="584775"/>
          </a:xfrm>
          <a:prstGeom prst="rect">
            <a:avLst/>
          </a:prstGeom>
          <a:noFill/>
        </p:spPr>
        <p:txBody>
          <a:bodyPr wrap="square" rtlCol="0">
            <a:spAutoFit/>
          </a:bodyPr>
          <a:lstStyle/>
          <a:p>
            <a:r>
              <a:rPr lang="ru-RU" sz="1600" i="1" dirty="0" smtClean="0"/>
              <a:t>Программа премьеры «Орестея». Петербург.  </a:t>
            </a:r>
            <a:r>
              <a:rPr lang="ru-RU" sz="1600" i="1" dirty="0" err="1" smtClean="0"/>
              <a:t>Мариинский</a:t>
            </a:r>
            <a:r>
              <a:rPr lang="ru-RU" sz="1600" i="1" dirty="0" smtClean="0"/>
              <a:t> театр</a:t>
            </a:r>
            <a:endParaRPr lang="ru-RU" sz="1600"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284</TotalTime>
  <Words>2024</Words>
  <PresentationFormat>Экран (4:3)</PresentationFormat>
  <Paragraphs>75</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37</cp:revision>
  <dcterms:modified xsi:type="dcterms:W3CDTF">2016-11-19T06:13:48Z</dcterms:modified>
</cp:coreProperties>
</file>