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9" r:id="rId4"/>
    <p:sldId id="259" r:id="rId5"/>
    <p:sldId id="270" r:id="rId6"/>
    <p:sldId id="258" r:id="rId7"/>
    <p:sldId id="275" r:id="rId8"/>
    <p:sldId id="272" r:id="rId9"/>
    <p:sldId id="276" r:id="rId10"/>
    <p:sldId id="271" r:id="rId11"/>
    <p:sldId id="274" r:id="rId12"/>
    <p:sldId id="273" r:id="rId13"/>
    <p:sldId id="279" r:id="rId14"/>
    <p:sldId id="280" r:id="rId15"/>
    <p:sldId id="260" r:id="rId16"/>
    <p:sldId id="281" r:id="rId17"/>
    <p:sldId id="278" r:id="rId18"/>
    <p:sldId id="277" r:id="rId19"/>
    <p:sldId id="265" r:id="rId20"/>
    <p:sldId id="262" r:id="rId21"/>
    <p:sldId id="282" r:id="rId22"/>
    <p:sldId id="261" r:id="rId23"/>
    <p:sldId id="283" r:id="rId24"/>
    <p:sldId id="266" r:id="rId25"/>
    <p:sldId id="26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960000"/>
    <a:srgbClr val="0054A8"/>
    <a:srgbClr val="0066CC"/>
    <a:srgbClr val="0033CC"/>
    <a:srgbClr val="4E66DC"/>
    <a:srgbClr val="497ED3"/>
    <a:srgbClr val="517E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0000">
            <a:alpha val="21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572560" cy="923330"/>
          </a:xfrm>
          <a:prstGeom prst="rect">
            <a:avLst/>
          </a:prstGeom>
          <a:noFill/>
        </p:spPr>
        <p:txBody>
          <a:bodyPr wrap="square" rtlCol="0">
            <a:spAutoFit/>
          </a:bodyPr>
          <a:lstStyle/>
          <a:p>
            <a:pPr algn="ctr"/>
            <a:r>
              <a:rPr lang="ru-RU" sz="5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autilus Pompilius" pitchFamily="50" charset="-52"/>
                <a:ea typeface="Cambria Math" pitchFamily="18" charset="0"/>
              </a:rPr>
              <a:t>Волшебные голоса Италии</a:t>
            </a:r>
          </a:p>
        </p:txBody>
      </p:sp>
      <p:pic>
        <p:nvPicPr>
          <p:cNvPr id="3" name="Рисунок 2" descr="milano_549.jpg"/>
          <p:cNvPicPr>
            <a:picLocks noChangeAspect="1"/>
          </p:cNvPicPr>
          <p:nvPr/>
        </p:nvPicPr>
        <p:blipFill>
          <a:blip r:embed="rId2" cstate="email"/>
          <a:stretch>
            <a:fillRect/>
          </a:stretch>
        </p:blipFill>
        <p:spPr>
          <a:xfrm>
            <a:off x="1214414" y="1285860"/>
            <a:ext cx="6467752" cy="4143404"/>
          </a:xfrm>
          <a:prstGeom prst="rect">
            <a:avLst/>
          </a:prstGeom>
          <a:ln w="19050">
            <a:solidFill>
              <a:schemeClr val="tx2">
                <a:lumMod val="40000"/>
                <a:lumOff val="60000"/>
              </a:schemeClr>
            </a:solidFill>
          </a:ln>
          <a:effectLst>
            <a:outerShdw blurRad="292100" dist="139700" dir="2700000" algn="tl" rotWithShape="0">
              <a:srgbClr val="333333">
                <a:alpha val="65000"/>
              </a:srgbClr>
            </a:outerShdw>
          </a:effectLst>
        </p:spPr>
      </p:pic>
      <p:sp>
        <p:nvSpPr>
          <p:cNvPr id="4" name="TextBox 3"/>
          <p:cNvSpPr txBox="1"/>
          <p:nvPr/>
        </p:nvSpPr>
        <p:spPr>
          <a:xfrm>
            <a:off x="714348" y="5786454"/>
            <a:ext cx="7429552" cy="646331"/>
          </a:xfrm>
          <a:prstGeom prst="rect">
            <a:avLst/>
          </a:prstGeom>
          <a:noFill/>
        </p:spPr>
        <p:txBody>
          <a:bodyPr wrap="square" rtlCol="0">
            <a:spAutoFit/>
          </a:bodyPr>
          <a:lstStyle/>
          <a:p>
            <a:pPr algn="ctr"/>
            <a:r>
              <a:rPr lang="ru-RU" dirty="0" smtClean="0">
                <a:solidFill>
                  <a:srgbClr val="003399"/>
                </a:solidFill>
              </a:rPr>
              <a:t>ИИЦ – Научная библиотека представляет виртуальную </a:t>
            </a:r>
            <a:endParaRPr lang="ru-RU" dirty="0" smtClean="0">
              <a:solidFill>
                <a:srgbClr val="003399"/>
              </a:solidFill>
            </a:endParaRPr>
          </a:p>
          <a:p>
            <a:pPr algn="ctr"/>
            <a:r>
              <a:rPr lang="ru-RU" dirty="0" smtClean="0">
                <a:solidFill>
                  <a:srgbClr val="003399"/>
                </a:solidFill>
              </a:rPr>
              <a:t>выставку-обзор  </a:t>
            </a:r>
            <a:r>
              <a:rPr lang="ru-RU" dirty="0" smtClean="0">
                <a:solidFill>
                  <a:srgbClr val="003399"/>
                </a:solidFill>
              </a:rPr>
              <a:t>в рамках Недель итальянской культуры в УрГПУ</a:t>
            </a:r>
            <a:endParaRPr lang="ru-RU" dirty="0">
              <a:solidFill>
                <a:srgbClr val="0033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142852"/>
            <a:ext cx="5715040" cy="6740307"/>
          </a:xfrm>
          <a:prstGeom prst="rect">
            <a:avLst/>
          </a:prstGeom>
        </p:spPr>
        <p:txBody>
          <a:bodyPr wrap="square">
            <a:spAutoFit/>
          </a:bodyPr>
          <a:lstStyle/>
          <a:p>
            <a:pPr algn="ctr"/>
            <a:r>
              <a:rPr lang="ru-RU" dirty="0" smtClean="0"/>
              <a:t>  </a:t>
            </a:r>
            <a:r>
              <a:rPr lang="ru-RU" dirty="0" smtClean="0">
                <a:solidFill>
                  <a:srgbClr val="003399"/>
                </a:solidFill>
              </a:rPr>
              <a:t>Середина XX века отмечена именами певцов, обладающих блестящей вокальной техникой и артистическим мастерством. Эти качества позволили им быть интерпретаторами вокальных партий </a:t>
            </a:r>
            <a:r>
              <a:rPr lang="ru-RU" dirty="0" err="1" smtClean="0">
                <a:solidFill>
                  <a:srgbClr val="003399"/>
                </a:solidFill>
              </a:rPr>
              <a:t>довердиевского</a:t>
            </a:r>
            <a:r>
              <a:rPr lang="ru-RU" dirty="0" smtClean="0">
                <a:solidFill>
                  <a:srgbClr val="003399"/>
                </a:solidFill>
              </a:rPr>
              <a:t> периода, а также музыки Верди, </a:t>
            </a:r>
            <a:r>
              <a:rPr lang="ru-RU" dirty="0" err="1" smtClean="0">
                <a:solidFill>
                  <a:srgbClr val="003399"/>
                </a:solidFill>
              </a:rPr>
              <a:t>Леонкавалло</a:t>
            </a:r>
            <a:r>
              <a:rPr lang="ru-RU" dirty="0" smtClean="0">
                <a:solidFill>
                  <a:srgbClr val="003399"/>
                </a:solidFill>
              </a:rPr>
              <a:t>, </a:t>
            </a:r>
            <a:r>
              <a:rPr lang="ru-RU" dirty="0" err="1" smtClean="0">
                <a:solidFill>
                  <a:srgbClr val="003399"/>
                </a:solidFill>
              </a:rPr>
              <a:t>Масканьи</a:t>
            </a:r>
            <a:r>
              <a:rPr lang="ru-RU" dirty="0" smtClean="0">
                <a:solidFill>
                  <a:srgbClr val="003399"/>
                </a:solidFill>
              </a:rPr>
              <a:t>, </a:t>
            </a:r>
            <a:r>
              <a:rPr lang="ru-RU" dirty="0" err="1" smtClean="0">
                <a:solidFill>
                  <a:srgbClr val="003399"/>
                </a:solidFill>
              </a:rPr>
              <a:t>Пуччини</a:t>
            </a:r>
            <a:r>
              <a:rPr lang="ru-RU" dirty="0" smtClean="0">
                <a:solidFill>
                  <a:srgbClr val="003399"/>
                </a:solidFill>
              </a:rPr>
              <a:t> и композиторов последующего периода. Среди созвездия певцов выделяется </a:t>
            </a:r>
            <a:r>
              <a:rPr lang="ru-RU" b="1" dirty="0" err="1" smtClean="0">
                <a:solidFill>
                  <a:srgbClr val="003399"/>
                </a:solidFill>
              </a:rPr>
              <a:t>Беньямино</a:t>
            </a:r>
            <a:r>
              <a:rPr lang="ru-RU" b="1" dirty="0" smtClean="0">
                <a:solidFill>
                  <a:srgbClr val="003399"/>
                </a:solidFill>
              </a:rPr>
              <a:t> Джильи </a:t>
            </a:r>
            <a:r>
              <a:rPr lang="ru-RU" dirty="0" smtClean="0">
                <a:solidFill>
                  <a:srgbClr val="003399"/>
                </a:solidFill>
              </a:rPr>
              <a:t>(1890-1957) – редкий лирический тенор широкого диапазона, исключительно нежного, чистого, чарующего тембра. После смерти </a:t>
            </a:r>
            <a:r>
              <a:rPr lang="ru-RU" dirty="0" err="1" smtClean="0">
                <a:solidFill>
                  <a:srgbClr val="003399"/>
                </a:solidFill>
              </a:rPr>
              <a:t>Карузо</a:t>
            </a:r>
            <a:r>
              <a:rPr lang="ru-RU" dirty="0" smtClean="0">
                <a:solidFill>
                  <a:srgbClr val="003399"/>
                </a:solidFill>
              </a:rPr>
              <a:t> он открывал новый сезон Метрополитен-опера. В этом прославленном театре прошли двенадцать лет яркой театральной деятельности певца. С постоянным ошеломляющим успехом он исполнял партии Герцога, де </a:t>
            </a:r>
            <a:r>
              <a:rPr lang="ru-RU" dirty="0" err="1" smtClean="0">
                <a:solidFill>
                  <a:srgbClr val="003399"/>
                </a:solidFill>
              </a:rPr>
              <a:t>Грие</a:t>
            </a:r>
            <a:r>
              <a:rPr lang="ru-RU" dirty="0" smtClean="0">
                <a:solidFill>
                  <a:srgbClr val="003399"/>
                </a:solidFill>
              </a:rPr>
              <a:t>, Рудольфа, </a:t>
            </a:r>
            <a:r>
              <a:rPr lang="ru-RU" dirty="0" err="1" smtClean="0">
                <a:solidFill>
                  <a:srgbClr val="003399"/>
                </a:solidFill>
              </a:rPr>
              <a:t>Каварадосси</a:t>
            </a:r>
            <a:r>
              <a:rPr lang="ru-RU" dirty="0" smtClean="0">
                <a:solidFill>
                  <a:srgbClr val="003399"/>
                </a:solidFill>
              </a:rPr>
              <a:t>. Работа в Метрополитен-опера не нарушала интенсивных гастрольных поездок. Волшебный голос певца звучал в Германии, Дании, Бразилии, Англии. В этот период Джильи снимался в многочисленных кинокартинах, где он пел арии из опер и неаполитанские песни. </a:t>
            </a:r>
            <a:br>
              <a:rPr lang="ru-RU" dirty="0" smtClean="0">
                <a:solidFill>
                  <a:srgbClr val="003399"/>
                </a:solidFill>
              </a:rPr>
            </a:br>
            <a:r>
              <a:rPr lang="ru-RU" dirty="0" smtClean="0"/>
              <a:t/>
            </a:r>
            <a:br>
              <a:rPr lang="ru-RU" dirty="0" smtClean="0"/>
            </a:br>
            <a:r>
              <a:rPr lang="ru-RU" dirty="0" smtClean="0"/>
              <a:t> </a:t>
            </a:r>
            <a:endParaRPr lang="ru-RU" dirty="0">
              <a:solidFill>
                <a:srgbClr val="003399"/>
              </a:solidFill>
            </a:endParaRPr>
          </a:p>
        </p:txBody>
      </p:sp>
      <p:pic>
        <p:nvPicPr>
          <p:cNvPr id="3" name="Рисунок 2" descr="певцы0002.BMP"/>
          <p:cNvPicPr>
            <a:picLocks noChangeAspect="1"/>
          </p:cNvPicPr>
          <p:nvPr/>
        </p:nvPicPr>
        <p:blipFill>
          <a:blip r:embed="rId2" cstate="email"/>
          <a:stretch>
            <a:fillRect/>
          </a:stretch>
        </p:blipFill>
        <p:spPr>
          <a:xfrm>
            <a:off x="357158" y="1285860"/>
            <a:ext cx="2500330" cy="3930616"/>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4000528" cy="4247317"/>
          </a:xfrm>
          <a:prstGeom prst="rect">
            <a:avLst/>
          </a:prstGeom>
        </p:spPr>
        <p:txBody>
          <a:bodyPr wrap="square">
            <a:spAutoFit/>
          </a:bodyPr>
          <a:lstStyle/>
          <a:p>
            <a:pPr algn="ctr"/>
            <a:r>
              <a:rPr lang="ru-RU" dirty="0" smtClean="0">
                <a:solidFill>
                  <a:srgbClr val="003399"/>
                </a:solidFill>
              </a:rPr>
              <a:t>Поразительно умение Джильи передавать стилистические особенности произведений: исполняя оперы французских композиторов, он уделяет внимание изяществу, грациозности вокальной линии; выступая в произведениях Беллини, </a:t>
            </a:r>
            <a:r>
              <a:rPr lang="ru-RU" dirty="0" err="1" smtClean="0">
                <a:solidFill>
                  <a:srgbClr val="003399"/>
                </a:solidFill>
              </a:rPr>
              <a:t>Доницетти</a:t>
            </a:r>
            <a:r>
              <a:rPr lang="ru-RU" dirty="0" smtClean="0">
                <a:solidFill>
                  <a:srgbClr val="003399"/>
                </a:solidFill>
              </a:rPr>
              <a:t>, покоряет искусством </a:t>
            </a:r>
            <a:r>
              <a:rPr lang="ru-RU" dirty="0" err="1" smtClean="0">
                <a:solidFill>
                  <a:srgbClr val="003399"/>
                </a:solidFill>
              </a:rPr>
              <a:t>bel</a:t>
            </a:r>
            <a:r>
              <a:rPr lang="ru-RU" dirty="0" smtClean="0">
                <a:solidFill>
                  <a:srgbClr val="003399"/>
                </a:solidFill>
              </a:rPr>
              <a:t> </a:t>
            </a:r>
            <a:r>
              <a:rPr lang="ru-RU" dirty="0" err="1" smtClean="0">
                <a:solidFill>
                  <a:srgbClr val="003399"/>
                </a:solidFill>
              </a:rPr>
              <a:t>canto</a:t>
            </a:r>
            <a:r>
              <a:rPr lang="ru-RU" dirty="0" smtClean="0">
                <a:solidFill>
                  <a:srgbClr val="003399"/>
                </a:solidFill>
              </a:rPr>
              <a:t>, в партиях Моцарта  - хрустальной чистотой, в партиях Верди голос приобретает сочность, густоту. В 30-е годы обнаруживается тяготение Джильи к драматическим партиям - </a:t>
            </a:r>
            <a:r>
              <a:rPr lang="ru-RU" dirty="0" err="1" smtClean="0">
                <a:solidFill>
                  <a:srgbClr val="003399"/>
                </a:solidFill>
              </a:rPr>
              <a:t>Манрико</a:t>
            </a:r>
            <a:r>
              <a:rPr lang="ru-RU" dirty="0" smtClean="0">
                <a:solidFill>
                  <a:srgbClr val="003399"/>
                </a:solidFill>
              </a:rPr>
              <a:t>, </a:t>
            </a:r>
            <a:r>
              <a:rPr lang="ru-RU" dirty="0" err="1" smtClean="0">
                <a:solidFill>
                  <a:srgbClr val="003399"/>
                </a:solidFill>
              </a:rPr>
              <a:t>Радамес</a:t>
            </a:r>
            <a:r>
              <a:rPr lang="ru-RU" dirty="0" smtClean="0">
                <a:solidFill>
                  <a:srgbClr val="003399"/>
                </a:solidFill>
              </a:rPr>
              <a:t>. </a:t>
            </a:r>
            <a:endParaRPr lang="ru-RU" dirty="0">
              <a:solidFill>
                <a:srgbClr val="003399"/>
              </a:solidFill>
            </a:endParaRPr>
          </a:p>
        </p:txBody>
      </p:sp>
      <p:pic>
        <p:nvPicPr>
          <p:cNvPr id="3" name="Рисунок 2" descr="певцы0019.BMP"/>
          <p:cNvPicPr>
            <a:picLocks noChangeAspect="1"/>
          </p:cNvPicPr>
          <p:nvPr/>
        </p:nvPicPr>
        <p:blipFill>
          <a:blip r:embed="rId2" cstate="email"/>
          <a:srcRect/>
          <a:stretch>
            <a:fillRect/>
          </a:stretch>
        </p:blipFill>
        <p:spPr>
          <a:xfrm>
            <a:off x="5286380" y="428604"/>
            <a:ext cx="3214710" cy="4426891"/>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4" name="TextBox 3"/>
          <p:cNvSpPr txBox="1"/>
          <p:nvPr/>
        </p:nvSpPr>
        <p:spPr>
          <a:xfrm>
            <a:off x="5643570" y="5214950"/>
            <a:ext cx="2143140" cy="923330"/>
          </a:xfrm>
          <a:prstGeom prst="rect">
            <a:avLst/>
          </a:prstGeom>
          <a:noFill/>
        </p:spPr>
        <p:txBody>
          <a:bodyPr wrap="square" rtlCol="0">
            <a:spAutoFit/>
          </a:bodyPr>
          <a:lstStyle/>
          <a:p>
            <a:r>
              <a:rPr lang="ru-RU" i="1" dirty="0" smtClean="0">
                <a:solidFill>
                  <a:srgbClr val="003399"/>
                </a:solidFill>
              </a:rPr>
              <a:t>Таким </a:t>
            </a:r>
            <a:r>
              <a:rPr lang="ru-RU" i="1" dirty="0" err="1" smtClean="0">
                <a:solidFill>
                  <a:srgbClr val="003399"/>
                </a:solidFill>
              </a:rPr>
              <a:t>Беньямино</a:t>
            </a:r>
            <a:r>
              <a:rPr lang="ru-RU" i="1" dirty="0" smtClean="0">
                <a:solidFill>
                  <a:srgbClr val="003399"/>
                </a:solidFill>
              </a:rPr>
              <a:t> Джильи пришел в </a:t>
            </a:r>
          </a:p>
          <a:p>
            <a:r>
              <a:rPr lang="ru-RU" i="1" dirty="0" err="1" smtClean="0">
                <a:solidFill>
                  <a:srgbClr val="003399"/>
                </a:solidFill>
              </a:rPr>
              <a:t>Ла</a:t>
            </a:r>
            <a:r>
              <a:rPr lang="ru-RU" i="1" dirty="0" smtClean="0">
                <a:solidFill>
                  <a:srgbClr val="003399"/>
                </a:solidFill>
              </a:rPr>
              <a:t> Скала в 1918г.</a:t>
            </a:r>
            <a:endParaRPr lang="ru-RU" i="1" dirty="0">
              <a:solidFill>
                <a:srgbClr val="00339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0430" y="500042"/>
            <a:ext cx="5357850" cy="5632311"/>
          </a:xfrm>
          <a:prstGeom prst="rect">
            <a:avLst/>
          </a:prstGeom>
        </p:spPr>
        <p:txBody>
          <a:bodyPr wrap="square">
            <a:spAutoFit/>
          </a:bodyPr>
          <a:lstStyle/>
          <a:p>
            <a:pPr algn="ctr"/>
            <a:r>
              <a:rPr lang="ru-RU" b="1" dirty="0" err="1" smtClean="0">
                <a:solidFill>
                  <a:srgbClr val="003399"/>
                </a:solidFill>
              </a:rPr>
              <a:t>Тотти</a:t>
            </a:r>
            <a:r>
              <a:rPr lang="ru-RU" b="1" dirty="0" smtClean="0">
                <a:solidFill>
                  <a:srgbClr val="003399"/>
                </a:solidFill>
              </a:rPr>
              <a:t> Даль </a:t>
            </a:r>
            <a:r>
              <a:rPr lang="ru-RU" b="1" dirty="0" err="1" smtClean="0">
                <a:solidFill>
                  <a:srgbClr val="003399"/>
                </a:solidFill>
              </a:rPr>
              <a:t>Монте</a:t>
            </a:r>
            <a:r>
              <a:rPr lang="ru-RU" b="1" dirty="0" smtClean="0">
                <a:solidFill>
                  <a:srgbClr val="003399"/>
                </a:solidFill>
              </a:rPr>
              <a:t> </a:t>
            </a:r>
            <a:r>
              <a:rPr lang="ru-RU" dirty="0" smtClean="0">
                <a:solidFill>
                  <a:srgbClr val="003399"/>
                </a:solidFill>
              </a:rPr>
              <a:t>(1893-1975) –  сопрано широкого творческого диапазона, исполнительница вокальных партий колоратурного, лирического и лирико-драматического плана. Встреча и занятия с превосходной певицей, всемирно известной Барбарой </a:t>
            </a:r>
            <a:r>
              <a:rPr lang="ru-RU" dirty="0" err="1" smtClean="0">
                <a:solidFill>
                  <a:srgbClr val="003399"/>
                </a:solidFill>
              </a:rPr>
              <a:t>Маркезио</a:t>
            </a:r>
            <a:r>
              <a:rPr lang="ru-RU" dirty="0" smtClean="0">
                <a:solidFill>
                  <a:srgbClr val="003399"/>
                </a:solidFill>
              </a:rPr>
              <a:t> оказались решающими в выборе профессиональной деятельности. Поверив в необычайную вокальную одаренность </a:t>
            </a:r>
            <a:r>
              <a:rPr lang="ru-RU" dirty="0" err="1" smtClean="0">
                <a:solidFill>
                  <a:srgbClr val="003399"/>
                </a:solidFill>
              </a:rPr>
              <a:t>Тоти</a:t>
            </a:r>
            <a:r>
              <a:rPr lang="ru-RU" dirty="0" smtClean="0">
                <a:solidFill>
                  <a:srgbClr val="003399"/>
                </a:solidFill>
              </a:rPr>
              <a:t> Даль </a:t>
            </a:r>
            <a:r>
              <a:rPr lang="ru-RU" dirty="0" err="1" smtClean="0">
                <a:solidFill>
                  <a:srgbClr val="003399"/>
                </a:solidFill>
              </a:rPr>
              <a:t>Монте</a:t>
            </a:r>
            <a:r>
              <a:rPr lang="ru-RU" dirty="0" smtClean="0">
                <a:solidFill>
                  <a:srgbClr val="003399"/>
                </a:solidFill>
              </a:rPr>
              <a:t>, Б. </a:t>
            </a:r>
            <a:r>
              <a:rPr lang="ru-RU" dirty="0" err="1" smtClean="0">
                <a:solidFill>
                  <a:srgbClr val="003399"/>
                </a:solidFill>
              </a:rPr>
              <a:t>Маркезио</a:t>
            </a:r>
            <a:r>
              <a:rPr lang="ru-RU" dirty="0" smtClean="0">
                <a:solidFill>
                  <a:srgbClr val="003399"/>
                </a:solidFill>
              </a:rPr>
              <a:t> безвозмездно обучала ее искусству </a:t>
            </a:r>
            <a:r>
              <a:rPr lang="ru-RU" dirty="0" err="1" smtClean="0">
                <a:solidFill>
                  <a:srgbClr val="003399"/>
                </a:solidFill>
              </a:rPr>
              <a:t>bel</a:t>
            </a:r>
            <a:r>
              <a:rPr lang="ru-RU" dirty="0" smtClean="0">
                <a:solidFill>
                  <a:srgbClr val="003399"/>
                </a:solidFill>
              </a:rPr>
              <a:t> </a:t>
            </a:r>
            <a:r>
              <a:rPr lang="ru-RU" dirty="0" err="1" smtClean="0">
                <a:solidFill>
                  <a:srgbClr val="003399"/>
                </a:solidFill>
              </a:rPr>
              <a:t>canto</a:t>
            </a:r>
            <a:r>
              <a:rPr lang="ru-RU" dirty="0" smtClean="0">
                <a:solidFill>
                  <a:srgbClr val="003399"/>
                </a:solidFill>
              </a:rPr>
              <a:t>, свободному дыханию, тонкой фразировке, помогла приобрести безупречность стиля, использовать все краски голоса для исполнения вокальных партий различных композиторов. Благодаря своей талантливости и прекрасной школе, </a:t>
            </a:r>
            <a:r>
              <a:rPr lang="ru-RU" dirty="0" err="1" smtClean="0">
                <a:solidFill>
                  <a:srgbClr val="003399"/>
                </a:solidFill>
              </a:rPr>
              <a:t>Тотти</a:t>
            </a:r>
            <a:r>
              <a:rPr lang="ru-RU" dirty="0" smtClean="0">
                <a:solidFill>
                  <a:srgbClr val="003399"/>
                </a:solidFill>
              </a:rPr>
              <a:t> Даль </a:t>
            </a:r>
            <a:r>
              <a:rPr lang="ru-RU" dirty="0" err="1" smtClean="0">
                <a:solidFill>
                  <a:srgbClr val="003399"/>
                </a:solidFill>
              </a:rPr>
              <a:t>Монте</a:t>
            </a:r>
            <a:r>
              <a:rPr lang="ru-RU" dirty="0" smtClean="0">
                <a:solidFill>
                  <a:srgbClr val="003399"/>
                </a:solidFill>
              </a:rPr>
              <a:t> с неизменным успехом исполняла произведения Беллини, </a:t>
            </a:r>
            <a:r>
              <a:rPr lang="ru-RU" dirty="0" err="1" smtClean="0">
                <a:solidFill>
                  <a:srgbClr val="003399"/>
                </a:solidFill>
              </a:rPr>
              <a:t>Доницетти</a:t>
            </a:r>
            <a:r>
              <a:rPr lang="ru-RU" dirty="0" smtClean="0">
                <a:solidFill>
                  <a:srgbClr val="003399"/>
                </a:solidFill>
              </a:rPr>
              <a:t>, Верди, </a:t>
            </a:r>
            <a:r>
              <a:rPr lang="ru-RU" dirty="0" err="1" smtClean="0">
                <a:solidFill>
                  <a:srgbClr val="003399"/>
                </a:solidFill>
              </a:rPr>
              <a:t>Масканьи</a:t>
            </a:r>
            <a:r>
              <a:rPr lang="ru-RU" dirty="0" smtClean="0">
                <a:solidFill>
                  <a:srgbClr val="003399"/>
                </a:solidFill>
              </a:rPr>
              <a:t>, </a:t>
            </a:r>
            <a:r>
              <a:rPr lang="ru-RU" dirty="0" err="1" smtClean="0">
                <a:solidFill>
                  <a:srgbClr val="003399"/>
                </a:solidFill>
              </a:rPr>
              <a:t>Леонкавалло</a:t>
            </a:r>
            <a:r>
              <a:rPr lang="ru-RU" dirty="0" smtClean="0">
                <a:solidFill>
                  <a:srgbClr val="003399"/>
                </a:solidFill>
              </a:rPr>
              <a:t> в </a:t>
            </a:r>
            <a:r>
              <a:rPr lang="ru-RU" dirty="0" smtClean="0">
                <a:solidFill>
                  <a:srgbClr val="003399"/>
                </a:solidFill>
              </a:rPr>
              <a:t>ведущих театрах Италии, </a:t>
            </a:r>
            <a:r>
              <a:rPr lang="ru-RU" dirty="0" smtClean="0">
                <a:solidFill>
                  <a:srgbClr val="003399"/>
                </a:solidFill>
              </a:rPr>
              <a:t>Европы </a:t>
            </a:r>
            <a:r>
              <a:rPr lang="ru-RU" dirty="0" smtClean="0">
                <a:solidFill>
                  <a:srgbClr val="003399"/>
                </a:solidFill>
              </a:rPr>
              <a:t>и Америки. </a:t>
            </a:r>
            <a:endParaRPr lang="ru-RU" dirty="0">
              <a:solidFill>
                <a:srgbClr val="003399"/>
              </a:solidFill>
            </a:endParaRPr>
          </a:p>
        </p:txBody>
      </p:sp>
      <p:pic>
        <p:nvPicPr>
          <p:cNvPr id="3" name="Рисунок 2" descr="89582354__totismile.jpg"/>
          <p:cNvPicPr>
            <a:picLocks noChangeAspect="1"/>
          </p:cNvPicPr>
          <p:nvPr/>
        </p:nvPicPr>
        <p:blipFill>
          <a:blip r:embed="rId2" cstate="email"/>
          <a:srcRect/>
          <a:stretch>
            <a:fillRect/>
          </a:stretch>
        </p:blipFill>
        <p:spPr>
          <a:xfrm>
            <a:off x="214282" y="428604"/>
            <a:ext cx="3112655" cy="4357718"/>
          </a:xfrm>
          <a:prstGeom prst="rect">
            <a:avLst/>
          </a:prstGeom>
          <a:ln w="19050">
            <a:solidFill>
              <a:schemeClr val="bg1">
                <a:lumMod val="95000"/>
              </a:schemeClr>
            </a:solidFill>
          </a:ln>
          <a:effectLst>
            <a:outerShdw blurRad="292100" dist="139700" dir="2700000" algn="tl" rotWithShape="0">
              <a:srgbClr val="333333">
                <a:alpha val="65000"/>
              </a:srgbClr>
            </a:outerShdw>
          </a:effectLst>
        </p:spPr>
      </p:pic>
      <p:sp>
        <p:nvSpPr>
          <p:cNvPr id="4" name="TextBox 3"/>
          <p:cNvSpPr txBox="1"/>
          <p:nvPr/>
        </p:nvSpPr>
        <p:spPr>
          <a:xfrm>
            <a:off x="357158" y="5143512"/>
            <a:ext cx="3071834" cy="369332"/>
          </a:xfrm>
          <a:prstGeom prst="rect">
            <a:avLst/>
          </a:prstGeom>
          <a:noFill/>
        </p:spPr>
        <p:txBody>
          <a:bodyPr wrap="square" rtlCol="0">
            <a:spAutoFit/>
          </a:bodyPr>
          <a:lstStyle/>
          <a:p>
            <a:r>
              <a:rPr lang="ru-RU" i="1" dirty="0" err="1" smtClean="0">
                <a:solidFill>
                  <a:srgbClr val="003399"/>
                </a:solidFill>
              </a:rPr>
              <a:t>Тотти</a:t>
            </a:r>
            <a:r>
              <a:rPr lang="ru-RU" i="1" dirty="0" smtClean="0">
                <a:solidFill>
                  <a:srgbClr val="003399"/>
                </a:solidFill>
              </a:rPr>
              <a:t> Даль </a:t>
            </a:r>
            <a:r>
              <a:rPr lang="ru-RU" i="1" dirty="0" err="1" smtClean="0">
                <a:solidFill>
                  <a:srgbClr val="003399"/>
                </a:solidFill>
              </a:rPr>
              <a:t>Монте</a:t>
            </a:r>
            <a:r>
              <a:rPr lang="ru-RU" i="1" dirty="0" smtClean="0">
                <a:solidFill>
                  <a:srgbClr val="003399"/>
                </a:solidFill>
              </a:rPr>
              <a:t>, 1935г.</a:t>
            </a:r>
            <a:endParaRPr lang="ru-RU" i="1" dirty="0">
              <a:solidFill>
                <a:srgbClr val="0033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14356"/>
            <a:ext cx="4929222" cy="4247317"/>
          </a:xfrm>
          <a:prstGeom prst="rect">
            <a:avLst/>
          </a:prstGeom>
          <a:noFill/>
        </p:spPr>
        <p:txBody>
          <a:bodyPr wrap="square" rtlCol="0">
            <a:spAutoFit/>
          </a:bodyPr>
          <a:lstStyle/>
          <a:p>
            <a:pPr algn="ctr"/>
            <a:r>
              <a:rPr lang="ru-RU" b="1" dirty="0" smtClean="0">
                <a:solidFill>
                  <a:srgbClr val="003399"/>
                </a:solidFill>
              </a:rPr>
              <a:t>Марио </a:t>
            </a:r>
            <a:r>
              <a:rPr lang="ru-RU" b="1" dirty="0" err="1" smtClean="0">
                <a:solidFill>
                  <a:srgbClr val="003399"/>
                </a:solidFill>
              </a:rPr>
              <a:t>Дель</a:t>
            </a:r>
            <a:r>
              <a:rPr lang="ru-RU" b="1" dirty="0" smtClean="0">
                <a:solidFill>
                  <a:srgbClr val="003399"/>
                </a:solidFill>
              </a:rPr>
              <a:t> Монако </a:t>
            </a:r>
            <a:r>
              <a:rPr lang="ru-RU" dirty="0" smtClean="0">
                <a:solidFill>
                  <a:srgbClr val="003399"/>
                </a:solidFill>
              </a:rPr>
              <a:t>(1915-1982) – один из выдающихся певцов ХХ века, обладавший редкими вокальными данными. Его голос обширного диапазона, необычайной силы и насыщенности, с баритональными низами и сверкающими верхними нотами, неповторим по тембру. «Король теноров» – так называли </a:t>
            </a:r>
            <a:r>
              <a:rPr lang="ru-RU" dirty="0" err="1" smtClean="0">
                <a:solidFill>
                  <a:srgbClr val="003399"/>
                </a:solidFill>
              </a:rPr>
              <a:t>Дель</a:t>
            </a:r>
            <a:r>
              <a:rPr lang="ru-RU" dirty="0" smtClean="0">
                <a:solidFill>
                  <a:srgbClr val="003399"/>
                </a:solidFill>
              </a:rPr>
              <a:t> Монако. Блестящее мастерство, тонкое чувство стиля  и искусство перевоплощения позволяли артисту  исполнять разнохарактерные партии оперного репертуара. Особенно близки </a:t>
            </a:r>
            <a:r>
              <a:rPr lang="ru-RU" dirty="0" err="1" smtClean="0">
                <a:solidFill>
                  <a:srgbClr val="003399"/>
                </a:solidFill>
              </a:rPr>
              <a:t>Дель</a:t>
            </a:r>
            <a:r>
              <a:rPr lang="ru-RU" dirty="0" smtClean="0">
                <a:solidFill>
                  <a:srgbClr val="003399"/>
                </a:solidFill>
              </a:rPr>
              <a:t> Монако героико-драматические и трагические партии  в операх Верди, </a:t>
            </a:r>
            <a:r>
              <a:rPr lang="ru-RU" dirty="0" err="1" smtClean="0">
                <a:solidFill>
                  <a:srgbClr val="003399"/>
                </a:solidFill>
              </a:rPr>
              <a:t>Пуччини</a:t>
            </a:r>
            <a:r>
              <a:rPr lang="ru-RU" dirty="0" smtClean="0">
                <a:solidFill>
                  <a:srgbClr val="003399"/>
                </a:solidFill>
              </a:rPr>
              <a:t>, </a:t>
            </a:r>
            <a:r>
              <a:rPr lang="ru-RU" dirty="0" err="1" smtClean="0">
                <a:solidFill>
                  <a:srgbClr val="003399"/>
                </a:solidFill>
              </a:rPr>
              <a:t>Масканьи</a:t>
            </a:r>
            <a:r>
              <a:rPr lang="ru-RU" dirty="0" smtClean="0">
                <a:solidFill>
                  <a:srgbClr val="003399"/>
                </a:solidFill>
              </a:rPr>
              <a:t>, </a:t>
            </a:r>
            <a:r>
              <a:rPr lang="ru-RU" dirty="0" err="1" smtClean="0">
                <a:solidFill>
                  <a:srgbClr val="003399"/>
                </a:solidFill>
              </a:rPr>
              <a:t>Леонкавалло</a:t>
            </a:r>
            <a:r>
              <a:rPr lang="ru-RU" dirty="0" smtClean="0">
                <a:solidFill>
                  <a:srgbClr val="003399"/>
                </a:solidFill>
              </a:rPr>
              <a:t>. </a:t>
            </a:r>
            <a:endParaRPr lang="ru-RU" dirty="0">
              <a:solidFill>
                <a:srgbClr val="003399"/>
              </a:solidFill>
            </a:endParaRPr>
          </a:p>
        </p:txBody>
      </p:sp>
      <p:pic>
        <p:nvPicPr>
          <p:cNvPr id="3" name="Рисунок 2" descr="певцы0028.BMP"/>
          <p:cNvPicPr>
            <a:picLocks noChangeAspect="1"/>
          </p:cNvPicPr>
          <p:nvPr/>
        </p:nvPicPr>
        <p:blipFill>
          <a:blip r:embed="rId2" cstate="email"/>
          <a:srcRect/>
          <a:stretch>
            <a:fillRect/>
          </a:stretch>
        </p:blipFill>
        <p:spPr>
          <a:xfrm>
            <a:off x="6143636" y="357166"/>
            <a:ext cx="2136136" cy="4357718"/>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4" name="TextBox 3"/>
          <p:cNvSpPr txBox="1"/>
          <p:nvPr/>
        </p:nvSpPr>
        <p:spPr>
          <a:xfrm>
            <a:off x="5857884" y="5072074"/>
            <a:ext cx="2786082" cy="923330"/>
          </a:xfrm>
          <a:prstGeom prst="rect">
            <a:avLst/>
          </a:prstGeom>
          <a:noFill/>
        </p:spPr>
        <p:txBody>
          <a:bodyPr wrap="square" rtlCol="0">
            <a:spAutoFit/>
          </a:bodyPr>
          <a:lstStyle/>
          <a:p>
            <a:pPr algn="ctr"/>
            <a:r>
              <a:rPr lang="ru-RU" i="1" dirty="0" smtClean="0">
                <a:solidFill>
                  <a:srgbClr val="003399"/>
                </a:solidFill>
              </a:rPr>
              <a:t>Ирина Архипова и Марио </a:t>
            </a:r>
            <a:r>
              <a:rPr lang="ru-RU" i="1" dirty="0" err="1" smtClean="0">
                <a:solidFill>
                  <a:srgbClr val="003399"/>
                </a:solidFill>
              </a:rPr>
              <a:t>Дель</a:t>
            </a:r>
            <a:r>
              <a:rPr lang="ru-RU" i="1" dirty="0" smtClean="0">
                <a:solidFill>
                  <a:srgbClr val="003399"/>
                </a:solidFill>
              </a:rPr>
              <a:t> Монако в опере Ж.Бизе «</a:t>
            </a:r>
            <a:r>
              <a:rPr lang="ru-RU" i="1" dirty="0" err="1" smtClean="0">
                <a:solidFill>
                  <a:srgbClr val="003399"/>
                </a:solidFill>
              </a:rPr>
              <a:t>Кармен</a:t>
            </a:r>
            <a:r>
              <a:rPr lang="ru-RU" i="1" dirty="0" smtClean="0">
                <a:solidFill>
                  <a:srgbClr val="003399"/>
                </a:solidFill>
              </a:rPr>
              <a:t>»</a:t>
            </a:r>
            <a:endParaRPr lang="ru-RU" i="1" dirty="0">
              <a:solidFill>
                <a:srgbClr val="0033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857232"/>
            <a:ext cx="5072098" cy="3970318"/>
          </a:xfrm>
          <a:prstGeom prst="rect">
            <a:avLst/>
          </a:prstGeom>
        </p:spPr>
        <p:txBody>
          <a:bodyPr wrap="square">
            <a:spAutoFit/>
          </a:bodyPr>
          <a:lstStyle/>
          <a:p>
            <a:pPr algn="ctr"/>
            <a:r>
              <a:rPr lang="ru-RU" dirty="0" smtClean="0">
                <a:solidFill>
                  <a:srgbClr val="003399"/>
                </a:solidFill>
              </a:rPr>
              <a:t>За свою карьеру Марио </a:t>
            </a:r>
            <a:r>
              <a:rPr lang="ru-RU" dirty="0" err="1" smtClean="0">
                <a:solidFill>
                  <a:srgbClr val="003399"/>
                </a:solidFill>
              </a:rPr>
              <a:t>Дель</a:t>
            </a:r>
            <a:r>
              <a:rPr lang="ru-RU" dirty="0" smtClean="0">
                <a:solidFill>
                  <a:srgbClr val="003399"/>
                </a:solidFill>
              </a:rPr>
              <a:t> Монако установил несколько рекордов, которые, наверное, никто и никогда не сможет повторить. Великий певец записал на пластинки тридцать опер и десятки концертов с различными программами. Он провел более двух тысяч спектаклей, превысив достижение </a:t>
            </a:r>
            <a:r>
              <a:rPr lang="ru-RU" dirty="0" err="1" smtClean="0">
                <a:solidFill>
                  <a:srgbClr val="003399"/>
                </a:solidFill>
              </a:rPr>
              <a:t>Беньямино</a:t>
            </a:r>
            <a:r>
              <a:rPr lang="ru-RU" dirty="0" smtClean="0">
                <a:solidFill>
                  <a:srgbClr val="003399"/>
                </a:solidFill>
              </a:rPr>
              <a:t> Джильи. </a:t>
            </a:r>
          </a:p>
          <a:p>
            <a:pPr algn="ctr"/>
            <a:r>
              <a:rPr lang="ru-RU" dirty="0" smtClean="0">
                <a:solidFill>
                  <a:srgbClr val="003399"/>
                </a:solidFill>
              </a:rPr>
              <a:t>Крупнейшим достижением  артиста является роль Отелло в опере Верди, исполняемая с мужественной страстностью и глубокой психологической правдивостью. Певец даже завещал похоронить  себя в костюме любимого героя. </a:t>
            </a:r>
            <a:endParaRPr lang="ru-RU" dirty="0">
              <a:solidFill>
                <a:srgbClr val="003399"/>
              </a:solidFill>
            </a:endParaRPr>
          </a:p>
        </p:txBody>
      </p:sp>
      <p:pic>
        <p:nvPicPr>
          <p:cNvPr id="4" name="Рисунок 3" descr="певцы0032.BMP"/>
          <p:cNvPicPr>
            <a:picLocks noChangeAspect="1"/>
          </p:cNvPicPr>
          <p:nvPr/>
        </p:nvPicPr>
        <p:blipFill>
          <a:blip r:embed="rId2" cstate="email"/>
          <a:srcRect/>
          <a:stretch>
            <a:fillRect/>
          </a:stretch>
        </p:blipFill>
        <p:spPr>
          <a:xfrm>
            <a:off x="1000100" y="500042"/>
            <a:ext cx="2443932" cy="4643470"/>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5" name="Прямоугольник 4"/>
          <p:cNvSpPr/>
          <p:nvPr/>
        </p:nvSpPr>
        <p:spPr>
          <a:xfrm>
            <a:off x="214282" y="5500702"/>
            <a:ext cx="3786214" cy="646331"/>
          </a:xfrm>
          <a:prstGeom prst="rect">
            <a:avLst/>
          </a:prstGeom>
        </p:spPr>
        <p:txBody>
          <a:bodyPr wrap="square">
            <a:spAutoFit/>
          </a:bodyPr>
          <a:lstStyle/>
          <a:p>
            <a:pPr algn="ctr"/>
            <a:r>
              <a:rPr lang="ru-RU" i="1" dirty="0" smtClean="0">
                <a:solidFill>
                  <a:srgbClr val="003399"/>
                </a:solidFill>
              </a:rPr>
              <a:t>Мария </a:t>
            </a:r>
            <a:r>
              <a:rPr lang="ru-RU" i="1" dirty="0" err="1" smtClean="0">
                <a:solidFill>
                  <a:srgbClr val="003399"/>
                </a:solidFill>
              </a:rPr>
              <a:t>Каллас</a:t>
            </a:r>
            <a:r>
              <a:rPr lang="ru-RU" i="1" dirty="0" smtClean="0">
                <a:solidFill>
                  <a:srgbClr val="003399"/>
                </a:solidFill>
              </a:rPr>
              <a:t> и Марио </a:t>
            </a:r>
            <a:r>
              <a:rPr lang="ru-RU" i="1" dirty="0" err="1" smtClean="0">
                <a:solidFill>
                  <a:srgbClr val="003399"/>
                </a:solidFill>
              </a:rPr>
              <a:t>Дель</a:t>
            </a:r>
            <a:r>
              <a:rPr lang="ru-RU" i="1" dirty="0" smtClean="0">
                <a:solidFill>
                  <a:srgbClr val="003399"/>
                </a:solidFill>
              </a:rPr>
              <a:t> Монако в «Норме» В.Беллини</a:t>
            </a:r>
            <a:endParaRPr lang="ru-RU" i="1" dirty="0">
              <a:solidFill>
                <a:srgbClr val="0033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1934" y="571480"/>
            <a:ext cx="4286280" cy="4801314"/>
          </a:xfrm>
          <a:prstGeom prst="rect">
            <a:avLst/>
          </a:prstGeom>
          <a:noFill/>
        </p:spPr>
        <p:txBody>
          <a:bodyPr wrap="square" rtlCol="0">
            <a:spAutoFit/>
          </a:bodyPr>
          <a:lstStyle/>
          <a:p>
            <a:pPr algn="ctr"/>
            <a:r>
              <a:rPr lang="ru-RU" dirty="0" smtClean="0">
                <a:solidFill>
                  <a:srgbClr val="003399"/>
                </a:solidFill>
              </a:rPr>
              <a:t> С именем </a:t>
            </a:r>
            <a:r>
              <a:rPr lang="ru-RU" b="1" dirty="0" smtClean="0">
                <a:solidFill>
                  <a:srgbClr val="003399"/>
                </a:solidFill>
              </a:rPr>
              <a:t>Тито </a:t>
            </a:r>
            <a:r>
              <a:rPr lang="ru-RU" b="1" dirty="0" err="1" smtClean="0">
                <a:solidFill>
                  <a:srgbClr val="003399"/>
                </a:solidFill>
              </a:rPr>
              <a:t>Гобби</a:t>
            </a:r>
            <a:r>
              <a:rPr lang="ru-RU" b="1" dirty="0" smtClean="0">
                <a:solidFill>
                  <a:srgbClr val="003399"/>
                </a:solidFill>
              </a:rPr>
              <a:t> </a:t>
            </a:r>
            <a:r>
              <a:rPr lang="ru-RU" dirty="0" smtClean="0">
                <a:solidFill>
                  <a:srgbClr val="003399"/>
                </a:solidFill>
              </a:rPr>
              <a:t>(1913-1984), выдающегося певца современности, связано немало страниц в истории музыкальной культуры Италии. У него  был редкий по красоте тембра голос огромного диапазона. Он в совершенстве владел вокальной </a:t>
            </a:r>
            <a:r>
              <a:rPr lang="ru-RU" dirty="0" smtClean="0">
                <a:solidFill>
                  <a:srgbClr val="003399"/>
                </a:solidFill>
              </a:rPr>
              <a:t>техникой, </a:t>
            </a:r>
            <a:r>
              <a:rPr lang="ru-RU" dirty="0" smtClean="0">
                <a:solidFill>
                  <a:srgbClr val="003399"/>
                </a:solidFill>
              </a:rPr>
              <a:t>и это позволило ему достичь высот мастерства. В репертуаре  Тито </a:t>
            </a:r>
            <a:r>
              <a:rPr lang="ru-RU" dirty="0" err="1" smtClean="0">
                <a:solidFill>
                  <a:srgbClr val="003399"/>
                </a:solidFill>
              </a:rPr>
              <a:t>Гобби</a:t>
            </a:r>
            <a:r>
              <a:rPr lang="ru-RU" dirty="0" smtClean="0">
                <a:solidFill>
                  <a:srgbClr val="003399"/>
                </a:solidFill>
              </a:rPr>
              <a:t> было 99 </a:t>
            </a:r>
            <a:r>
              <a:rPr lang="ru-RU" dirty="0" smtClean="0">
                <a:solidFill>
                  <a:srgbClr val="003399"/>
                </a:solidFill>
              </a:rPr>
              <a:t>опер. </a:t>
            </a:r>
            <a:r>
              <a:rPr lang="ru-RU" dirty="0" smtClean="0">
                <a:solidFill>
                  <a:srgbClr val="003399"/>
                </a:solidFill>
              </a:rPr>
              <a:t>С</a:t>
            </a:r>
            <a:r>
              <a:rPr lang="ru-RU" dirty="0" smtClean="0">
                <a:solidFill>
                  <a:srgbClr val="003399"/>
                </a:solidFill>
              </a:rPr>
              <a:t>амые </a:t>
            </a:r>
            <a:r>
              <a:rPr lang="ru-RU" dirty="0" smtClean="0">
                <a:solidFill>
                  <a:srgbClr val="003399"/>
                </a:solidFill>
              </a:rPr>
              <a:t>любимые роли – Фальстаф, Яго, </a:t>
            </a:r>
            <a:r>
              <a:rPr lang="ru-RU" dirty="0" err="1" smtClean="0">
                <a:solidFill>
                  <a:srgbClr val="003399"/>
                </a:solidFill>
              </a:rPr>
              <a:t>Симон</a:t>
            </a:r>
            <a:r>
              <a:rPr lang="ru-RU" dirty="0" smtClean="0">
                <a:solidFill>
                  <a:srgbClr val="003399"/>
                </a:solidFill>
              </a:rPr>
              <a:t> </a:t>
            </a:r>
            <a:r>
              <a:rPr lang="ru-RU" dirty="0" err="1" smtClean="0">
                <a:solidFill>
                  <a:srgbClr val="003399"/>
                </a:solidFill>
              </a:rPr>
              <a:t>Бокканегра</a:t>
            </a:r>
            <a:r>
              <a:rPr lang="ru-RU" dirty="0" smtClean="0">
                <a:solidFill>
                  <a:srgbClr val="003399"/>
                </a:solidFill>
              </a:rPr>
              <a:t>, </a:t>
            </a:r>
            <a:r>
              <a:rPr lang="ru-RU" dirty="0" err="1" smtClean="0">
                <a:solidFill>
                  <a:srgbClr val="003399"/>
                </a:solidFill>
              </a:rPr>
              <a:t>Белькоре</a:t>
            </a:r>
            <a:r>
              <a:rPr lang="ru-RU" dirty="0" smtClean="0">
                <a:solidFill>
                  <a:srgbClr val="003399"/>
                </a:solidFill>
              </a:rPr>
              <a:t>, </a:t>
            </a:r>
            <a:r>
              <a:rPr lang="ru-RU" dirty="0" err="1" smtClean="0">
                <a:solidFill>
                  <a:srgbClr val="003399"/>
                </a:solidFill>
              </a:rPr>
              <a:t>Амонасро</a:t>
            </a:r>
            <a:r>
              <a:rPr lang="ru-RU" dirty="0" smtClean="0">
                <a:solidFill>
                  <a:srgbClr val="003399"/>
                </a:solidFill>
              </a:rPr>
              <a:t>,  </a:t>
            </a:r>
            <a:r>
              <a:rPr lang="ru-RU" dirty="0" err="1" smtClean="0">
                <a:solidFill>
                  <a:srgbClr val="003399"/>
                </a:solidFill>
              </a:rPr>
              <a:t>Скарпиа</a:t>
            </a:r>
            <a:r>
              <a:rPr lang="ru-RU" dirty="0" smtClean="0">
                <a:solidFill>
                  <a:srgbClr val="003399"/>
                </a:solidFill>
              </a:rPr>
              <a:t>, </a:t>
            </a:r>
            <a:r>
              <a:rPr lang="ru-RU" dirty="0" err="1" smtClean="0">
                <a:solidFill>
                  <a:srgbClr val="003399"/>
                </a:solidFill>
              </a:rPr>
              <a:t>Риголетто</a:t>
            </a:r>
            <a:r>
              <a:rPr lang="ru-RU" dirty="0" smtClean="0">
                <a:solidFill>
                  <a:srgbClr val="003399"/>
                </a:solidFill>
              </a:rPr>
              <a:t>, Фигаро –  </a:t>
            </a:r>
            <a:r>
              <a:rPr lang="ru-RU" dirty="0" smtClean="0">
                <a:solidFill>
                  <a:srgbClr val="003399"/>
                </a:solidFill>
              </a:rPr>
              <a:t>с </a:t>
            </a:r>
            <a:r>
              <a:rPr lang="ru-RU" dirty="0" smtClean="0">
                <a:solidFill>
                  <a:srgbClr val="003399"/>
                </a:solidFill>
              </a:rPr>
              <a:t>1944 по 1952 год он спел эту партию 362 раза, износив, по шутливому признанию певца, </a:t>
            </a:r>
            <a:endParaRPr lang="ru-RU" dirty="0" smtClean="0">
              <a:solidFill>
                <a:srgbClr val="003399"/>
              </a:solidFill>
            </a:endParaRPr>
          </a:p>
          <a:p>
            <a:pPr algn="ctr"/>
            <a:r>
              <a:rPr lang="ru-RU" dirty="0" smtClean="0">
                <a:solidFill>
                  <a:srgbClr val="003399"/>
                </a:solidFill>
              </a:rPr>
              <a:t>8 костюмов</a:t>
            </a:r>
            <a:r>
              <a:rPr lang="ru-RU" dirty="0" smtClean="0">
                <a:solidFill>
                  <a:srgbClr val="003399"/>
                </a:solidFill>
              </a:rPr>
              <a:t>.</a:t>
            </a:r>
            <a:endParaRPr lang="ru-RU" dirty="0">
              <a:solidFill>
                <a:srgbClr val="003399"/>
              </a:solidFill>
            </a:endParaRPr>
          </a:p>
        </p:txBody>
      </p:sp>
      <p:pic>
        <p:nvPicPr>
          <p:cNvPr id="5" name="Рисунок 4" descr="певцы0031.BMP"/>
          <p:cNvPicPr>
            <a:picLocks noChangeAspect="1"/>
          </p:cNvPicPr>
          <p:nvPr/>
        </p:nvPicPr>
        <p:blipFill>
          <a:blip r:embed="rId2" cstate="email"/>
          <a:srcRect/>
          <a:stretch>
            <a:fillRect/>
          </a:stretch>
        </p:blipFill>
        <p:spPr>
          <a:xfrm>
            <a:off x="642910" y="285728"/>
            <a:ext cx="2714644" cy="4669188"/>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6" name="Прямоугольник 5"/>
          <p:cNvSpPr/>
          <p:nvPr/>
        </p:nvSpPr>
        <p:spPr>
          <a:xfrm>
            <a:off x="642910" y="5143512"/>
            <a:ext cx="2714644" cy="646331"/>
          </a:xfrm>
          <a:prstGeom prst="rect">
            <a:avLst/>
          </a:prstGeom>
        </p:spPr>
        <p:txBody>
          <a:bodyPr wrap="square">
            <a:spAutoFit/>
          </a:bodyPr>
          <a:lstStyle/>
          <a:p>
            <a:pPr algn="ctr"/>
            <a:r>
              <a:rPr lang="ru-RU" dirty="0" smtClean="0">
                <a:solidFill>
                  <a:srgbClr val="003399"/>
                </a:solidFill>
              </a:rPr>
              <a:t>Тито </a:t>
            </a:r>
            <a:r>
              <a:rPr lang="ru-RU" dirty="0" err="1" smtClean="0">
                <a:solidFill>
                  <a:srgbClr val="003399"/>
                </a:solidFill>
              </a:rPr>
              <a:t>Гобби</a:t>
            </a:r>
            <a:r>
              <a:rPr lang="ru-RU" dirty="0" smtClean="0">
                <a:solidFill>
                  <a:srgbClr val="003399"/>
                </a:solidFill>
              </a:rPr>
              <a:t> – </a:t>
            </a:r>
            <a:r>
              <a:rPr lang="ru-RU" dirty="0" err="1" smtClean="0">
                <a:solidFill>
                  <a:srgbClr val="003399"/>
                </a:solidFill>
              </a:rPr>
              <a:t>Скарпиа</a:t>
            </a:r>
            <a:r>
              <a:rPr lang="ru-RU" dirty="0" smtClean="0">
                <a:solidFill>
                  <a:srgbClr val="003399"/>
                </a:solidFill>
              </a:rPr>
              <a:t> </a:t>
            </a:r>
          </a:p>
          <a:p>
            <a:pPr algn="ctr"/>
            <a:r>
              <a:rPr lang="ru-RU" dirty="0" smtClean="0">
                <a:solidFill>
                  <a:srgbClr val="003399"/>
                </a:solidFill>
              </a:rPr>
              <a:t>в «Тоске» </a:t>
            </a:r>
            <a:r>
              <a:rPr lang="ru-RU" dirty="0" err="1" smtClean="0">
                <a:solidFill>
                  <a:srgbClr val="003399"/>
                </a:solidFill>
              </a:rPr>
              <a:t>Д.Пуччини</a:t>
            </a:r>
            <a:endParaRPr lang="ru-RU" dirty="0">
              <a:solidFill>
                <a:srgbClr val="0033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285728"/>
            <a:ext cx="7715304" cy="1754326"/>
          </a:xfrm>
          <a:prstGeom prst="rect">
            <a:avLst/>
          </a:prstGeom>
          <a:noFill/>
        </p:spPr>
        <p:txBody>
          <a:bodyPr wrap="square" rtlCol="0">
            <a:spAutoFit/>
          </a:bodyPr>
          <a:lstStyle/>
          <a:p>
            <a:pPr algn="ctr"/>
            <a:r>
              <a:rPr lang="ru-RU" dirty="0" smtClean="0">
                <a:solidFill>
                  <a:srgbClr val="003399"/>
                </a:solidFill>
              </a:rPr>
              <a:t>«Тито </a:t>
            </a:r>
            <a:r>
              <a:rPr lang="ru-RU" dirty="0" err="1" smtClean="0">
                <a:solidFill>
                  <a:srgbClr val="003399"/>
                </a:solidFill>
              </a:rPr>
              <a:t>Гобби</a:t>
            </a:r>
            <a:r>
              <a:rPr lang="ru-RU" dirty="0" smtClean="0">
                <a:solidFill>
                  <a:srgbClr val="003399"/>
                </a:solidFill>
              </a:rPr>
              <a:t> от природы был наделен замечательными не только вокальными, но и актерскими данными, темпераментом, удивительным даром перевоплощения, что позволяло ему создавать  выразительные и запоминающиеся  музыкально-сценические образы».</a:t>
            </a:r>
          </a:p>
          <a:p>
            <a:endParaRPr lang="ru-RU" dirty="0" smtClean="0">
              <a:solidFill>
                <a:srgbClr val="003399"/>
              </a:solidFill>
            </a:endParaRPr>
          </a:p>
          <a:p>
            <a:r>
              <a:rPr lang="ru-RU" dirty="0" smtClean="0">
                <a:solidFill>
                  <a:srgbClr val="003399"/>
                </a:solidFill>
              </a:rPr>
              <a:t>                                                                                                     Святослав Бэлза.</a:t>
            </a:r>
            <a:endParaRPr lang="ru-RU" dirty="0">
              <a:solidFill>
                <a:srgbClr val="003399"/>
              </a:solidFill>
            </a:endParaRPr>
          </a:p>
        </p:txBody>
      </p:sp>
      <p:pic>
        <p:nvPicPr>
          <p:cNvPr id="5" name="Рисунок 4" descr="певцы0030.BMP"/>
          <p:cNvPicPr>
            <a:picLocks noChangeAspect="1"/>
          </p:cNvPicPr>
          <p:nvPr/>
        </p:nvPicPr>
        <p:blipFill>
          <a:blip r:embed="rId2" cstate="email"/>
          <a:srcRect/>
          <a:stretch>
            <a:fillRect/>
          </a:stretch>
        </p:blipFill>
        <p:spPr>
          <a:xfrm>
            <a:off x="2143108" y="2285992"/>
            <a:ext cx="4357717" cy="3227939"/>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6" name="Прямоугольник 5"/>
          <p:cNvSpPr/>
          <p:nvPr/>
        </p:nvSpPr>
        <p:spPr>
          <a:xfrm>
            <a:off x="2285984" y="6000768"/>
            <a:ext cx="4151265" cy="369332"/>
          </a:xfrm>
          <a:prstGeom prst="rect">
            <a:avLst/>
          </a:prstGeom>
        </p:spPr>
        <p:txBody>
          <a:bodyPr wrap="none">
            <a:spAutoFit/>
          </a:bodyPr>
          <a:lstStyle/>
          <a:p>
            <a:pPr algn="ctr"/>
            <a:r>
              <a:rPr lang="ru-RU" i="1" dirty="0" smtClean="0">
                <a:solidFill>
                  <a:srgbClr val="003399"/>
                </a:solidFill>
              </a:rPr>
              <a:t>Тито Гоби – </a:t>
            </a:r>
            <a:r>
              <a:rPr lang="ru-RU" i="1" dirty="0" err="1" smtClean="0">
                <a:solidFill>
                  <a:srgbClr val="003399"/>
                </a:solidFill>
              </a:rPr>
              <a:t>Риголетто</a:t>
            </a:r>
            <a:r>
              <a:rPr lang="ru-RU" i="1" dirty="0" smtClean="0">
                <a:solidFill>
                  <a:srgbClr val="003399"/>
                </a:solidFill>
              </a:rPr>
              <a:t> в опере Верди.</a:t>
            </a:r>
            <a:endParaRPr lang="ru-RU" i="1" dirty="0">
              <a:solidFill>
                <a:srgbClr val="0033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72" y="571480"/>
            <a:ext cx="4500594" cy="4524315"/>
          </a:xfrm>
          <a:prstGeom prst="rect">
            <a:avLst/>
          </a:prstGeom>
          <a:noFill/>
        </p:spPr>
        <p:txBody>
          <a:bodyPr wrap="square" rtlCol="0">
            <a:spAutoFit/>
          </a:bodyPr>
          <a:lstStyle/>
          <a:p>
            <a:pPr algn="ctr"/>
            <a:r>
              <a:rPr lang="ru-RU" dirty="0" smtClean="0">
                <a:solidFill>
                  <a:srgbClr val="003399"/>
                </a:solidFill>
              </a:rPr>
              <a:t>Для каждого, кто слышал </a:t>
            </a:r>
            <a:r>
              <a:rPr lang="ru-RU" b="1" dirty="0" err="1" smtClean="0">
                <a:solidFill>
                  <a:srgbClr val="003399"/>
                </a:solidFill>
              </a:rPr>
              <a:t>Ренату</a:t>
            </a:r>
            <a:r>
              <a:rPr lang="ru-RU" b="1" dirty="0" smtClean="0">
                <a:solidFill>
                  <a:srgbClr val="003399"/>
                </a:solidFill>
              </a:rPr>
              <a:t> </a:t>
            </a:r>
            <a:r>
              <a:rPr lang="ru-RU" b="1" dirty="0" err="1" smtClean="0">
                <a:solidFill>
                  <a:srgbClr val="003399"/>
                </a:solidFill>
              </a:rPr>
              <a:t>Тебальди</a:t>
            </a:r>
            <a:r>
              <a:rPr lang="ru-RU" b="1" dirty="0" smtClean="0">
                <a:solidFill>
                  <a:srgbClr val="003399"/>
                </a:solidFill>
              </a:rPr>
              <a:t> </a:t>
            </a:r>
            <a:r>
              <a:rPr lang="ru-RU" dirty="0" smtClean="0">
                <a:solidFill>
                  <a:srgbClr val="003399"/>
                </a:solidFill>
              </a:rPr>
              <a:t>(1922- 2004), в ее триумфах не было загадки: они объяснялись прежде всего выдающимися вокальными данными. Её редкому по красоте  и силе лирико-драматическому сопрано были подвластны любые виртуозные трудности, но в равной степени и любые оттенки выразительности. Итальянская критика называла ее голос чудом, особо подчеркивая , что драматические сопрано редко достигают гибкости и чистоты сопрано лирического.</a:t>
            </a:r>
          </a:p>
          <a:p>
            <a:pPr algn="ctr"/>
            <a:r>
              <a:rPr lang="ru-RU" dirty="0" smtClean="0">
                <a:solidFill>
                  <a:srgbClr val="003399"/>
                </a:solidFill>
              </a:rPr>
              <a:t>«Мисс Аншлаг» – так называли </a:t>
            </a:r>
            <a:r>
              <a:rPr lang="ru-RU" dirty="0" err="1" smtClean="0">
                <a:solidFill>
                  <a:srgbClr val="003399"/>
                </a:solidFill>
              </a:rPr>
              <a:t>Тебальди</a:t>
            </a:r>
            <a:r>
              <a:rPr lang="ru-RU" dirty="0" smtClean="0">
                <a:solidFill>
                  <a:srgbClr val="003399"/>
                </a:solidFill>
              </a:rPr>
              <a:t>, и недаром: когда пела она, залы театров были переполнены. </a:t>
            </a:r>
            <a:endParaRPr lang="ru-RU" dirty="0">
              <a:solidFill>
                <a:srgbClr val="003399"/>
              </a:solidFill>
            </a:endParaRPr>
          </a:p>
        </p:txBody>
      </p:sp>
      <p:pic>
        <p:nvPicPr>
          <p:cNvPr id="3" name="Рисунок 2" descr="Tebaldi.jpg"/>
          <p:cNvPicPr>
            <a:picLocks noChangeAspect="1"/>
          </p:cNvPicPr>
          <p:nvPr/>
        </p:nvPicPr>
        <p:blipFill>
          <a:blip r:embed="rId2"/>
          <a:stretch>
            <a:fillRect/>
          </a:stretch>
        </p:blipFill>
        <p:spPr>
          <a:xfrm>
            <a:off x="928662" y="714356"/>
            <a:ext cx="2643206" cy="3869957"/>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4" name="TextBox 3"/>
          <p:cNvSpPr txBox="1"/>
          <p:nvPr/>
        </p:nvSpPr>
        <p:spPr>
          <a:xfrm>
            <a:off x="1000100" y="5000636"/>
            <a:ext cx="2571768" cy="369332"/>
          </a:xfrm>
          <a:prstGeom prst="rect">
            <a:avLst/>
          </a:prstGeom>
          <a:noFill/>
        </p:spPr>
        <p:txBody>
          <a:bodyPr wrap="square" rtlCol="0">
            <a:spAutoFit/>
          </a:bodyPr>
          <a:lstStyle/>
          <a:p>
            <a:r>
              <a:rPr lang="ru-RU" i="1" dirty="0" err="1" smtClean="0">
                <a:solidFill>
                  <a:srgbClr val="003399"/>
                </a:solidFill>
              </a:rPr>
              <a:t>Рената</a:t>
            </a:r>
            <a:r>
              <a:rPr lang="ru-RU" i="1" dirty="0" smtClean="0">
                <a:solidFill>
                  <a:srgbClr val="003399"/>
                </a:solidFill>
              </a:rPr>
              <a:t> </a:t>
            </a:r>
            <a:r>
              <a:rPr lang="ru-RU" i="1" dirty="0" err="1" smtClean="0">
                <a:solidFill>
                  <a:srgbClr val="003399"/>
                </a:solidFill>
              </a:rPr>
              <a:t>Тебальди</a:t>
            </a:r>
            <a:endParaRPr lang="ru-RU" i="1" dirty="0">
              <a:solidFill>
                <a:srgbClr val="0033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182" y="285728"/>
            <a:ext cx="4857784" cy="369332"/>
          </a:xfrm>
          <a:prstGeom prst="rect">
            <a:avLst/>
          </a:prstGeom>
          <a:noFill/>
        </p:spPr>
        <p:txBody>
          <a:bodyPr wrap="square" rtlCol="0">
            <a:spAutoFit/>
          </a:bodyPr>
          <a:lstStyle/>
          <a:p>
            <a:r>
              <a:rPr lang="ru-RU" b="1" dirty="0" smtClean="0">
                <a:solidFill>
                  <a:srgbClr val="003399"/>
                </a:solidFill>
              </a:rPr>
              <a:t>             </a:t>
            </a:r>
            <a:endParaRPr lang="ru-RU" dirty="0">
              <a:solidFill>
                <a:srgbClr val="003399"/>
              </a:solidFill>
            </a:endParaRPr>
          </a:p>
        </p:txBody>
      </p:sp>
      <p:sp>
        <p:nvSpPr>
          <p:cNvPr id="6" name="Прямоугольник 5"/>
          <p:cNvSpPr/>
          <p:nvPr/>
        </p:nvSpPr>
        <p:spPr>
          <a:xfrm>
            <a:off x="3857620" y="500042"/>
            <a:ext cx="4857784" cy="5355312"/>
          </a:xfrm>
          <a:prstGeom prst="rect">
            <a:avLst/>
          </a:prstGeom>
        </p:spPr>
        <p:txBody>
          <a:bodyPr wrap="square">
            <a:spAutoFit/>
          </a:bodyPr>
          <a:lstStyle/>
          <a:p>
            <a:pPr algn="ctr"/>
            <a:r>
              <a:rPr lang="ru-RU" dirty="0" smtClean="0">
                <a:solidFill>
                  <a:srgbClr val="003399"/>
                </a:solidFill>
              </a:rPr>
              <a:t>С театром «</a:t>
            </a:r>
            <a:r>
              <a:rPr lang="ru-RU" dirty="0" err="1" smtClean="0">
                <a:solidFill>
                  <a:srgbClr val="003399"/>
                </a:solidFill>
              </a:rPr>
              <a:t>Ла</a:t>
            </a:r>
            <a:r>
              <a:rPr lang="ru-RU" dirty="0" smtClean="0">
                <a:solidFill>
                  <a:srgbClr val="003399"/>
                </a:solidFill>
              </a:rPr>
              <a:t> Скала» связаны крупнейшие достижения певицы — Маргарита в «Фаусте» </a:t>
            </a:r>
            <a:r>
              <a:rPr lang="ru-RU" dirty="0" err="1" smtClean="0">
                <a:solidFill>
                  <a:srgbClr val="003399"/>
                </a:solidFill>
              </a:rPr>
              <a:t>Гуно</a:t>
            </a:r>
            <a:r>
              <a:rPr lang="ru-RU" dirty="0" smtClean="0">
                <a:solidFill>
                  <a:srgbClr val="003399"/>
                </a:solidFill>
              </a:rPr>
              <a:t>, </a:t>
            </a:r>
            <a:r>
              <a:rPr lang="ru-RU" dirty="0" err="1" smtClean="0">
                <a:solidFill>
                  <a:srgbClr val="003399"/>
                </a:solidFill>
              </a:rPr>
              <a:t>Эльза</a:t>
            </a:r>
            <a:r>
              <a:rPr lang="ru-RU" dirty="0" smtClean="0">
                <a:solidFill>
                  <a:srgbClr val="003399"/>
                </a:solidFill>
              </a:rPr>
              <a:t> в «</a:t>
            </a:r>
            <a:r>
              <a:rPr lang="ru-RU" dirty="0" err="1" smtClean="0">
                <a:solidFill>
                  <a:srgbClr val="003399"/>
                </a:solidFill>
              </a:rPr>
              <a:t>Лоэнгрине</a:t>
            </a:r>
            <a:r>
              <a:rPr lang="ru-RU" dirty="0" smtClean="0">
                <a:solidFill>
                  <a:srgbClr val="003399"/>
                </a:solidFill>
              </a:rPr>
              <a:t>» Вагнера, центральные сопрановые партии в «Травиате», «Силе судьбы», «Аиде» Верди, «Тоске» и «Богеме» </a:t>
            </a:r>
            <a:r>
              <a:rPr lang="ru-RU" dirty="0" err="1" smtClean="0">
                <a:solidFill>
                  <a:srgbClr val="003399"/>
                </a:solidFill>
              </a:rPr>
              <a:t>Пуччини</a:t>
            </a:r>
            <a:r>
              <a:rPr lang="ru-RU" dirty="0" smtClean="0">
                <a:solidFill>
                  <a:srgbClr val="003399"/>
                </a:solidFill>
              </a:rPr>
              <a:t>.</a:t>
            </a:r>
          </a:p>
          <a:p>
            <a:pPr algn="ctr"/>
            <a:r>
              <a:rPr lang="ru-RU" dirty="0" smtClean="0">
                <a:solidFill>
                  <a:srgbClr val="003399"/>
                </a:solidFill>
              </a:rPr>
              <a:t>Но наряду с этим </a:t>
            </a:r>
            <a:r>
              <a:rPr lang="ru-RU" dirty="0" err="1" smtClean="0">
                <a:solidFill>
                  <a:srgbClr val="003399"/>
                </a:solidFill>
              </a:rPr>
              <a:t>Тебальди</a:t>
            </a:r>
            <a:r>
              <a:rPr lang="ru-RU" dirty="0" smtClean="0">
                <a:solidFill>
                  <a:srgbClr val="003399"/>
                </a:solidFill>
              </a:rPr>
              <a:t> с успехом пела уже в 40-х годах во всех лучших театрах Италии, а в 50-х — за рубежом в Англии, США, Австрии, Франции, Аргентине и других странах. На протяжении длительного периода она совмещала обязанности солистки «</a:t>
            </a:r>
            <a:r>
              <a:rPr lang="ru-RU" dirty="0" err="1" smtClean="0">
                <a:solidFill>
                  <a:srgbClr val="003399"/>
                </a:solidFill>
              </a:rPr>
              <a:t>Ла</a:t>
            </a:r>
            <a:r>
              <a:rPr lang="ru-RU" dirty="0" smtClean="0">
                <a:solidFill>
                  <a:srgbClr val="003399"/>
                </a:solidFill>
              </a:rPr>
              <a:t> Скала» с регулярными выступлениями в «Метрополитен-опера». Артистка сотрудничала со всеми крупнейшими дирижерами своего времени, много концертировала, записывалась на пластинки.</a:t>
            </a:r>
            <a:endParaRPr lang="ru-RU" dirty="0">
              <a:solidFill>
                <a:srgbClr val="003399"/>
              </a:solidFill>
            </a:endParaRPr>
          </a:p>
        </p:txBody>
      </p:sp>
      <p:pic>
        <p:nvPicPr>
          <p:cNvPr id="4" name="Рисунок 3" descr="певцы0034.BMP"/>
          <p:cNvPicPr>
            <a:picLocks noChangeAspect="1"/>
          </p:cNvPicPr>
          <p:nvPr/>
        </p:nvPicPr>
        <p:blipFill>
          <a:blip r:embed="rId2" cstate="email"/>
          <a:srcRect/>
          <a:stretch>
            <a:fillRect/>
          </a:stretch>
        </p:blipFill>
        <p:spPr>
          <a:xfrm>
            <a:off x="1000100" y="357166"/>
            <a:ext cx="2500330" cy="4900647"/>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5" name="TextBox 4"/>
          <p:cNvSpPr txBox="1"/>
          <p:nvPr/>
        </p:nvSpPr>
        <p:spPr>
          <a:xfrm>
            <a:off x="785786" y="5500702"/>
            <a:ext cx="3071834" cy="923330"/>
          </a:xfrm>
          <a:prstGeom prst="rect">
            <a:avLst/>
          </a:prstGeom>
          <a:noFill/>
        </p:spPr>
        <p:txBody>
          <a:bodyPr wrap="square" rtlCol="0">
            <a:spAutoFit/>
          </a:bodyPr>
          <a:lstStyle/>
          <a:p>
            <a:pPr algn="ctr"/>
            <a:r>
              <a:rPr lang="ru-RU" i="1" dirty="0" smtClean="0">
                <a:solidFill>
                  <a:srgbClr val="003399"/>
                </a:solidFill>
              </a:rPr>
              <a:t>Антонио </a:t>
            </a:r>
            <a:r>
              <a:rPr lang="ru-RU" i="1" dirty="0" err="1" smtClean="0">
                <a:solidFill>
                  <a:srgbClr val="003399"/>
                </a:solidFill>
              </a:rPr>
              <a:t>Вотто</a:t>
            </a:r>
            <a:r>
              <a:rPr lang="ru-RU" i="1" dirty="0" smtClean="0">
                <a:solidFill>
                  <a:srgbClr val="003399"/>
                </a:solidFill>
              </a:rPr>
              <a:t> и </a:t>
            </a:r>
            <a:r>
              <a:rPr lang="ru-RU" i="1" dirty="0" err="1" smtClean="0">
                <a:solidFill>
                  <a:srgbClr val="003399"/>
                </a:solidFill>
              </a:rPr>
              <a:t>Рената</a:t>
            </a:r>
            <a:r>
              <a:rPr lang="ru-RU" i="1" dirty="0" smtClean="0">
                <a:solidFill>
                  <a:srgbClr val="003399"/>
                </a:solidFill>
              </a:rPr>
              <a:t> </a:t>
            </a:r>
            <a:r>
              <a:rPr lang="ru-RU" i="1" dirty="0" err="1" smtClean="0">
                <a:solidFill>
                  <a:srgbClr val="003399"/>
                </a:solidFill>
              </a:rPr>
              <a:t>Тебальди</a:t>
            </a:r>
            <a:r>
              <a:rPr lang="ru-RU" i="1" dirty="0" smtClean="0">
                <a:solidFill>
                  <a:srgbClr val="003399"/>
                </a:solidFill>
              </a:rPr>
              <a:t> (Аида) перед началом спектакля</a:t>
            </a:r>
            <a:endParaRPr lang="ru-RU" i="1" dirty="0">
              <a:solidFill>
                <a:srgbClr val="00339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0011.BMP"/>
          <p:cNvPicPr>
            <a:picLocks noChangeAspect="1"/>
          </p:cNvPicPr>
          <p:nvPr/>
        </p:nvPicPr>
        <p:blipFill>
          <a:blip r:embed="rId2" cstate="email"/>
          <a:stretch>
            <a:fillRect/>
          </a:stretch>
        </p:blipFill>
        <p:spPr>
          <a:xfrm>
            <a:off x="571472" y="500042"/>
            <a:ext cx="3656809" cy="4357718"/>
          </a:xfrm>
          <a:prstGeom prst="rect">
            <a:avLst/>
          </a:prstGeom>
          <a:ln>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4786314" y="1000108"/>
            <a:ext cx="3857652" cy="4524315"/>
          </a:xfrm>
          <a:prstGeom prst="rect">
            <a:avLst/>
          </a:prstGeom>
          <a:noFill/>
        </p:spPr>
        <p:txBody>
          <a:bodyPr wrap="square" rtlCol="0">
            <a:spAutoFit/>
          </a:bodyPr>
          <a:lstStyle/>
          <a:p>
            <a:pPr algn="ctr"/>
            <a:r>
              <a:rPr lang="ru-RU" dirty="0" smtClean="0">
                <a:solidFill>
                  <a:srgbClr val="003399"/>
                </a:solidFill>
              </a:rPr>
              <a:t>Вокальные данные </a:t>
            </a:r>
            <a:r>
              <a:rPr lang="ru-RU" b="1" dirty="0" smtClean="0">
                <a:solidFill>
                  <a:srgbClr val="003399"/>
                </a:solidFill>
              </a:rPr>
              <a:t>Лучано Паваротти </a:t>
            </a:r>
            <a:r>
              <a:rPr lang="ru-RU" dirty="0" smtClean="0">
                <a:solidFill>
                  <a:srgbClr val="003399"/>
                </a:solidFill>
              </a:rPr>
              <a:t>(р.1935) представляются редкостными. У него чистый проникновенный голос, сочетающий металлический блеск и трепетную  красоту тембра, широту диапазона и плавность переходов от одного регистра к другому. Природная музыкальность дополняется взыскательным вкусом и чувством ансамбля, которые выработаны годами. Все это дает основание знатокам приравнивать его к лучшим вокалистам настоящего </a:t>
            </a:r>
            <a:endParaRPr lang="ru-RU" dirty="0" smtClean="0">
              <a:solidFill>
                <a:srgbClr val="003399"/>
              </a:solidFill>
            </a:endParaRPr>
          </a:p>
          <a:p>
            <a:pPr algn="ctr"/>
            <a:r>
              <a:rPr lang="ru-RU" dirty="0" smtClean="0">
                <a:solidFill>
                  <a:srgbClr val="003399"/>
                </a:solidFill>
              </a:rPr>
              <a:t>и </a:t>
            </a:r>
            <a:r>
              <a:rPr lang="ru-RU" dirty="0" smtClean="0">
                <a:solidFill>
                  <a:srgbClr val="003399"/>
                </a:solidFill>
              </a:rPr>
              <a:t>прошлого.</a:t>
            </a:r>
            <a:endParaRPr lang="ru-RU" dirty="0">
              <a:solidFill>
                <a:srgbClr val="0033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евцы0017.BMP"/>
          <p:cNvPicPr>
            <a:picLocks noChangeAspect="1"/>
          </p:cNvPicPr>
          <p:nvPr/>
        </p:nvPicPr>
        <p:blipFill>
          <a:blip r:embed="rId2" cstate="email"/>
          <a:stretch>
            <a:fillRect/>
          </a:stretch>
        </p:blipFill>
        <p:spPr>
          <a:xfrm>
            <a:off x="714348" y="428604"/>
            <a:ext cx="3527629" cy="4786322"/>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4" name="TextBox 3"/>
          <p:cNvSpPr txBox="1"/>
          <p:nvPr/>
        </p:nvSpPr>
        <p:spPr>
          <a:xfrm>
            <a:off x="571472" y="5500702"/>
            <a:ext cx="3714776" cy="646331"/>
          </a:xfrm>
          <a:prstGeom prst="rect">
            <a:avLst/>
          </a:prstGeom>
          <a:noFill/>
        </p:spPr>
        <p:txBody>
          <a:bodyPr wrap="square" rtlCol="0">
            <a:spAutoFit/>
          </a:bodyPr>
          <a:lstStyle/>
          <a:p>
            <a:pPr algn="ctr"/>
            <a:r>
              <a:rPr lang="ru-RU" i="1" dirty="0" smtClean="0">
                <a:solidFill>
                  <a:srgbClr val="003399"/>
                </a:solidFill>
              </a:rPr>
              <a:t>Миланцы «осаждают» любимый оперный театр </a:t>
            </a:r>
            <a:r>
              <a:rPr lang="ru-RU" i="1" dirty="0" err="1" smtClean="0">
                <a:solidFill>
                  <a:srgbClr val="003399"/>
                </a:solidFill>
              </a:rPr>
              <a:t>Ла</a:t>
            </a:r>
            <a:r>
              <a:rPr lang="ru-RU" i="1" dirty="0" smtClean="0">
                <a:solidFill>
                  <a:srgbClr val="003399"/>
                </a:solidFill>
              </a:rPr>
              <a:t> Скала</a:t>
            </a:r>
            <a:endParaRPr lang="ru-RU" i="1" dirty="0">
              <a:solidFill>
                <a:srgbClr val="003399"/>
              </a:solidFill>
            </a:endParaRPr>
          </a:p>
        </p:txBody>
      </p:sp>
      <p:pic>
        <p:nvPicPr>
          <p:cNvPr id="5" name="Рисунок 4" descr="певцы0015.BMP"/>
          <p:cNvPicPr>
            <a:picLocks noChangeAspect="1"/>
          </p:cNvPicPr>
          <p:nvPr/>
        </p:nvPicPr>
        <p:blipFill>
          <a:blip r:embed="rId3" cstate="email"/>
          <a:srcRect/>
          <a:stretch>
            <a:fillRect/>
          </a:stretch>
        </p:blipFill>
        <p:spPr>
          <a:xfrm>
            <a:off x="4786314" y="2214554"/>
            <a:ext cx="3185497" cy="4000528"/>
          </a:xfrm>
          <a:prstGeom prst="rect">
            <a:avLst/>
          </a:prstGeom>
          <a:ln>
            <a:solidFill>
              <a:schemeClr val="bg1"/>
            </a:solidFill>
          </a:ln>
          <a:effectLst>
            <a:outerShdw blurRad="292100" dist="139700" dir="2700000" algn="tl" rotWithShape="0">
              <a:srgbClr val="333333">
                <a:alpha val="65000"/>
              </a:srgbClr>
            </a:outerShdw>
          </a:effectLst>
        </p:spPr>
      </p:pic>
      <p:sp>
        <p:nvSpPr>
          <p:cNvPr id="6" name="Прямоугольник 5"/>
          <p:cNvSpPr/>
          <p:nvPr/>
        </p:nvSpPr>
        <p:spPr>
          <a:xfrm>
            <a:off x="4357686" y="285728"/>
            <a:ext cx="4572000" cy="1754326"/>
          </a:xfrm>
          <a:prstGeom prst="rect">
            <a:avLst/>
          </a:prstGeom>
        </p:spPr>
        <p:txBody>
          <a:bodyPr>
            <a:spAutoFit/>
          </a:bodyPr>
          <a:lstStyle/>
          <a:p>
            <a:pPr algn="ctr"/>
            <a:r>
              <a:rPr lang="ru-RU" dirty="0" smtClean="0">
                <a:solidFill>
                  <a:srgbClr val="0054A8"/>
                </a:solidFill>
              </a:rPr>
              <a:t>Оперные театры Италии – настоящие центры культурной жизни.  Главными из них с давних пор являются «</a:t>
            </a:r>
            <a:r>
              <a:rPr lang="ru-RU" dirty="0" err="1" smtClean="0">
                <a:solidFill>
                  <a:srgbClr val="0054A8"/>
                </a:solidFill>
              </a:rPr>
              <a:t>Ла</a:t>
            </a:r>
            <a:r>
              <a:rPr lang="ru-RU" dirty="0" smtClean="0">
                <a:solidFill>
                  <a:srgbClr val="0054A8"/>
                </a:solidFill>
              </a:rPr>
              <a:t> Скала» в Милане, «Сан-Карло» в Неаполе, «Театр </a:t>
            </a:r>
            <a:r>
              <a:rPr lang="ru-RU" dirty="0" err="1" smtClean="0">
                <a:solidFill>
                  <a:srgbClr val="0054A8"/>
                </a:solidFill>
              </a:rPr>
              <a:t>Коммунале</a:t>
            </a:r>
            <a:r>
              <a:rPr lang="ru-RU" dirty="0" smtClean="0">
                <a:solidFill>
                  <a:srgbClr val="0054A8"/>
                </a:solidFill>
              </a:rPr>
              <a:t>» во Флоренции и </a:t>
            </a:r>
            <a:endParaRPr lang="ru-RU" dirty="0" smtClean="0">
              <a:solidFill>
                <a:srgbClr val="0054A8"/>
              </a:solidFill>
            </a:endParaRPr>
          </a:p>
          <a:p>
            <a:pPr algn="ctr"/>
            <a:r>
              <a:rPr lang="ru-RU" dirty="0" smtClean="0">
                <a:solidFill>
                  <a:srgbClr val="0054A8"/>
                </a:solidFill>
              </a:rPr>
              <a:t>Римская </a:t>
            </a:r>
            <a:r>
              <a:rPr lang="ru-RU" dirty="0" smtClean="0">
                <a:solidFill>
                  <a:srgbClr val="0054A8"/>
                </a:solidFill>
              </a:rPr>
              <a:t>опера.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евцы0006.BMP"/>
          <p:cNvPicPr>
            <a:picLocks noChangeAspect="1"/>
          </p:cNvPicPr>
          <p:nvPr/>
        </p:nvPicPr>
        <p:blipFill>
          <a:blip r:embed="rId2" cstate="email"/>
          <a:stretch>
            <a:fillRect/>
          </a:stretch>
        </p:blipFill>
        <p:spPr>
          <a:xfrm>
            <a:off x="285720" y="500042"/>
            <a:ext cx="3022804" cy="4286256"/>
          </a:xfrm>
          <a:prstGeom prst="rect">
            <a:avLst/>
          </a:prstGeom>
          <a:ln>
            <a:solidFill>
              <a:schemeClr val="bg1"/>
            </a:solidFill>
          </a:ln>
          <a:effectLst>
            <a:outerShdw blurRad="292100" dist="139700" dir="2700000" algn="tl" rotWithShape="0">
              <a:srgbClr val="333333">
                <a:alpha val="65000"/>
              </a:srgbClr>
            </a:outerShdw>
          </a:effectLst>
        </p:spPr>
      </p:pic>
      <p:pic>
        <p:nvPicPr>
          <p:cNvPr id="4" name="Рисунок 3" descr="певцы0007.BMP"/>
          <p:cNvPicPr>
            <a:picLocks noChangeAspect="1"/>
          </p:cNvPicPr>
          <p:nvPr/>
        </p:nvPicPr>
        <p:blipFill>
          <a:blip r:embed="rId3" cstate="email"/>
          <a:stretch>
            <a:fillRect/>
          </a:stretch>
        </p:blipFill>
        <p:spPr>
          <a:xfrm>
            <a:off x="642910" y="1428736"/>
            <a:ext cx="3143272" cy="4745820"/>
          </a:xfrm>
          <a:prstGeom prst="rect">
            <a:avLst/>
          </a:prstGeom>
          <a:ln>
            <a:solidFill>
              <a:srgbClr val="003399"/>
            </a:solidFill>
          </a:ln>
          <a:effectLst>
            <a:outerShdw blurRad="292100" dist="139700" dir="2700000" algn="tl" rotWithShape="0">
              <a:srgbClr val="333333">
                <a:alpha val="65000"/>
              </a:srgbClr>
            </a:outerShdw>
          </a:effectLst>
        </p:spPr>
      </p:pic>
      <p:sp>
        <p:nvSpPr>
          <p:cNvPr id="7" name="Прямоугольник 6"/>
          <p:cNvSpPr/>
          <p:nvPr/>
        </p:nvSpPr>
        <p:spPr>
          <a:xfrm>
            <a:off x="4071934" y="857232"/>
            <a:ext cx="4786346" cy="3970318"/>
          </a:xfrm>
          <a:prstGeom prst="rect">
            <a:avLst/>
          </a:prstGeom>
        </p:spPr>
        <p:txBody>
          <a:bodyPr wrap="square">
            <a:spAutoFit/>
          </a:bodyPr>
          <a:lstStyle/>
          <a:p>
            <a:pPr algn="ctr"/>
            <a:r>
              <a:rPr lang="ru-RU" dirty="0" smtClean="0">
                <a:solidFill>
                  <a:srgbClr val="003399"/>
                </a:solidFill>
              </a:rPr>
              <a:t>Если свою карьеру Паваротти начинал как типичный лирический тенор, свободно  «плававший в водах бельканто», то со временем к числу его достоинств добавилось уверенное мастерство, голос приобрел тембровое богатство и полноту. «Его голос – феноменальный инструмент, одно из чудес природы, которые появляются очень редко, может быть раз в сто лет», - говорит дирижер </a:t>
            </a:r>
            <a:r>
              <a:rPr lang="ru-RU" dirty="0" err="1" smtClean="0">
                <a:solidFill>
                  <a:srgbClr val="003399"/>
                </a:solidFill>
              </a:rPr>
              <a:t>Рихард</a:t>
            </a:r>
            <a:r>
              <a:rPr lang="ru-RU" dirty="0" smtClean="0">
                <a:solidFill>
                  <a:srgbClr val="003399"/>
                </a:solidFill>
              </a:rPr>
              <a:t> </a:t>
            </a:r>
            <a:r>
              <a:rPr lang="ru-RU" dirty="0" err="1" smtClean="0">
                <a:solidFill>
                  <a:srgbClr val="003399"/>
                </a:solidFill>
              </a:rPr>
              <a:t>Бониндж</a:t>
            </a:r>
            <a:r>
              <a:rPr lang="ru-RU" dirty="0" smtClean="0">
                <a:solidFill>
                  <a:srgbClr val="003399"/>
                </a:solidFill>
              </a:rPr>
              <a:t>. Однако Паваротти никогда не </a:t>
            </a:r>
            <a:r>
              <a:rPr lang="ru-RU" dirty="0" smtClean="0">
                <a:solidFill>
                  <a:srgbClr val="003399"/>
                </a:solidFill>
              </a:rPr>
              <a:t>бросался </a:t>
            </a:r>
            <a:r>
              <a:rPr lang="ru-RU" dirty="0" smtClean="0">
                <a:solidFill>
                  <a:srgbClr val="003399"/>
                </a:solidFill>
              </a:rPr>
              <a:t>в крайности и опасные эксперименты. Каждую партию он готовил тщательно и постепенно.</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214290"/>
            <a:ext cx="3571900" cy="5909310"/>
          </a:xfrm>
          <a:prstGeom prst="rect">
            <a:avLst/>
          </a:prstGeom>
          <a:noFill/>
        </p:spPr>
        <p:txBody>
          <a:bodyPr wrap="square" rtlCol="0">
            <a:spAutoFit/>
          </a:bodyPr>
          <a:lstStyle/>
          <a:p>
            <a:pPr algn="ctr" fontAlgn="base"/>
            <a:r>
              <a:rPr lang="ru-RU" dirty="0" smtClean="0">
                <a:solidFill>
                  <a:srgbClr val="003399"/>
                </a:solidFill>
              </a:rPr>
              <a:t>Характерно, что Вильгельма Телля в опере Россини </a:t>
            </a:r>
            <a:r>
              <a:rPr lang="ru-RU" dirty="0" smtClean="0">
                <a:solidFill>
                  <a:srgbClr val="003399"/>
                </a:solidFill>
              </a:rPr>
              <a:t>певец</a:t>
            </a:r>
            <a:r>
              <a:rPr lang="ru-RU" dirty="0" smtClean="0">
                <a:solidFill>
                  <a:srgbClr val="003399"/>
                </a:solidFill>
              </a:rPr>
              <a:t> </a:t>
            </a:r>
            <a:r>
              <a:rPr lang="ru-RU" dirty="0" smtClean="0">
                <a:solidFill>
                  <a:srgbClr val="003399"/>
                </a:solidFill>
              </a:rPr>
              <a:t>поначалу спел в студии грамзаписи, где обстановка более спокойна, чем на сцене, и лишь потом вынес на суд публики. Затем стал петь в «Любовном напитке», «Богеме», «</a:t>
            </a:r>
            <a:r>
              <a:rPr lang="ru-RU" dirty="0" err="1" smtClean="0">
                <a:solidFill>
                  <a:srgbClr val="003399"/>
                </a:solidFill>
              </a:rPr>
              <a:t>Эрнани</a:t>
            </a:r>
            <a:r>
              <a:rPr lang="ru-RU" dirty="0" smtClean="0">
                <a:solidFill>
                  <a:srgbClr val="003399"/>
                </a:solidFill>
              </a:rPr>
              <a:t>», «Бале-маскараде», «</a:t>
            </a:r>
            <a:r>
              <a:rPr lang="ru-RU" dirty="0" err="1" smtClean="0">
                <a:solidFill>
                  <a:srgbClr val="003399"/>
                </a:solidFill>
              </a:rPr>
              <a:t>Турандот</a:t>
            </a:r>
            <a:r>
              <a:rPr lang="ru-RU" dirty="0" smtClean="0">
                <a:solidFill>
                  <a:srgbClr val="003399"/>
                </a:solidFill>
              </a:rPr>
              <a:t>», «</a:t>
            </a:r>
            <a:r>
              <a:rPr lang="ru-RU" dirty="0" err="1" smtClean="0">
                <a:solidFill>
                  <a:srgbClr val="003399"/>
                </a:solidFill>
              </a:rPr>
              <a:t>Кармен</a:t>
            </a:r>
            <a:r>
              <a:rPr lang="ru-RU" dirty="0" smtClean="0">
                <a:solidFill>
                  <a:srgbClr val="003399"/>
                </a:solidFill>
              </a:rPr>
              <a:t>», «Вертере», «</a:t>
            </a:r>
            <a:r>
              <a:rPr lang="ru-RU" dirty="0" err="1" smtClean="0">
                <a:solidFill>
                  <a:srgbClr val="003399"/>
                </a:solidFill>
              </a:rPr>
              <a:t>Идоменее</a:t>
            </a:r>
            <a:r>
              <a:rPr lang="ru-RU" dirty="0" smtClean="0">
                <a:solidFill>
                  <a:srgbClr val="003399"/>
                </a:solidFill>
              </a:rPr>
              <a:t>» и ряде других опер.  В его репертуаре примерно сорок партий в различных спектаклях.  О том, какое место занимает певец в истории вокального искусства современности, говорят непрекращающиеся поиски его  вокального наследника.  Но равных Паваротти пока нет и не предвидится.</a:t>
            </a:r>
          </a:p>
        </p:txBody>
      </p:sp>
      <p:pic>
        <p:nvPicPr>
          <p:cNvPr id="5" name="Рисунок 4" descr="певцы0012.BMP"/>
          <p:cNvPicPr>
            <a:picLocks noChangeAspect="1"/>
          </p:cNvPicPr>
          <p:nvPr/>
        </p:nvPicPr>
        <p:blipFill>
          <a:blip r:embed="rId2" cstate="email"/>
          <a:stretch>
            <a:fillRect/>
          </a:stretch>
        </p:blipFill>
        <p:spPr>
          <a:xfrm>
            <a:off x="5000628" y="214290"/>
            <a:ext cx="3738516" cy="5383591"/>
          </a:xfrm>
          <a:prstGeom prst="rect">
            <a:avLst/>
          </a:prstGeom>
          <a:ln>
            <a:solidFill>
              <a:schemeClr val="bg1"/>
            </a:solidFill>
          </a:ln>
          <a:effectLst>
            <a:outerShdw blurRad="292100" dist="139700" dir="2700000" algn="tl" rotWithShape="0">
              <a:srgbClr val="333333">
                <a:alpha val="65000"/>
              </a:srgbClr>
            </a:outerShdw>
          </a:effectLst>
        </p:spPr>
      </p:pic>
      <p:pic>
        <p:nvPicPr>
          <p:cNvPr id="6" name="Рисунок 5" descr="певцы0013.BMP"/>
          <p:cNvPicPr>
            <a:picLocks noChangeAspect="1"/>
          </p:cNvPicPr>
          <p:nvPr/>
        </p:nvPicPr>
        <p:blipFill>
          <a:blip r:embed="rId3" cstate="email"/>
          <a:srcRect/>
          <a:stretch>
            <a:fillRect/>
          </a:stretch>
        </p:blipFill>
        <p:spPr>
          <a:xfrm>
            <a:off x="4500562" y="1428736"/>
            <a:ext cx="3643338" cy="4701081"/>
          </a:xfrm>
          <a:prstGeom prst="rect">
            <a:avLst/>
          </a:prstGeom>
          <a:ln>
            <a:solidFill>
              <a:srgbClr val="003399"/>
            </a:solid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4143380"/>
            <a:ext cx="7643866" cy="2031325"/>
          </a:xfrm>
          <a:prstGeom prst="rect">
            <a:avLst/>
          </a:prstGeom>
        </p:spPr>
        <p:txBody>
          <a:bodyPr wrap="square">
            <a:spAutoFit/>
          </a:bodyPr>
          <a:lstStyle/>
          <a:p>
            <a:pPr algn="ctr" fontAlgn="base"/>
            <a:r>
              <a:rPr lang="ru-RU" dirty="0" smtClean="0">
                <a:solidFill>
                  <a:srgbClr val="003399"/>
                </a:solidFill>
              </a:rPr>
              <a:t>Событием в оперной жизни 1990 года стало совместное выступление в Риме на чемпионате мира по футболу Трех величайших Теноров мира. Пласидо Доминго, Лучано Паваротти и Хосе </a:t>
            </a:r>
            <a:r>
              <a:rPr lang="ru-RU" dirty="0" err="1" smtClean="0">
                <a:solidFill>
                  <a:srgbClr val="003399"/>
                </a:solidFill>
              </a:rPr>
              <a:t>Каррерас</a:t>
            </a:r>
            <a:r>
              <a:rPr lang="ru-RU" dirty="0" smtClean="0">
                <a:solidFill>
                  <a:srgbClr val="003399"/>
                </a:solidFill>
              </a:rPr>
              <a:t> выступили на сцене в Термах Каракаллы. В концерте участвовало сразу два оркестра: Флорентийский и оркестр Римского оперного театра. Затем </a:t>
            </a:r>
            <a:r>
              <a:rPr lang="ru-RU" dirty="0" smtClean="0">
                <a:solidFill>
                  <a:srgbClr val="003399"/>
                </a:solidFill>
              </a:rPr>
              <a:t>певцы </a:t>
            </a:r>
            <a:r>
              <a:rPr lang="ru-RU" dirty="0" smtClean="0">
                <a:solidFill>
                  <a:srgbClr val="003399"/>
                </a:solidFill>
              </a:rPr>
              <a:t>отправились </a:t>
            </a:r>
            <a:r>
              <a:rPr lang="ru-RU" dirty="0" smtClean="0">
                <a:solidFill>
                  <a:srgbClr val="003399"/>
                </a:solidFill>
              </a:rPr>
              <a:t>в мировое турне. В общей сложности Три Тенора за 11 лет дали 35 концертов. Проект имел огромный коммерческий успех</a:t>
            </a:r>
            <a:r>
              <a:rPr lang="ru-RU" dirty="0" smtClean="0"/>
              <a:t>.</a:t>
            </a:r>
          </a:p>
        </p:txBody>
      </p:sp>
      <p:pic>
        <p:nvPicPr>
          <p:cNvPr id="5" name="Рисунок 4" descr="66531314cc59.jpg"/>
          <p:cNvPicPr>
            <a:picLocks noChangeAspect="1"/>
          </p:cNvPicPr>
          <p:nvPr/>
        </p:nvPicPr>
        <p:blipFill>
          <a:blip r:embed="rId2" cstate="email"/>
          <a:stretch>
            <a:fillRect/>
          </a:stretch>
        </p:blipFill>
        <p:spPr>
          <a:xfrm>
            <a:off x="2071670" y="428604"/>
            <a:ext cx="4876800" cy="3505200"/>
          </a:xfrm>
          <a:prstGeom prst="rect">
            <a:avLst/>
          </a:prstGeom>
          <a:ln>
            <a:solidFill>
              <a:schemeClr val="bg1">
                <a:lumMod val="95000"/>
              </a:schemeClr>
            </a:solid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6.jpg"/>
          <p:cNvPicPr>
            <a:picLocks noChangeAspect="1"/>
          </p:cNvPicPr>
          <p:nvPr/>
        </p:nvPicPr>
        <p:blipFill>
          <a:blip r:embed="rId2" cstate="email">
            <a:lum bright="22000" contrast="-19000"/>
          </a:blip>
          <a:stretch>
            <a:fillRect/>
          </a:stretch>
        </p:blipFill>
        <p:spPr>
          <a:xfrm>
            <a:off x="1928794" y="142852"/>
            <a:ext cx="5143536" cy="3571064"/>
          </a:xfrm>
          <a:prstGeom prst="rect">
            <a:avLst/>
          </a:prstGeom>
          <a:ln>
            <a:solidFill>
              <a:schemeClr val="accent1"/>
            </a:solidFill>
          </a:ln>
          <a:effectLst>
            <a:outerShdw blurRad="292100" dist="139700" dir="2700000" algn="tl" rotWithShape="0">
              <a:srgbClr val="333333">
                <a:alpha val="65000"/>
              </a:srgbClr>
            </a:outerShdw>
          </a:effectLst>
        </p:spPr>
      </p:pic>
      <p:sp>
        <p:nvSpPr>
          <p:cNvPr id="3" name="Прямоугольник 2"/>
          <p:cNvSpPr/>
          <p:nvPr/>
        </p:nvSpPr>
        <p:spPr>
          <a:xfrm>
            <a:off x="142844" y="3929066"/>
            <a:ext cx="8643998" cy="2585323"/>
          </a:xfrm>
          <a:prstGeom prst="rect">
            <a:avLst/>
          </a:prstGeom>
        </p:spPr>
        <p:txBody>
          <a:bodyPr wrap="square">
            <a:spAutoFit/>
          </a:bodyPr>
          <a:lstStyle/>
          <a:p>
            <a:pPr algn="ctr"/>
            <a:r>
              <a:rPr lang="ru-RU" dirty="0" smtClean="0">
                <a:solidFill>
                  <a:srgbClr val="0054A8"/>
                </a:solidFill>
              </a:rPr>
              <a:t>Еще на заре Возрождения итальянские поэты создали мелодичный, звучный стих, которым трубадуры воспевали любовь, честь, доблесть и славу. Народные менестрели рассказали в песнях о горестях и радостях простого люда. Затем появились другие поэтические и музыкальные формы, зазвучали серенады, романсы, арии. Это было началом рождения музыкальной драмы, стремлением выразить большие чувства, поведать о больших событиях. Так в стихах и песнях, в музыке и операх раскрывал богатство души итальянский народ.  </a:t>
            </a:r>
          </a:p>
          <a:p>
            <a:pPr algn="ctr"/>
            <a:r>
              <a:rPr lang="ru-RU" dirty="0" smtClean="0">
                <a:solidFill>
                  <a:srgbClr val="0054A8"/>
                </a:solidFill>
              </a:rPr>
              <a:t>… Наступили новые времена. Что же стало с оперой и песней</a:t>
            </a:r>
            <a:r>
              <a:rPr lang="ru-RU" dirty="0" smtClean="0">
                <a:solidFill>
                  <a:srgbClr val="0054A8"/>
                </a:solidFill>
              </a:rPr>
              <a:t>?</a:t>
            </a:r>
          </a:p>
          <a:p>
            <a:pPr algn="ctr"/>
            <a:r>
              <a:rPr lang="ru-RU" dirty="0" smtClean="0">
                <a:solidFill>
                  <a:srgbClr val="0054A8"/>
                </a:solidFill>
              </a:rPr>
              <a:t> </a:t>
            </a:r>
            <a:r>
              <a:rPr lang="ru-RU" dirty="0" smtClean="0">
                <a:solidFill>
                  <a:srgbClr val="0054A8"/>
                </a:solidFill>
              </a:rPr>
              <a:t>Они по-прежнему любимы народом.</a:t>
            </a:r>
            <a:endParaRPr lang="ru-RU" dirty="0">
              <a:solidFill>
                <a:srgbClr val="0054A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евцы0003.BMP"/>
          <p:cNvPicPr>
            <a:picLocks noChangeAspect="1"/>
          </p:cNvPicPr>
          <p:nvPr/>
        </p:nvPicPr>
        <p:blipFill>
          <a:blip r:embed="rId2" cstate="email"/>
          <a:stretch>
            <a:fillRect/>
          </a:stretch>
        </p:blipFill>
        <p:spPr>
          <a:xfrm>
            <a:off x="285720" y="142852"/>
            <a:ext cx="2612795" cy="4000504"/>
          </a:xfrm>
          <a:prstGeom prst="rect">
            <a:avLst/>
          </a:prstGeom>
          <a:ln>
            <a:solidFill>
              <a:schemeClr val="bg1"/>
            </a:solidFill>
          </a:ln>
          <a:effectLst>
            <a:outerShdw blurRad="292100" dist="139700" dir="2700000" algn="tl" rotWithShape="0">
              <a:srgbClr val="333333">
                <a:alpha val="65000"/>
              </a:srgbClr>
            </a:outerShdw>
          </a:effectLst>
        </p:spPr>
      </p:pic>
      <p:pic>
        <p:nvPicPr>
          <p:cNvPr id="5" name="Рисунок 4" descr="певцы0016.BMP"/>
          <p:cNvPicPr>
            <a:picLocks noChangeAspect="1"/>
          </p:cNvPicPr>
          <p:nvPr/>
        </p:nvPicPr>
        <p:blipFill>
          <a:blip r:embed="rId3" cstate="email"/>
          <a:srcRect/>
          <a:stretch>
            <a:fillRect/>
          </a:stretch>
        </p:blipFill>
        <p:spPr>
          <a:xfrm>
            <a:off x="6072198" y="285728"/>
            <a:ext cx="2729585" cy="4572032"/>
          </a:xfrm>
          <a:prstGeom prst="rect">
            <a:avLst/>
          </a:prstGeom>
          <a:ln>
            <a:solidFill>
              <a:schemeClr val="bg1"/>
            </a:solidFill>
          </a:ln>
          <a:effectLst>
            <a:outerShdw blurRad="292100" dist="139700" dir="2700000" algn="tl" rotWithShape="0">
              <a:srgbClr val="333333">
                <a:alpha val="65000"/>
              </a:srgbClr>
            </a:outerShdw>
          </a:effectLst>
        </p:spPr>
      </p:pic>
      <p:pic>
        <p:nvPicPr>
          <p:cNvPr id="8" name="Рисунок 7" descr="певцы0038.BMP"/>
          <p:cNvPicPr>
            <a:picLocks noChangeAspect="1"/>
          </p:cNvPicPr>
          <p:nvPr/>
        </p:nvPicPr>
        <p:blipFill>
          <a:blip r:embed="rId4" cstate="email"/>
          <a:srcRect/>
          <a:stretch>
            <a:fillRect/>
          </a:stretch>
        </p:blipFill>
        <p:spPr>
          <a:xfrm rot="10800000">
            <a:off x="3214678" y="2000240"/>
            <a:ext cx="2710594" cy="4265240"/>
          </a:xfrm>
          <a:prstGeom prst="rect">
            <a:avLst/>
          </a:prstGeom>
          <a:ln>
            <a:solidFill>
              <a:srgbClr val="003399"/>
            </a:solidFill>
          </a:ln>
          <a:effectLst>
            <a:outerShdw blurRad="292100" dist="139700" dir="2700000" algn="tl" rotWithShape="0">
              <a:srgbClr val="333333">
                <a:alpha val="65000"/>
              </a:srgbClr>
            </a:outerShdw>
          </a:effectLst>
        </p:spPr>
      </p:pic>
      <p:sp>
        <p:nvSpPr>
          <p:cNvPr id="9" name="TextBox 8"/>
          <p:cNvSpPr txBox="1"/>
          <p:nvPr/>
        </p:nvSpPr>
        <p:spPr>
          <a:xfrm>
            <a:off x="3500430" y="2571744"/>
            <a:ext cx="2143140" cy="1692771"/>
          </a:xfrm>
          <a:prstGeom prst="rect">
            <a:avLst/>
          </a:prstGeom>
          <a:noFill/>
        </p:spPr>
        <p:txBody>
          <a:bodyPr wrap="square" rtlCol="0">
            <a:spAutoFit/>
          </a:bodyPr>
          <a:lstStyle/>
          <a:p>
            <a:pPr algn="ctr"/>
            <a:r>
              <a:rPr lang="ru-RU" sz="1600" dirty="0" smtClean="0"/>
              <a:t>Ю.ВОЛКОВ</a:t>
            </a:r>
          </a:p>
          <a:p>
            <a:pPr algn="ctr"/>
            <a:endParaRPr lang="ru-RU" sz="1600" dirty="0" smtClean="0"/>
          </a:p>
          <a:p>
            <a:pPr algn="ctr"/>
            <a:r>
              <a:rPr lang="ru-RU" b="1" dirty="0" smtClean="0">
                <a:solidFill>
                  <a:srgbClr val="960000"/>
                </a:solidFill>
              </a:rPr>
              <a:t>ПЕСНЯ </a:t>
            </a:r>
          </a:p>
          <a:p>
            <a:pPr algn="ctr"/>
            <a:r>
              <a:rPr lang="ru-RU" b="1" dirty="0" smtClean="0">
                <a:solidFill>
                  <a:srgbClr val="960000"/>
                </a:solidFill>
              </a:rPr>
              <a:t>ОПЕРА</a:t>
            </a:r>
          </a:p>
          <a:p>
            <a:pPr algn="ctr"/>
            <a:r>
              <a:rPr lang="ru-RU" b="1" dirty="0" smtClean="0">
                <a:solidFill>
                  <a:srgbClr val="960000"/>
                </a:solidFill>
              </a:rPr>
              <a:t>ПЕВЦЫ </a:t>
            </a:r>
          </a:p>
          <a:p>
            <a:pPr algn="ctr"/>
            <a:r>
              <a:rPr lang="ru-RU" b="1" dirty="0" smtClean="0">
                <a:solidFill>
                  <a:srgbClr val="960000"/>
                </a:solidFill>
              </a:rPr>
              <a:t>ИТАЛИИ</a:t>
            </a:r>
            <a:endParaRPr lang="ru-RU" b="1" dirty="0">
              <a:solidFill>
                <a:srgbClr val="96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302359"/>
            <a:ext cx="7858180" cy="6555641"/>
          </a:xfrm>
          <a:prstGeom prst="rect">
            <a:avLst/>
          </a:prstGeom>
          <a:noFill/>
        </p:spPr>
        <p:txBody>
          <a:bodyPr wrap="square" rtlCol="0">
            <a:spAutoFit/>
          </a:bodyPr>
          <a:lstStyle/>
          <a:p>
            <a:r>
              <a:rPr lang="ru-RU" dirty="0" smtClean="0">
                <a:solidFill>
                  <a:srgbClr val="003399"/>
                </a:solidFill>
              </a:rPr>
              <a:t>                                Список использованной литературы</a:t>
            </a:r>
          </a:p>
          <a:p>
            <a:r>
              <a:rPr lang="ru-RU" dirty="0" smtClean="0">
                <a:solidFill>
                  <a:srgbClr val="003399"/>
                </a:solidFill>
              </a:rPr>
              <a:t> </a:t>
            </a:r>
          </a:p>
          <a:p>
            <a:pPr marL="342900" indent="-342900">
              <a:buFont typeface="+mj-lt"/>
              <a:buAutoNum type="arabicPeriod"/>
            </a:pPr>
            <a:r>
              <a:rPr lang="ru-RU" sz="1600" dirty="0" smtClean="0">
                <a:solidFill>
                  <a:srgbClr val="003399"/>
                </a:solidFill>
              </a:rPr>
              <a:t>Аллегри, </a:t>
            </a:r>
            <a:r>
              <a:rPr lang="ru-RU" sz="1600" dirty="0" err="1" smtClean="0">
                <a:solidFill>
                  <a:srgbClr val="003399"/>
                </a:solidFill>
              </a:rPr>
              <a:t>Ренцо</a:t>
            </a:r>
            <a:r>
              <a:rPr lang="ru-RU" sz="1600" dirty="0" smtClean="0">
                <a:solidFill>
                  <a:srgbClr val="003399"/>
                </a:solidFill>
              </a:rPr>
              <a:t>.  Звезды мировой оперной сцены рассказывают. Цена успеха [Текст] / Р. Аллегри ; пер. с </a:t>
            </a:r>
            <a:r>
              <a:rPr lang="ru-RU" sz="1600" dirty="0" err="1" smtClean="0">
                <a:solidFill>
                  <a:srgbClr val="003399"/>
                </a:solidFill>
              </a:rPr>
              <a:t>итал</a:t>
            </a:r>
            <a:r>
              <a:rPr lang="ru-RU" sz="1600" dirty="0" smtClean="0">
                <a:solidFill>
                  <a:srgbClr val="003399"/>
                </a:solidFill>
              </a:rPr>
              <a:t>. И. Г. Константиновой. — Санкт-Петербург ; Москва ; Краснодар : Лань : Планета музыки, 2012. — 330 с.</a:t>
            </a:r>
          </a:p>
          <a:p>
            <a:pPr marL="342900" indent="-342900">
              <a:buFont typeface="+mj-lt"/>
              <a:buAutoNum type="arabicPeriod"/>
            </a:pPr>
            <a:r>
              <a:rPr lang="ru-RU" sz="1600" dirty="0" smtClean="0">
                <a:solidFill>
                  <a:srgbClr val="003399"/>
                </a:solidFill>
              </a:rPr>
              <a:t>Волков, Ю. А</a:t>
            </a:r>
            <a:r>
              <a:rPr lang="ru-RU" sz="1600" b="1" u="sng" dirty="0" smtClean="0">
                <a:solidFill>
                  <a:srgbClr val="003399"/>
                </a:solidFill>
              </a:rPr>
              <a:t>.</a:t>
            </a:r>
            <a:r>
              <a:rPr lang="ru-RU" sz="1600" dirty="0" smtClean="0">
                <a:solidFill>
                  <a:srgbClr val="003399"/>
                </a:solidFill>
              </a:rPr>
              <a:t> Песни, опера, певцы Италии [Текст] / Ю. А. Волков. — М. : Искусство, 1967. — 220 с.</a:t>
            </a:r>
          </a:p>
          <a:p>
            <a:pPr marL="342900" indent="-342900">
              <a:buFont typeface="+mj-lt"/>
              <a:buAutoNum type="arabicPeriod"/>
            </a:pPr>
            <a:r>
              <a:rPr lang="ru-RU" sz="1600" dirty="0" smtClean="0">
                <a:solidFill>
                  <a:srgbClr val="003399"/>
                </a:solidFill>
              </a:rPr>
              <a:t>Константинова, Ирина Георгиевна. </a:t>
            </a:r>
            <a:r>
              <a:rPr lang="ru-RU" sz="1600" dirty="0" err="1" smtClean="0">
                <a:solidFill>
                  <a:srgbClr val="003399"/>
                </a:solidFill>
              </a:rPr>
              <a:t>Ла</a:t>
            </a:r>
            <a:r>
              <a:rPr lang="ru-RU" sz="1600" dirty="0" smtClean="0">
                <a:solidFill>
                  <a:srgbClr val="003399"/>
                </a:solidFill>
              </a:rPr>
              <a:t> Скала [Текст] / авт. очерка И. Г. Константинова, Л. М. Тарасов. — М. : Музыка, 1977. — 180 с.</a:t>
            </a:r>
          </a:p>
          <a:p>
            <a:pPr marL="342900" indent="-342900">
              <a:buFont typeface="+mj-lt"/>
              <a:buAutoNum type="arabicPeriod"/>
            </a:pPr>
            <a:r>
              <a:rPr lang="ru-RU" sz="1600" dirty="0" smtClean="0">
                <a:solidFill>
                  <a:srgbClr val="003399"/>
                </a:solidFill>
              </a:rPr>
              <a:t>Лесс, Александр </a:t>
            </a:r>
            <a:r>
              <a:rPr lang="ru-RU" sz="1600" dirty="0" err="1" smtClean="0">
                <a:solidFill>
                  <a:srgbClr val="003399"/>
                </a:solidFill>
              </a:rPr>
              <a:t>Лазаревич</a:t>
            </a:r>
            <a:r>
              <a:rPr lang="ru-RU" sz="1600" dirty="0" smtClean="0">
                <a:solidFill>
                  <a:srgbClr val="003399"/>
                </a:solidFill>
              </a:rPr>
              <a:t>. </a:t>
            </a:r>
            <a:r>
              <a:rPr lang="ru-RU" sz="1600" dirty="0" err="1" smtClean="0">
                <a:solidFill>
                  <a:srgbClr val="003399"/>
                </a:solidFill>
              </a:rPr>
              <a:t>Титта</a:t>
            </a:r>
            <a:r>
              <a:rPr lang="ru-RU" sz="1600" dirty="0" smtClean="0">
                <a:solidFill>
                  <a:srgbClr val="003399"/>
                </a:solidFill>
              </a:rPr>
              <a:t> </a:t>
            </a:r>
            <a:r>
              <a:rPr lang="ru-RU" sz="1600" dirty="0" err="1" smtClean="0">
                <a:solidFill>
                  <a:srgbClr val="003399"/>
                </a:solidFill>
              </a:rPr>
              <a:t>Руффо</a:t>
            </a:r>
            <a:r>
              <a:rPr lang="ru-RU" sz="1600" dirty="0" smtClean="0">
                <a:solidFill>
                  <a:srgbClr val="003399"/>
                </a:solidFill>
              </a:rPr>
              <a:t>: жизнь и творчество [Текст] / А. Лесс. — М. : Совет. композитор, 1983. — 136 с.</a:t>
            </a:r>
          </a:p>
          <a:p>
            <a:pPr marL="342900" indent="-342900">
              <a:buFont typeface="+mj-lt"/>
              <a:buAutoNum type="arabicPeriod"/>
            </a:pPr>
            <a:r>
              <a:rPr lang="ru-RU" sz="1600" dirty="0" err="1" smtClean="0">
                <a:solidFill>
                  <a:srgbClr val="003399"/>
                </a:solidFill>
              </a:rPr>
              <a:t>Марафьоти</a:t>
            </a:r>
            <a:r>
              <a:rPr lang="ru-RU" sz="1600" dirty="0" smtClean="0">
                <a:solidFill>
                  <a:srgbClr val="003399"/>
                </a:solidFill>
              </a:rPr>
              <a:t>, Марио. Метод пения </a:t>
            </a:r>
            <a:r>
              <a:rPr lang="ru-RU" sz="1600" dirty="0" err="1" smtClean="0">
                <a:solidFill>
                  <a:srgbClr val="003399"/>
                </a:solidFill>
              </a:rPr>
              <a:t>Карузо</a:t>
            </a:r>
            <a:r>
              <a:rPr lang="ru-RU" sz="1600" dirty="0" smtClean="0">
                <a:solidFill>
                  <a:srgbClr val="003399"/>
                </a:solidFill>
              </a:rPr>
              <a:t>. Научный подход к голосообразованию [Текст] / М. </a:t>
            </a:r>
            <a:r>
              <a:rPr lang="ru-RU" sz="1600" dirty="0" err="1" smtClean="0">
                <a:solidFill>
                  <a:srgbClr val="003399"/>
                </a:solidFill>
              </a:rPr>
              <a:t>Марафьоти</a:t>
            </a:r>
            <a:r>
              <a:rPr lang="ru-RU" sz="1600" dirty="0" smtClean="0">
                <a:solidFill>
                  <a:srgbClr val="003399"/>
                </a:solidFill>
              </a:rPr>
              <a:t> ; пер. Н. А. Александровой. — Санкт-Петербург ; Москва ; Краснодар : Лань : Планета музыки, 2015. — 283 с.</a:t>
            </a:r>
          </a:p>
          <a:p>
            <a:pPr marL="342900" indent="-342900">
              <a:buFont typeface="+mj-lt"/>
              <a:buAutoNum type="arabicPeriod"/>
            </a:pPr>
            <a:r>
              <a:rPr lang="ru-RU" sz="1600" dirty="0" err="1" smtClean="0">
                <a:solidFill>
                  <a:srgbClr val="003399"/>
                </a:solidFill>
              </a:rPr>
              <a:t>Мугинштейн</a:t>
            </a:r>
            <a:r>
              <a:rPr lang="ru-RU" sz="1600" dirty="0" smtClean="0">
                <a:solidFill>
                  <a:srgbClr val="003399"/>
                </a:solidFill>
              </a:rPr>
              <a:t>, Михаил Львович. Хроника мировой оперы, 1600-2000 / </a:t>
            </a:r>
            <a:r>
              <a:rPr lang="ru-RU" sz="1600" dirty="0" err="1" smtClean="0">
                <a:solidFill>
                  <a:srgbClr val="003399"/>
                </a:solidFill>
              </a:rPr>
              <a:t>М.Л.Мугинштейн</a:t>
            </a:r>
            <a:r>
              <a:rPr lang="ru-RU" sz="1600" dirty="0" smtClean="0">
                <a:solidFill>
                  <a:srgbClr val="003399"/>
                </a:solidFill>
              </a:rPr>
              <a:t>. — Екатеринбург : </a:t>
            </a:r>
            <a:r>
              <a:rPr lang="ru-RU" sz="1600" dirty="0" err="1" smtClean="0">
                <a:solidFill>
                  <a:srgbClr val="003399"/>
                </a:solidFill>
              </a:rPr>
              <a:t>У-Фактория</a:t>
            </a:r>
            <a:r>
              <a:rPr lang="ru-RU" sz="1600" dirty="0" smtClean="0">
                <a:solidFill>
                  <a:srgbClr val="003399"/>
                </a:solidFill>
              </a:rPr>
              <a:t>, 2005. — 640с.</a:t>
            </a:r>
          </a:p>
          <a:p>
            <a:pPr marL="342900" indent="-342900">
              <a:buFont typeface="+mj-lt"/>
              <a:buAutoNum type="arabicPeriod"/>
            </a:pPr>
            <a:r>
              <a:rPr lang="ru-RU" sz="1600" dirty="0" err="1" smtClean="0">
                <a:solidFill>
                  <a:srgbClr val="003399"/>
                </a:solidFill>
              </a:rPr>
              <a:t>Самин</a:t>
            </a:r>
            <a:r>
              <a:rPr lang="ru-RU" sz="1600" dirty="0" smtClean="0">
                <a:solidFill>
                  <a:srgbClr val="003399"/>
                </a:solidFill>
              </a:rPr>
              <a:t>, Д. К</a:t>
            </a:r>
            <a:r>
              <a:rPr lang="ru-RU" sz="1600" b="1" u="sng" dirty="0" smtClean="0">
                <a:solidFill>
                  <a:srgbClr val="003399"/>
                </a:solidFill>
              </a:rPr>
              <a:t>.</a:t>
            </a:r>
            <a:r>
              <a:rPr lang="ru-RU" sz="1600" dirty="0" smtClean="0">
                <a:solidFill>
                  <a:srgbClr val="003399"/>
                </a:solidFill>
              </a:rPr>
              <a:t> Сто великих вокалистов [Текст] / </a:t>
            </a:r>
            <a:r>
              <a:rPr lang="ru-RU" sz="1600" dirty="0" err="1" smtClean="0">
                <a:solidFill>
                  <a:srgbClr val="003399"/>
                </a:solidFill>
              </a:rPr>
              <a:t>Авт.-сост.Д.К.Самин</a:t>
            </a:r>
            <a:r>
              <a:rPr lang="ru-RU" sz="1600" dirty="0" smtClean="0">
                <a:solidFill>
                  <a:srgbClr val="003399"/>
                </a:solidFill>
              </a:rPr>
              <a:t>. — М. : Вече, 2003. — 480с.</a:t>
            </a:r>
          </a:p>
          <a:p>
            <a:pPr marL="342900" indent="-342900">
              <a:buFont typeface="+mj-lt"/>
              <a:buAutoNum type="arabicPeriod"/>
            </a:pPr>
            <a:r>
              <a:rPr lang="ru-RU" sz="1600" dirty="0" smtClean="0">
                <a:solidFill>
                  <a:srgbClr val="003399"/>
                </a:solidFill>
              </a:rPr>
              <a:t>Сидорович, Д. Е</a:t>
            </a:r>
            <a:r>
              <a:rPr lang="ru-RU" sz="1600" b="1" u="sng" dirty="0" smtClean="0">
                <a:solidFill>
                  <a:srgbClr val="003399"/>
                </a:solidFill>
              </a:rPr>
              <a:t>.</a:t>
            </a:r>
            <a:r>
              <a:rPr lang="ru-RU" sz="1600" dirty="0" smtClean="0">
                <a:solidFill>
                  <a:srgbClr val="003399"/>
                </a:solidFill>
              </a:rPr>
              <a:t> Великие музыканты ХХ века [Текст] / </a:t>
            </a:r>
            <a:r>
              <a:rPr lang="ru-RU" sz="1600" dirty="0" err="1" smtClean="0">
                <a:solidFill>
                  <a:srgbClr val="003399"/>
                </a:solidFill>
              </a:rPr>
              <a:t>Авт.-сост.Д.Е.Сидорович</a:t>
            </a:r>
            <a:r>
              <a:rPr lang="ru-RU" sz="1600" dirty="0" smtClean="0">
                <a:solidFill>
                  <a:srgbClr val="003399"/>
                </a:solidFill>
              </a:rPr>
              <a:t>. — М. : Мартин, 2003. — 512с.</a:t>
            </a:r>
          </a:p>
          <a:p>
            <a:pPr marL="342900" indent="-342900">
              <a:buFont typeface="+mj-lt"/>
              <a:buAutoNum type="arabicPeriod"/>
            </a:pPr>
            <a:r>
              <a:rPr lang="ru-RU" sz="1600" dirty="0" err="1" smtClean="0">
                <a:solidFill>
                  <a:srgbClr val="003399"/>
                </a:solidFill>
              </a:rPr>
              <a:t>Сорокина,И</a:t>
            </a:r>
            <a:r>
              <a:rPr lang="ru-RU" sz="1600" dirty="0" smtClean="0">
                <a:solidFill>
                  <a:srgbClr val="003399"/>
                </a:solidFill>
              </a:rPr>
              <a:t>.  Большому Лучано  - семьдесят [Текст]  / И. Сорокина //  Музыкальная жизнь. – 2005.- № 10. – С.36-40.</a:t>
            </a:r>
          </a:p>
          <a:p>
            <a:pPr marL="342900" indent="-342900">
              <a:buFont typeface="+mj-lt"/>
              <a:buAutoNum type="arabicPeriod"/>
            </a:pPr>
            <a:r>
              <a:rPr lang="ru-RU" sz="1600" dirty="0" err="1" smtClean="0">
                <a:solidFill>
                  <a:srgbClr val="003399"/>
                </a:solidFill>
              </a:rPr>
              <a:t>Сорокина,И</a:t>
            </a:r>
            <a:r>
              <a:rPr lang="ru-RU" sz="1600" dirty="0" smtClean="0">
                <a:solidFill>
                  <a:srgbClr val="003399"/>
                </a:solidFill>
              </a:rPr>
              <a:t>. «Петухи», деньги и рок-н-ролл или Лучано Паваротти сегодня[Текст]  / И. Сорокина //  Музыкальная жизнь. – 2000.- № 8. – С.40-42.</a:t>
            </a:r>
          </a:p>
          <a:p>
            <a:pPr marL="342900" indent="-342900">
              <a:buFont typeface="+mj-lt"/>
              <a:buAutoNum type="arabicPeriod"/>
            </a:pPr>
            <a:endParaRPr lang="ru-RU" sz="1600" dirty="0">
              <a:solidFill>
                <a:srgbClr val="0033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4810" y="571480"/>
            <a:ext cx="4500594" cy="4801314"/>
          </a:xfrm>
          <a:prstGeom prst="rect">
            <a:avLst/>
          </a:prstGeom>
        </p:spPr>
        <p:txBody>
          <a:bodyPr wrap="square">
            <a:spAutoFit/>
          </a:bodyPr>
          <a:lstStyle/>
          <a:p>
            <a:pPr algn="ctr"/>
            <a:r>
              <a:rPr lang="ru-RU" dirty="0" smtClean="0"/>
              <a:t>  </a:t>
            </a:r>
            <a:r>
              <a:rPr lang="ru-RU" dirty="0" smtClean="0">
                <a:solidFill>
                  <a:srgbClr val="0054A8"/>
                </a:solidFill>
              </a:rPr>
              <a:t>Выражение «итальянская опера»  является признаком высочайшего мастерства как авторов, так и исполнителей этого жанра. В оперной музыке главное – голос. И не просто хороший, а непременно прекрасный голос, поставленный, способный  передать тончайшие и ярчайшие музыкальные оттенки, восхитить необыкновенной виртуозностью или поразить нежнейшим звуком. В силу своей  природной музыкальности, мелодичности родного языка итальянцы всегда тяготели к музыке.</a:t>
            </a:r>
            <a:r>
              <a:rPr lang="en-US" dirty="0" smtClean="0">
                <a:solidFill>
                  <a:srgbClr val="0054A8"/>
                </a:solidFill>
              </a:rPr>
              <a:t> </a:t>
            </a:r>
            <a:r>
              <a:rPr lang="ru-RU" dirty="0" smtClean="0">
                <a:solidFill>
                  <a:srgbClr val="0054A8"/>
                </a:solidFill>
              </a:rPr>
              <a:t> Недаром Италия – родина искусства бельканто (ит. </a:t>
            </a:r>
            <a:r>
              <a:rPr lang="en-US" dirty="0" err="1" smtClean="0">
                <a:solidFill>
                  <a:srgbClr val="0054A8"/>
                </a:solidFill>
              </a:rPr>
              <a:t>bel</a:t>
            </a:r>
            <a:r>
              <a:rPr lang="en-US" dirty="0" smtClean="0">
                <a:solidFill>
                  <a:srgbClr val="0054A8"/>
                </a:solidFill>
              </a:rPr>
              <a:t>  canto – </a:t>
            </a:r>
            <a:r>
              <a:rPr lang="ru-RU" dirty="0" smtClean="0">
                <a:solidFill>
                  <a:srgbClr val="0054A8"/>
                </a:solidFill>
              </a:rPr>
              <a:t> прекрасное пение).</a:t>
            </a:r>
          </a:p>
          <a:p>
            <a:pPr algn="ctr"/>
            <a:endParaRPr lang="ru-RU" dirty="0" smtClean="0">
              <a:solidFill>
                <a:srgbClr val="0054A8"/>
              </a:solidFill>
            </a:endParaRPr>
          </a:p>
        </p:txBody>
      </p:sp>
      <p:pic>
        <p:nvPicPr>
          <p:cNvPr id="4" name="Рисунок 3" descr="певцы0004.BMP"/>
          <p:cNvPicPr>
            <a:picLocks noChangeAspect="1"/>
          </p:cNvPicPr>
          <p:nvPr/>
        </p:nvPicPr>
        <p:blipFill>
          <a:blip r:embed="rId2" cstate="email"/>
          <a:stretch>
            <a:fillRect/>
          </a:stretch>
        </p:blipFill>
        <p:spPr>
          <a:xfrm>
            <a:off x="571472" y="928670"/>
            <a:ext cx="3400592" cy="4357694"/>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BMP"/>
          <p:cNvPicPr>
            <a:picLocks noChangeAspect="1"/>
          </p:cNvPicPr>
          <p:nvPr/>
        </p:nvPicPr>
        <p:blipFill>
          <a:blip r:embed="rId2" cstate="email"/>
          <a:stretch>
            <a:fillRect/>
          </a:stretch>
        </p:blipFill>
        <p:spPr>
          <a:xfrm>
            <a:off x="428596" y="142852"/>
            <a:ext cx="2563590" cy="3643314"/>
          </a:xfrm>
          <a:prstGeom prst="rect">
            <a:avLst/>
          </a:prstGeom>
          <a:ln>
            <a:solidFill>
              <a:schemeClr val="bg1"/>
            </a:solidFill>
          </a:ln>
          <a:effectLst>
            <a:outerShdw blurRad="292100" dist="139700" dir="2700000" algn="tl" rotWithShape="0">
              <a:srgbClr val="333333">
                <a:alpha val="65000"/>
              </a:srgbClr>
            </a:outerShdw>
          </a:effectLst>
        </p:spPr>
      </p:pic>
      <p:pic>
        <p:nvPicPr>
          <p:cNvPr id="3" name="Рисунок 2" descr="певцы0001.BMP"/>
          <p:cNvPicPr>
            <a:picLocks noChangeAspect="1"/>
          </p:cNvPicPr>
          <p:nvPr/>
        </p:nvPicPr>
        <p:blipFill>
          <a:blip r:embed="rId3" cstate="email"/>
          <a:stretch>
            <a:fillRect/>
          </a:stretch>
        </p:blipFill>
        <p:spPr>
          <a:xfrm>
            <a:off x="571472" y="1857364"/>
            <a:ext cx="3926312" cy="4572032"/>
          </a:xfrm>
          <a:prstGeom prst="rect">
            <a:avLst/>
          </a:prstGeom>
          <a:ln>
            <a:solidFill>
              <a:schemeClr val="accent1"/>
            </a:solid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sp>
        <p:nvSpPr>
          <p:cNvPr id="4" name="Прямоугольник 3"/>
          <p:cNvSpPr/>
          <p:nvPr/>
        </p:nvSpPr>
        <p:spPr>
          <a:xfrm>
            <a:off x="5000628" y="428604"/>
            <a:ext cx="3786214" cy="5355312"/>
          </a:xfrm>
          <a:prstGeom prst="rect">
            <a:avLst/>
          </a:prstGeom>
        </p:spPr>
        <p:txBody>
          <a:bodyPr wrap="square">
            <a:spAutoFit/>
          </a:bodyPr>
          <a:lstStyle/>
          <a:p>
            <a:pPr algn="ctr"/>
            <a:r>
              <a:rPr lang="ru-RU" b="1" dirty="0" err="1" smtClean="0">
                <a:solidFill>
                  <a:srgbClr val="0054A8"/>
                </a:solidFill>
              </a:rPr>
              <a:t>Энрико</a:t>
            </a:r>
            <a:r>
              <a:rPr lang="ru-RU" b="1" dirty="0" smtClean="0">
                <a:solidFill>
                  <a:srgbClr val="0054A8"/>
                </a:solidFill>
              </a:rPr>
              <a:t> </a:t>
            </a:r>
            <a:r>
              <a:rPr lang="ru-RU" b="1" dirty="0" err="1" smtClean="0">
                <a:solidFill>
                  <a:srgbClr val="0054A8"/>
                </a:solidFill>
              </a:rPr>
              <a:t>Карузо</a:t>
            </a:r>
            <a:r>
              <a:rPr lang="ru-RU" dirty="0" smtClean="0">
                <a:solidFill>
                  <a:srgbClr val="0054A8"/>
                </a:solidFill>
              </a:rPr>
              <a:t> (1873-1921) – великий певец, имя которого, без сомнений, известно во всех уголках нашей необъятной планеты. Его песни и чарующий вокал являют собой образец высшего музыкального искусства. Именно поэтому его композиции легко перешагнули границы стран и континентов, прославив имя великого итальянца на много десятков лет. Вершиной его искусства была роль </a:t>
            </a:r>
            <a:r>
              <a:rPr lang="ru-RU" dirty="0" err="1" smtClean="0">
                <a:solidFill>
                  <a:srgbClr val="0054A8"/>
                </a:solidFill>
              </a:rPr>
              <a:t>Канио</a:t>
            </a:r>
            <a:r>
              <a:rPr lang="ru-RU" dirty="0" smtClean="0">
                <a:solidFill>
                  <a:srgbClr val="0054A8"/>
                </a:solidFill>
              </a:rPr>
              <a:t> ("Паяцы"). Сочетание необычайно мощного голоса, пленительного тембра, истинной эмоциональности, порывистости и нежности делало исполнение </a:t>
            </a:r>
            <a:r>
              <a:rPr lang="ru-RU" dirty="0" err="1" smtClean="0">
                <a:solidFill>
                  <a:srgbClr val="0054A8"/>
                </a:solidFill>
              </a:rPr>
              <a:t>Карузо</a:t>
            </a:r>
            <a:r>
              <a:rPr lang="ru-RU" dirty="0" smtClean="0">
                <a:solidFill>
                  <a:srgbClr val="0054A8"/>
                </a:solidFill>
              </a:rPr>
              <a:t> неповторимым.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215370" cy="1754326"/>
          </a:xfrm>
          <a:prstGeom prst="rect">
            <a:avLst/>
          </a:prstGeom>
        </p:spPr>
        <p:txBody>
          <a:bodyPr wrap="square">
            <a:spAutoFit/>
          </a:bodyPr>
          <a:lstStyle/>
          <a:p>
            <a:pPr algn="ctr"/>
            <a:r>
              <a:rPr lang="ru-RU" dirty="0" smtClean="0">
                <a:solidFill>
                  <a:srgbClr val="0054A8"/>
                </a:solidFill>
              </a:rPr>
              <a:t>Современники </a:t>
            </a:r>
            <a:r>
              <a:rPr lang="ru-RU" dirty="0" err="1" smtClean="0">
                <a:solidFill>
                  <a:srgbClr val="0054A8"/>
                </a:solidFill>
              </a:rPr>
              <a:t>Карузо</a:t>
            </a:r>
            <a:r>
              <a:rPr lang="ru-RU" dirty="0" smtClean="0">
                <a:solidFill>
                  <a:srgbClr val="0054A8"/>
                </a:solidFill>
              </a:rPr>
              <a:t> отмечали его удивительную способность менять тембр в зависимости от характера вокальной партии. Широта репертуара певца поразительна: он пел в пятидесяти семи операх. Несмотря на его утверждение, что все, исполняемое им, он любил в равной мере, наиболее удачными были партии с ярко выраженным эмоциональным накалом. </a:t>
            </a:r>
            <a:br>
              <a:rPr lang="ru-RU" dirty="0" smtClean="0">
                <a:solidFill>
                  <a:srgbClr val="0054A8"/>
                </a:solidFill>
              </a:rPr>
            </a:br>
            <a:endParaRPr lang="ru-RU" dirty="0">
              <a:solidFill>
                <a:srgbClr val="0054A8"/>
              </a:solidFill>
            </a:endParaRPr>
          </a:p>
        </p:txBody>
      </p:sp>
      <p:pic>
        <p:nvPicPr>
          <p:cNvPr id="3" name="Рисунок 2" descr="певцы0014.BMP"/>
          <p:cNvPicPr>
            <a:picLocks noChangeAspect="1"/>
          </p:cNvPicPr>
          <p:nvPr/>
        </p:nvPicPr>
        <p:blipFill>
          <a:blip r:embed="rId2" cstate="email"/>
          <a:stretch>
            <a:fillRect/>
          </a:stretch>
        </p:blipFill>
        <p:spPr>
          <a:xfrm>
            <a:off x="4429124" y="2071678"/>
            <a:ext cx="2979293" cy="4286280"/>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4" name="TextBox 3"/>
          <p:cNvSpPr txBox="1"/>
          <p:nvPr/>
        </p:nvSpPr>
        <p:spPr>
          <a:xfrm>
            <a:off x="714348" y="4643446"/>
            <a:ext cx="3429024" cy="1477328"/>
          </a:xfrm>
          <a:prstGeom prst="rect">
            <a:avLst/>
          </a:prstGeom>
          <a:noFill/>
        </p:spPr>
        <p:txBody>
          <a:bodyPr wrap="square" rtlCol="0">
            <a:spAutoFit/>
          </a:bodyPr>
          <a:lstStyle/>
          <a:p>
            <a:pPr algn="ctr"/>
            <a:r>
              <a:rPr lang="ru-RU" i="1" dirty="0" err="1" smtClean="0">
                <a:solidFill>
                  <a:srgbClr val="0054A8"/>
                </a:solidFill>
              </a:rPr>
              <a:t>Энрико</a:t>
            </a:r>
            <a:r>
              <a:rPr lang="ru-RU" i="1" dirty="0" smtClean="0">
                <a:solidFill>
                  <a:srgbClr val="0054A8"/>
                </a:solidFill>
              </a:rPr>
              <a:t> </a:t>
            </a:r>
            <a:r>
              <a:rPr lang="ru-RU" i="1" dirty="0" err="1" smtClean="0">
                <a:solidFill>
                  <a:srgbClr val="0054A8"/>
                </a:solidFill>
              </a:rPr>
              <a:t>Карузо</a:t>
            </a:r>
            <a:r>
              <a:rPr lang="ru-RU" i="1" dirty="0" smtClean="0">
                <a:solidFill>
                  <a:srgbClr val="0054A8"/>
                </a:solidFill>
              </a:rPr>
              <a:t> – герцог </a:t>
            </a:r>
            <a:r>
              <a:rPr lang="ru-RU" i="1" dirty="0" err="1" smtClean="0">
                <a:solidFill>
                  <a:srgbClr val="0054A8"/>
                </a:solidFill>
              </a:rPr>
              <a:t>Мантуанский</a:t>
            </a:r>
            <a:r>
              <a:rPr lang="ru-RU" i="1" dirty="0" smtClean="0">
                <a:solidFill>
                  <a:srgbClr val="0054A8"/>
                </a:solidFill>
              </a:rPr>
              <a:t> в опере Верди «</a:t>
            </a:r>
            <a:r>
              <a:rPr lang="ru-RU" i="1" dirty="0" err="1" smtClean="0">
                <a:solidFill>
                  <a:srgbClr val="0054A8"/>
                </a:solidFill>
              </a:rPr>
              <a:t>Риголетто</a:t>
            </a:r>
            <a:r>
              <a:rPr lang="ru-RU" i="1" dirty="0" smtClean="0">
                <a:solidFill>
                  <a:srgbClr val="0054A8"/>
                </a:solidFill>
              </a:rPr>
              <a:t>» – одна из </a:t>
            </a:r>
          </a:p>
          <a:p>
            <a:pPr algn="ctr"/>
            <a:r>
              <a:rPr lang="ru-RU" i="1" dirty="0" smtClean="0">
                <a:solidFill>
                  <a:srgbClr val="0054A8"/>
                </a:solidFill>
              </a:rPr>
              <a:t>его коронных партий. </a:t>
            </a:r>
          </a:p>
          <a:p>
            <a:pPr algn="ctr"/>
            <a:r>
              <a:rPr lang="ru-RU" i="1" dirty="0" smtClean="0">
                <a:solidFill>
                  <a:srgbClr val="0054A8"/>
                </a:solidFill>
              </a:rPr>
              <a:t>Театр </a:t>
            </a:r>
            <a:r>
              <a:rPr lang="ru-RU" i="1" dirty="0" err="1" smtClean="0">
                <a:solidFill>
                  <a:srgbClr val="0054A8"/>
                </a:solidFill>
              </a:rPr>
              <a:t>Ла</a:t>
            </a:r>
            <a:r>
              <a:rPr lang="ru-RU" i="1" dirty="0" smtClean="0">
                <a:solidFill>
                  <a:srgbClr val="0054A8"/>
                </a:solidFill>
              </a:rPr>
              <a:t> Скала</a:t>
            </a:r>
            <a:endParaRPr lang="ru-RU" i="1" dirty="0">
              <a:solidFill>
                <a:srgbClr val="0054A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85728"/>
            <a:ext cx="8643998" cy="2585323"/>
          </a:xfrm>
          <a:prstGeom prst="rect">
            <a:avLst/>
          </a:prstGeom>
        </p:spPr>
        <p:txBody>
          <a:bodyPr wrap="square">
            <a:spAutoFit/>
          </a:bodyPr>
          <a:lstStyle/>
          <a:p>
            <a:pPr algn="ctr"/>
            <a:r>
              <a:rPr lang="ru-RU" dirty="0" err="1" smtClean="0">
                <a:solidFill>
                  <a:srgbClr val="003399"/>
                </a:solidFill>
              </a:rPr>
              <a:t>Энрико</a:t>
            </a:r>
            <a:r>
              <a:rPr lang="ru-RU" dirty="0" smtClean="0">
                <a:solidFill>
                  <a:srgbClr val="003399"/>
                </a:solidFill>
              </a:rPr>
              <a:t> </a:t>
            </a:r>
            <a:r>
              <a:rPr lang="ru-RU" dirty="0" err="1" smtClean="0">
                <a:solidFill>
                  <a:srgbClr val="003399"/>
                </a:solidFill>
              </a:rPr>
              <a:t>Карузо</a:t>
            </a:r>
            <a:r>
              <a:rPr lang="ru-RU" dirty="0" smtClean="0">
                <a:solidFill>
                  <a:srgbClr val="003399"/>
                </a:solidFill>
              </a:rPr>
              <a:t> обладал редкой трудоспособностью. Ежедневные занятия, длящиеся не менее двух часов, начинались с комплекса упражнений, развивающих кантилену, технику беглости, широту диапазона, филировку, ровность звучания во всех регистрах. Использование различных тембров помогало певцу создавать правдивые высокохудожественные образы различных, часто диаметрально противоположных характеров. Так, известен случай, когда </a:t>
            </a:r>
            <a:r>
              <a:rPr lang="ru-RU" dirty="0" err="1" smtClean="0">
                <a:solidFill>
                  <a:srgbClr val="003399"/>
                </a:solidFill>
              </a:rPr>
              <a:t>Карузо</a:t>
            </a:r>
            <a:r>
              <a:rPr lang="ru-RU" dirty="0" smtClean="0">
                <a:solidFill>
                  <a:srgbClr val="003399"/>
                </a:solidFill>
              </a:rPr>
              <a:t> с большим успехом пел басовую партию в спектакле "Богема" вместо заболевшего артиста. В этом же спектакле он исполнял и партию Рудольфа в привычном теноровом звучании</a:t>
            </a:r>
            <a:r>
              <a:rPr lang="ru-RU" dirty="0" smtClean="0">
                <a:solidFill>
                  <a:srgbClr val="0054A8"/>
                </a:solidFill>
              </a:rPr>
              <a:t>. </a:t>
            </a:r>
            <a:endParaRPr lang="ru-RU" dirty="0">
              <a:solidFill>
                <a:srgbClr val="0054A8"/>
              </a:solidFill>
            </a:endParaRPr>
          </a:p>
        </p:txBody>
      </p:sp>
      <p:pic>
        <p:nvPicPr>
          <p:cNvPr id="6" name="Рисунок 5" descr="певцы0018.BMP"/>
          <p:cNvPicPr>
            <a:picLocks noChangeAspect="1"/>
          </p:cNvPicPr>
          <p:nvPr/>
        </p:nvPicPr>
        <p:blipFill>
          <a:blip r:embed="rId2" cstate="email"/>
          <a:srcRect/>
          <a:stretch>
            <a:fillRect/>
          </a:stretch>
        </p:blipFill>
        <p:spPr>
          <a:xfrm>
            <a:off x="928662" y="3214686"/>
            <a:ext cx="4636976" cy="3000396"/>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7" name="TextBox 6"/>
          <p:cNvSpPr txBox="1"/>
          <p:nvPr/>
        </p:nvSpPr>
        <p:spPr>
          <a:xfrm>
            <a:off x="5929322" y="4929198"/>
            <a:ext cx="2143140" cy="1200329"/>
          </a:xfrm>
          <a:prstGeom prst="rect">
            <a:avLst/>
          </a:prstGeom>
          <a:noFill/>
        </p:spPr>
        <p:txBody>
          <a:bodyPr wrap="square" rtlCol="0">
            <a:spAutoFit/>
          </a:bodyPr>
          <a:lstStyle/>
          <a:p>
            <a:pPr algn="ctr"/>
            <a:r>
              <a:rPr lang="ru-RU" i="1" dirty="0" err="1" smtClean="0">
                <a:solidFill>
                  <a:srgbClr val="003399"/>
                </a:solidFill>
              </a:rPr>
              <a:t>Титта</a:t>
            </a:r>
            <a:r>
              <a:rPr lang="ru-RU" i="1" dirty="0" smtClean="0">
                <a:solidFill>
                  <a:srgbClr val="003399"/>
                </a:solidFill>
              </a:rPr>
              <a:t> </a:t>
            </a:r>
            <a:r>
              <a:rPr lang="ru-RU" i="1" dirty="0" err="1" smtClean="0">
                <a:solidFill>
                  <a:srgbClr val="003399"/>
                </a:solidFill>
              </a:rPr>
              <a:t>Руффо</a:t>
            </a:r>
            <a:r>
              <a:rPr lang="ru-RU" i="1" dirty="0" smtClean="0">
                <a:solidFill>
                  <a:srgbClr val="003399"/>
                </a:solidFill>
              </a:rPr>
              <a:t>, </a:t>
            </a:r>
            <a:r>
              <a:rPr lang="ru-RU" i="1" dirty="0" err="1" smtClean="0">
                <a:solidFill>
                  <a:srgbClr val="003399"/>
                </a:solidFill>
              </a:rPr>
              <a:t>Энрико</a:t>
            </a:r>
            <a:r>
              <a:rPr lang="ru-RU" i="1" dirty="0" smtClean="0">
                <a:solidFill>
                  <a:srgbClr val="003399"/>
                </a:solidFill>
              </a:rPr>
              <a:t> </a:t>
            </a:r>
            <a:r>
              <a:rPr lang="ru-RU" i="1" dirty="0" err="1" smtClean="0">
                <a:solidFill>
                  <a:srgbClr val="003399"/>
                </a:solidFill>
              </a:rPr>
              <a:t>Карузо</a:t>
            </a:r>
            <a:r>
              <a:rPr lang="ru-RU" i="1" dirty="0" smtClean="0">
                <a:solidFill>
                  <a:srgbClr val="003399"/>
                </a:solidFill>
              </a:rPr>
              <a:t>, Федор Шаляпин. </a:t>
            </a:r>
          </a:p>
          <a:p>
            <a:pPr algn="ctr"/>
            <a:r>
              <a:rPr lang="ru-RU" i="1" dirty="0" smtClean="0">
                <a:solidFill>
                  <a:srgbClr val="003399"/>
                </a:solidFill>
              </a:rPr>
              <a:t>С картины </a:t>
            </a:r>
            <a:r>
              <a:rPr lang="ru-RU" i="1" dirty="0" err="1" smtClean="0">
                <a:solidFill>
                  <a:srgbClr val="003399"/>
                </a:solidFill>
              </a:rPr>
              <a:t>С.Таде</a:t>
            </a:r>
            <a:r>
              <a:rPr lang="ru-RU" i="1" dirty="0" smtClean="0">
                <a:solidFill>
                  <a:srgbClr val="003399"/>
                </a:solidFill>
              </a:rPr>
              <a:t>.</a:t>
            </a:r>
            <a:endParaRPr lang="ru-RU" i="1" dirty="0">
              <a:solidFill>
                <a:srgbClr val="0033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0023.BMP"/>
          <p:cNvPicPr>
            <a:picLocks noChangeAspect="1"/>
          </p:cNvPicPr>
          <p:nvPr/>
        </p:nvPicPr>
        <p:blipFill>
          <a:blip r:embed="rId2" cstate="email"/>
          <a:srcRect/>
          <a:stretch>
            <a:fillRect/>
          </a:stretch>
        </p:blipFill>
        <p:spPr>
          <a:xfrm>
            <a:off x="642910" y="500042"/>
            <a:ext cx="2934289" cy="4572032"/>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3" name="Рисунок 2" descr="певцы0024.BMP"/>
          <p:cNvPicPr>
            <a:picLocks noChangeAspect="1"/>
          </p:cNvPicPr>
          <p:nvPr/>
        </p:nvPicPr>
        <p:blipFill>
          <a:blip r:embed="rId3" cstate="email"/>
          <a:srcRect/>
          <a:stretch>
            <a:fillRect/>
          </a:stretch>
        </p:blipFill>
        <p:spPr>
          <a:xfrm>
            <a:off x="6000760" y="214290"/>
            <a:ext cx="2658842" cy="3786214"/>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4" name="Рисунок 3" descr="певцы0025.BMP"/>
          <p:cNvPicPr>
            <a:picLocks noChangeAspect="1"/>
          </p:cNvPicPr>
          <p:nvPr/>
        </p:nvPicPr>
        <p:blipFill>
          <a:blip r:embed="rId4" cstate="email"/>
          <a:srcRect/>
          <a:stretch>
            <a:fillRect/>
          </a:stretch>
        </p:blipFill>
        <p:spPr>
          <a:xfrm>
            <a:off x="4143372" y="2857496"/>
            <a:ext cx="3071834" cy="3686200"/>
          </a:xfrm>
          <a:prstGeom prst="rect">
            <a:avLst/>
          </a:prstGeom>
          <a:ln>
            <a:solidFill>
              <a:srgbClr val="003399"/>
            </a:solid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0562" y="285728"/>
            <a:ext cx="4071966" cy="6186309"/>
          </a:xfrm>
          <a:prstGeom prst="rect">
            <a:avLst/>
          </a:prstGeom>
        </p:spPr>
        <p:txBody>
          <a:bodyPr wrap="square">
            <a:spAutoFit/>
          </a:bodyPr>
          <a:lstStyle/>
          <a:p>
            <a:pPr algn="ctr"/>
            <a:r>
              <a:rPr lang="ru-RU" dirty="0" smtClean="0">
                <a:solidFill>
                  <a:srgbClr val="003399"/>
                </a:solidFill>
              </a:rPr>
              <a:t>Одним из лучших певцов </a:t>
            </a:r>
            <a:r>
              <a:rPr lang="ru-RU" dirty="0" err="1" smtClean="0">
                <a:solidFill>
                  <a:srgbClr val="003399"/>
                </a:solidFill>
              </a:rPr>
              <a:t>верди-веристского</a:t>
            </a:r>
            <a:r>
              <a:rPr lang="ru-RU" dirty="0" smtClean="0">
                <a:solidFill>
                  <a:srgbClr val="003399"/>
                </a:solidFill>
              </a:rPr>
              <a:t> </a:t>
            </a:r>
            <a:r>
              <a:rPr lang="ru-RU" dirty="0" smtClean="0">
                <a:solidFill>
                  <a:srgbClr val="003399"/>
                </a:solidFill>
              </a:rPr>
              <a:t>направления (</a:t>
            </a:r>
            <a:r>
              <a:rPr lang="ru-RU" dirty="0" err="1" smtClean="0">
                <a:solidFill>
                  <a:srgbClr val="003399"/>
                </a:solidFill>
              </a:rPr>
              <a:t>итал</a:t>
            </a:r>
            <a:r>
              <a:rPr lang="ru-RU" dirty="0" smtClean="0">
                <a:solidFill>
                  <a:srgbClr val="003399"/>
                </a:solidFill>
              </a:rPr>
              <a:t>. </a:t>
            </a:r>
            <a:r>
              <a:rPr lang="ru-RU" dirty="0" err="1" smtClean="0">
                <a:solidFill>
                  <a:srgbClr val="003399"/>
                </a:solidFill>
              </a:rPr>
              <a:t>verismo</a:t>
            </a:r>
            <a:r>
              <a:rPr lang="ru-RU" dirty="0" smtClean="0">
                <a:solidFill>
                  <a:srgbClr val="003399"/>
                </a:solidFill>
              </a:rPr>
              <a:t>, от </a:t>
            </a:r>
            <a:r>
              <a:rPr lang="ru-RU" dirty="0" err="1" smtClean="0">
                <a:solidFill>
                  <a:srgbClr val="003399"/>
                </a:solidFill>
              </a:rPr>
              <a:t>vero</a:t>
            </a:r>
            <a:r>
              <a:rPr lang="ru-RU" dirty="0" smtClean="0">
                <a:solidFill>
                  <a:srgbClr val="003399"/>
                </a:solidFill>
              </a:rPr>
              <a:t> - истинный, </a:t>
            </a:r>
            <a:r>
              <a:rPr lang="ru-RU" dirty="0" smtClean="0">
                <a:solidFill>
                  <a:srgbClr val="003399"/>
                </a:solidFill>
              </a:rPr>
              <a:t>правдивый)</a:t>
            </a:r>
            <a:r>
              <a:rPr lang="ru-RU" dirty="0" smtClean="0">
                <a:solidFill>
                  <a:srgbClr val="003399"/>
                </a:solidFill>
              </a:rPr>
              <a:t> </a:t>
            </a:r>
            <a:r>
              <a:rPr lang="ru-RU" dirty="0" smtClean="0">
                <a:solidFill>
                  <a:srgbClr val="003399"/>
                </a:solidFill>
              </a:rPr>
              <a:t>был </a:t>
            </a:r>
            <a:r>
              <a:rPr lang="ru-RU" b="1" dirty="0" err="1" smtClean="0">
                <a:solidFill>
                  <a:srgbClr val="003399"/>
                </a:solidFill>
              </a:rPr>
              <a:t>Титта</a:t>
            </a:r>
            <a:r>
              <a:rPr lang="ru-RU" b="1" dirty="0" smtClean="0">
                <a:solidFill>
                  <a:srgbClr val="003399"/>
                </a:solidFill>
              </a:rPr>
              <a:t> </a:t>
            </a:r>
            <a:r>
              <a:rPr lang="ru-RU" b="1" dirty="0" err="1" smtClean="0">
                <a:solidFill>
                  <a:srgbClr val="003399"/>
                </a:solidFill>
              </a:rPr>
              <a:t>Руффо</a:t>
            </a:r>
            <a:r>
              <a:rPr lang="ru-RU" b="1" dirty="0" smtClean="0">
                <a:solidFill>
                  <a:srgbClr val="003399"/>
                </a:solidFill>
              </a:rPr>
              <a:t> </a:t>
            </a:r>
            <a:r>
              <a:rPr lang="ru-RU" dirty="0" smtClean="0">
                <a:solidFill>
                  <a:srgbClr val="003399"/>
                </a:solidFill>
              </a:rPr>
              <a:t> (1877–1953) – обладатель редкого голоса широчайшего диапазона, силы и исключительной красоты тембра. Современники отмечали его способность использовать различные краски, делавшие его голос то мягким и "бархатистым", то резким и металлическим (звонким, холодным). В репертуар знаменитого драматического баритона входило более шестидесяти произведений. Наиболее любимыми были партии в операх Верди и </a:t>
            </a:r>
            <a:r>
              <a:rPr lang="ru-RU" dirty="0" err="1" smtClean="0">
                <a:solidFill>
                  <a:srgbClr val="003399"/>
                </a:solidFill>
              </a:rPr>
              <a:t>композиторов-веристов</a:t>
            </a:r>
            <a:r>
              <a:rPr lang="ru-RU" dirty="0" smtClean="0">
                <a:solidFill>
                  <a:srgbClr val="003399"/>
                </a:solidFill>
              </a:rPr>
              <a:t> – Фигаро, Дон Карлос, </a:t>
            </a:r>
            <a:r>
              <a:rPr lang="ru-RU" dirty="0" err="1" smtClean="0">
                <a:solidFill>
                  <a:srgbClr val="003399"/>
                </a:solidFill>
              </a:rPr>
              <a:t>Риголетто</a:t>
            </a:r>
            <a:r>
              <a:rPr lang="ru-RU" dirty="0" smtClean="0">
                <a:solidFill>
                  <a:srgbClr val="003399"/>
                </a:solidFill>
              </a:rPr>
              <a:t> (считается одним из лучших исполнителей), </a:t>
            </a:r>
            <a:r>
              <a:rPr lang="ru-RU" dirty="0" err="1" smtClean="0">
                <a:solidFill>
                  <a:srgbClr val="003399"/>
                </a:solidFill>
              </a:rPr>
              <a:t>Амонасро</a:t>
            </a:r>
            <a:r>
              <a:rPr lang="ru-RU" dirty="0" smtClean="0">
                <a:solidFill>
                  <a:srgbClr val="003399"/>
                </a:solidFill>
              </a:rPr>
              <a:t>, </a:t>
            </a:r>
            <a:r>
              <a:rPr lang="ru-RU" dirty="0" err="1" smtClean="0">
                <a:solidFill>
                  <a:srgbClr val="003399"/>
                </a:solidFill>
              </a:rPr>
              <a:t>Тонио</a:t>
            </a:r>
            <a:r>
              <a:rPr lang="ru-RU" dirty="0" smtClean="0">
                <a:solidFill>
                  <a:srgbClr val="003399"/>
                </a:solidFill>
              </a:rPr>
              <a:t>, Гамлет .</a:t>
            </a:r>
            <a:endParaRPr lang="ru-RU" dirty="0">
              <a:solidFill>
                <a:srgbClr val="003399"/>
              </a:solidFill>
            </a:endParaRPr>
          </a:p>
        </p:txBody>
      </p:sp>
      <p:pic>
        <p:nvPicPr>
          <p:cNvPr id="5" name="Рисунок 4" descr="певцы0020.BMP"/>
          <p:cNvPicPr>
            <a:picLocks noChangeAspect="1"/>
          </p:cNvPicPr>
          <p:nvPr/>
        </p:nvPicPr>
        <p:blipFill>
          <a:blip r:embed="rId2" cstate="email"/>
          <a:stretch>
            <a:fillRect/>
          </a:stretch>
        </p:blipFill>
        <p:spPr>
          <a:xfrm>
            <a:off x="500034" y="285728"/>
            <a:ext cx="3365097" cy="4714908"/>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4" name="TextBox 3"/>
          <p:cNvSpPr txBox="1"/>
          <p:nvPr/>
        </p:nvSpPr>
        <p:spPr>
          <a:xfrm>
            <a:off x="214282" y="5214950"/>
            <a:ext cx="3714776" cy="1200329"/>
          </a:xfrm>
          <a:prstGeom prst="rect">
            <a:avLst/>
          </a:prstGeom>
          <a:noFill/>
        </p:spPr>
        <p:txBody>
          <a:bodyPr wrap="square" rtlCol="0">
            <a:spAutoFit/>
          </a:bodyPr>
          <a:lstStyle/>
          <a:p>
            <a:pPr algn="ctr"/>
            <a:r>
              <a:rPr lang="ru-RU" i="1" dirty="0" smtClean="0">
                <a:solidFill>
                  <a:srgbClr val="003399"/>
                </a:solidFill>
              </a:rPr>
              <a:t>Портрет </a:t>
            </a:r>
            <a:r>
              <a:rPr lang="ru-RU" i="1" dirty="0" err="1" smtClean="0">
                <a:solidFill>
                  <a:srgbClr val="003399"/>
                </a:solidFill>
              </a:rPr>
              <a:t>Титта</a:t>
            </a:r>
            <a:r>
              <a:rPr lang="ru-RU" i="1" dirty="0" smtClean="0">
                <a:solidFill>
                  <a:srgbClr val="003399"/>
                </a:solidFill>
              </a:rPr>
              <a:t> </a:t>
            </a:r>
            <a:r>
              <a:rPr lang="ru-RU" i="1" dirty="0" err="1" smtClean="0">
                <a:solidFill>
                  <a:srgbClr val="003399"/>
                </a:solidFill>
              </a:rPr>
              <a:t>Руффо</a:t>
            </a:r>
            <a:r>
              <a:rPr lang="ru-RU" i="1" dirty="0" smtClean="0">
                <a:solidFill>
                  <a:srgbClr val="003399"/>
                </a:solidFill>
              </a:rPr>
              <a:t>, подаренный им с дарственной надписью Леониду Собинову Петербург, 1905 г.</a:t>
            </a:r>
            <a:endParaRPr lang="ru-RU" i="1" dirty="0">
              <a:solidFill>
                <a:srgbClr val="0033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0022.BMP"/>
          <p:cNvPicPr>
            <a:picLocks noChangeAspect="1"/>
          </p:cNvPicPr>
          <p:nvPr/>
        </p:nvPicPr>
        <p:blipFill>
          <a:blip r:embed="rId2" cstate="email"/>
          <a:srcRect/>
          <a:stretch>
            <a:fillRect/>
          </a:stretch>
        </p:blipFill>
        <p:spPr>
          <a:xfrm>
            <a:off x="142844" y="142852"/>
            <a:ext cx="2564917" cy="4071942"/>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6" name="Рисунок 5" descr="певцы0026.BMP"/>
          <p:cNvPicPr>
            <a:picLocks noChangeAspect="1"/>
          </p:cNvPicPr>
          <p:nvPr/>
        </p:nvPicPr>
        <p:blipFill>
          <a:blip r:embed="rId3" cstate="email"/>
          <a:srcRect/>
          <a:stretch>
            <a:fillRect/>
          </a:stretch>
        </p:blipFill>
        <p:spPr>
          <a:xfrm>
            <a:off x="2285984" y="1000108"/>
            <a:ext cx="2928958" cy="4357718"/>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7" name="Рисунок 6" descr="певцы0027.BMP"/>
          <p:cNvPicPr>
            <a:picLocks noChangeAspect="1"/>
          </p:cNvPicPr>
          <p:nvPr/>
        </p:nvPicPr>
        <p:blipFill>
          <a:blip r:embed="rId4" cstate="email"/>
          <a:srcRect/>
          <a:stretch>
            <a:fillRect/>
          </a:stretch>
        </p:blipFill>
        <p:spPr>
          <a:xfrm>
            <a:off x="5786446" y="2714620"/>
            <a:ext cx="2996440" cy="3786214"/>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8" name="TextBox 7"/>
          <p:cNvSpPr txBox="1"/>
          <p:nvPr/>
        </p:nvSpPr>
        <p:spPr>
          <a:xfrm>
            <a:off x="2214546" y="5715016"/>
            <a:ext cx="3000396" cy="923330"/>
          </a:xfrm>
          <a:prstGeom prst="rect">
            <a:avLst/>
          </a:prstGeom>
          <a:noFill/>
        </p:spPr>
        <p:txBody>
          <a:bodyPr wrap="square" rtlCol="0">
            <a:spAutoFit/>
          </a:bodyPr>
          <a:lstStyle/>
          <a:p>
            <a:pPr algn="ctr"/>
            <a:r>
              <a:rPr lang="ru-RU" i="1" dirty="0" err="1" smtClean="0">
                <a:solidFill>
                  <a:srgbClr val="003399"/>
                </a:solidFill>
              </a:rPr>
              <a:t>Титта</a:t>
            </a:r>
            <a:r>
              <a:rPr lang="ru-RU" i="1" dirty="0" smtClean="0">
                <a:solidFill>
                  <a:srgbClr val="003399"/>
                </a:solidFill>
              </a:rPr>
              <a:t> </a:t>
            </a:r>
            <a:r>
              <a:rPr lang="ru-RU" i="1" dirty="0" err="1" smtClean="0">
                <a:solidFill>
                  <a:srgbClr val="003399"/>
                </a:solidFill>
              </a:rPr>
              <a:t>Руффо</a:t>
            </a:r>
            <a:r>
              <a:rPr lang="ru-RU" i="1" dirty="0" smtClean="0">
                <a:solidFill>
                  <a:srgbClr val="003399"/>
                </a:solidFill>
              </a:rPr>
              <a:t> в роли </a:t>
            </a:r>
            <a:r>
              <a:rPr lang="ru-RU" i="1" dirty="0" err="1" smtClean="0">
                <a:solidFill>
                  <a:srgbClr val="003399"/>
                </a:solidFill>
              </a:rPr>
              <a:t>Риголетто</a:t>
            </a:r>
            <a:r>
              <a:rPr lang="ru-RU" i="1" dirty="0" smtClean="0">
                <a:solidFill>
                  <a:srgbClr val="003399"/>
                </a:solidFill>
              </a:rPr>
              <a:t> в опере Дж.Верди. 1905 г.</a:t>
            </a:r>
            <a:endParaRPr lang="ru-RU" i="1" dirty="0">
              <a:solidFill>
                <a:srgbClr val="003399"/>
              </a:solidFill>
            </a:endParaRPr>
          </a:p>
        </p:txBody>
      </p:sp>
      <p:sp>
        <p:nvSpPr>
          <p:cNvPr id="9" name="TextBox 8"/>
          <p:cNvSpPr txBox="1"/>
          <p:nvPr/>
        </p:nvSpPr>
        <p:spPr>
          <a:xfrm>
            <a:off x="5786446" y="1357298"/>
            <a:ext cx="3000396" cy="923330"/>
          </a:xfrm>
          <a:prstGeom prst="rect">
            <a:avLst/>
          </a:prstGeom>
          <a:noFill/>
        </p:spPr>
        <p:txBody>
          <a:bodyPr wrap="square" rtlCol="0">
            <a:spAutoFit/>
          </a:bodyPr>
          <a:lstStyle/>
          <a:p>
            <a:pPr algn="ctr"/>
            <a:r>
              <a:rPr lang="ru-RU" i="1" dirty="0" smtClean="0">
                <a:solidFill>
                  <a:srgbClr val="003399"/>
                </a:solidFill>
              </a:rPr>
              <a:t>«Севильский цирюльник» Дж.Россини. </a:t>
            </a:r>
            <a:r>
              <a:rPr lang="ru-RU" i="1" dirty="0" err="1" smtClean="0">
                <a:solidFill>
                  <a:srgbClr val="003399"/>
                </a:solidFill>
              </a:rPr>
              <a:t>Титта</a:t>
            </a:r>
            <a:r>
              <a:rPr lang="ru-RU" i="1" dirty="0" smtClean="0">
                <a:solidFill>
                  <a:srgbClr val="003399"/>
                </a:solidFill>
              </a:rPr>
              <a:t> </a:t>
            </a:r>
            <a:r>
              <a:rPr lang="ru-RU" i="1" dirty="0" err="1" smtClean="0">
                <a:solidFill>
                  <a:srgbClr val="003399"/>
                </a:solidFill>
              </a:rPr>
              <a:t>Руффо</a:t>
            </a:r>
            <a:r>
              <a:rPr lang="ru-RU" i="1" dirty="0" smtClean="0">
                <a:solidFill>
                  <a:srgbClr val="003399"/>
                </a:solidFill>
              </a:rPr>
              <a:t> в </a:t>
            </a:r>
            <a:r>
              <a:rPr lang="ru-RU" i="1" dirty="0" smtClean="0">
                <a:solidFill>
                  <a:srgbClr val="003399"/>
                </a:solidFill>
              </a:rPr>
              <a:t>роли </a:t>
            </a:r>
            <a:r>
              <a:rPr lang="ru-RU" i="1" dirty="0" smtClean="0">
                <a:solidFill>
                  <a:srgbClr val="003399"/>
                </a:solidFill>
              </a:rPr>
              <a:t>Фигаро</a:t>
            </a:r>
            <a:endParaRPr lang="ru-RU" i="1" dirty="0">
              <a:solidFill>
                <a:srgbClr val="003399"/>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1584</Words>
  <PresentationFormat>Экран (4:3)</PresentationFormat>
  <Paragraphs>71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101</cp:revision>
  <dcterms:modified xsi:type="dcterms:W3CDTF">2016-10-14T05:55:17Z</dcterms:modified>
</cp:coreProperties>
</file>