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5" r:id="rId5"/>
    <p:sldId id="280" r:id="rId6"/>
    <p:sldId id="276" r:id="rId7"/>
    <p:sldId id="259" r:id="rId8"/>
    <p:sldId id="264" r:id="rId9"/>
    <p:sldId id="268" r:id="rId10"/>
    <p:sldId id="267" r:id="rId11"/>
    <p:sldId id="265" r:id="rId12"/>
    <p:sldId id="269" r:id="rId13"/>
    <p:sldId id="261" r:id="rId14"/>
    <p:sldId id="262" r:id="rId15"/>
    <p:sldId id="274" r:id="rId16"/>
    <p:sldId id="277" r:id="rId17"/>
    <p:sldId id="279" r:id="rId18"/>
    <p:sldId id="272" r:id="rId19"/>
    <p:sldId id="258" r:id="rId20"/>
    <p:sldId id="260" r:id="rId21"/>
    <p:sldId id="273" r:id="rId22"/>
    <p:sldId id="271" r:id="rId23"/>
    <p:sldId id="278" r:id="rId24"/>
    <p:sldId id="266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800080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8" d="100"/>
          <a:sy n="98" d="100"/>
        </p:scale>
        <p:origin x="-27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  <a:alpha val="43000"/>
              </a:schemeClr>
            </a:gs>
            <a:gs pos="50000">
              <a:schemeClr val="accent4">
                <a:lumMod val="60000"/>
                <a:lumOff val="40000"/>
                <a:alpha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0430" y="1357298"/>
            <a:ext cx="52863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«Когда гениальные   звуки</a:t>
            </a:r>
          </a:p>
          <a:p>
            <a:pPr algn="ctr"/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коснутся небесных святынь…»</a:t>
            </a: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D:\Общая\2016-09-19\шост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571472" y="928670"/>
            <a:ext cx="2786082" cy="4971246"/>
          </a:xfrm>
          <a:prstGeom prst="rect">
            <a:avLst/>
          </a:prstGeom>
          <a:ln w="28575">
            <a:solidFill>
              <a:srgbClr val="800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643306" y="4714884"/>
            <a:ext cx="4857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00080"/>
                </a:solidFill>
              </a:rPr>
              <a:t>ИИЦ –Научная библиотека  представляет виртуальную выставку к  110-летию  со дня рождения Дмитрия Шостаковича</a:t>
            </a:r>
            <a:endParaRPr lang="ru-RU" sz="2000" b="1" dirty="0">
              <a:solidFill>
                <a:srgbClr val="80008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ост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43570" y="285728"/>
            <a:ext cx="2980063" cy="3857628"/>
          </a:xfrm>
          <a:prstGeom prst="rect">
            <a:avLst/>
          </a:prstGeom>
          <a:ln>
            <a:solidFill>
              <a:srgbClr val="800080"/>
            </a:solidFill>
          </a:ln>
        </p:spPr>
      </p:pic>
      <p:pic>
        <p:nvPicPr>
          <p:cNvPr id="3" name="Рисунок 2" descr="шост0017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43636" y="2857496"/>
            <a:ext cx="2857520" cy="3786459"/>
          </a:xfrm>
          <a:prstGeom prst="rect">
            <a:avLst/>
          </a:prstGeom>
          <a:ln>
            <a:solidFill>
              <a:srgbClr val="80008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5720" y="428604"/>
            <a:ext cx="521497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0033"/>
                </a:solidFill>
              </a:rPr>
              <a:t>В конце 1920-х годов композитор начинает сотрудничать с некоторыми театральными режиссерами и кинорежиссерами – музыкально  оформляет драматические спектакли и кинофильмы тех лет. Разные эпохи, разных людей, их чувства и настроения отображали фильмы, музыкально оформленные Шостаковичем. Песни «Тучи над </a:t>
            </a:r>
            <a:r>
              <a:rPr lang="ru-RU" dirty="0" smtClean="0">
                <a:solidFill>
                  <a:srgbClr val="660033"/>
                </a:solidFill>
              </a:rPr>
              <a:t>городом </a:t>
            </a:r>
            <a:r>
              <a:rPr lang="ru-RU" dirty="0" smtClean="0">
                <a:solidFill>
                  <a:srgbClr val="660033"/>
                </a:solidFill>
              </a:rPr>
              <a:t>встали» («Человек с ружьем»), «Крутится, вертится шар </a:t>
            </a:r>
            <a:r>
              <a:rPr lang="ru-RU" dirty="0" err="1" smtClean="0">
                <a:solidFill>
                  <a:srgbClr val="660033"/>
                </a:solidFill>
              </a:rPr>
              <a:t>голубой</a:t>
            </a:r>
            <a:r>
              <a:rPr lang="ru-RU" dirty="0" smtClean="0">
                <a:solidFill>
                  <a:srgbClr val="660033"/>
                </a:solidFill>
              </a:rPr>
              <a:t>» («Максим») – не только верно </a:t>
            </a:r>
            <a:r>
              <a:rPr lang="ru-RU" dirty="0" smtClean="0">
                <a:solidFill>
                  <a:srgbClr val="660033"/>
                </a:solidFill>
              </a:rPr>
              <a:t>передавали </a:t>
            </a:r>
            <a:r>
              <a:rPr lang="ru-RU" dirty="0" smtClean="0">
                <a:solidFill>
                  <a:srgbClr val="660033"/>
                </a:solidFill>
              </a:rPr>
              <a:t>дух эпохи, но и прочно вошли в музыкальный   </a:t>
            </a:r>
            <a:r>
              <a:rPr lang="ru-RU" dirty="0" smtClean="0">
                <a:solidFill>
                  <a:srgbClr val="660033"/>
                </a:solidFill>
              </a:rPr>
              <a:t>быт </a:t>
            </a:r>
            <a:r>
              <a:rPr lang="ru-RU" dirty="0" smtClean="0">
                <a:solidFill>
                  <a:srgbClr val="660033"/>
                </a:solidFill>
              </a:rPr>
              <a:t>30-х годов. Особой заслугой </a:t>
            </a:r>
            <a:r>
              <a:rPr lang="ru-RU" dirty="0" smtClean="0">
                <a:solidFill>
                  <a:srgbClr val="660033"/>
                </a:solidFill>
              </a:rPr>
              <a:t>Шостаковича является </a:t>
            </a:r>
            <a:r>
              <a:rPr lang="ru-RU" dirty="0" smtClean="0">
                <a:solidFill>
                  <a:srgbClr val="660033"/>
                </a:solidFill>
              </a:rPr>
              <a:t>то, что он первым из советских композиторов ввел в кинофильм песню как лейтмотив. Так, </a:t>
            </a:r>
            <a:r>
              <a:rPr lang="ru-RU" dirty="0" smtClean="0">
                <a:solidFill>
                  <a:srgbClr val="660033"/>
                </a:solidFill>
              </a:rPr>
              <a:t>например, лейтмотивом </a:t>
            </a:r>
            <a:r>
              <a:rPr lang="ru-RU" dirty="0" smtClean="0">
                <a:solidFill>
                  <a:srgbClr val="660033"/>
                </a:solidFill>
              </a:rPr>
              <a:t>кинофильма «Встречный» стала «Утренняя песня», прекрасная напевная мелодия которой, ее </a:t>
            </a:r>
            <a:r>
              <a:rPr lang="ru-RU" dirty="0" smtClean="0">
                <a:solidFill>
                  <a:srgbClr val="660033"/>
                </a:solidFill>
              </a:rPr>
              <a:t>упругий, волевой </a:t>
            </a:r>
            <a:r>
              <a:rPr lang="ru-RU" dirty="0" smtClean="0">
                <a:solidFill>
                  <a:srgbClr val="660033"/>
                </a:solidFill>
              </a:rPr>
              <a:t>ритм отражали свою эпоху  - </a:t>
            </a:r>
            <a:r>
              <a:rPr lang="ru-RU" dirty="0" err="1" smtClean="0">
                <a:solidFill>
                  <a:srgbClr val="660033"/>
                </a:solidFill>
              </a:rPr>
              <a:t>эпоху</a:t>
            </a:r>
            <a:r>
              <a:rPr lang="ru-RU" dirty="0" smtClean="0">
                <a:solidFill>
                  <a:srgbClr val="660033"/>
                </a:solidFill>
              </a:rPr>
              <a:t> строительства новой жизни. Она перешагнула границы Европы и стала </a:t>
            </a:r>
            <a:endParaRPr lang="ru-RU" dirty="0" smtClean="0">
              <a:solidFill>
                <a:srgbClr val="660033"/>
              </a:solidFill>
            </a:endParaRPr>
          </a:p>
          <a:p>
            <a:pPr algn="ctr"/>
            <a:r>
              <a:rPr lang="ru-RU" dirty="0" smtClean="0">
                <a:solidFill>
                  <a:srgbClr val="660033"/>
                </a:solidFill>
              </a:rPr>
              <a:t>гимном </a:t>
            </a:r>
            <a:r>
              <a:rPr lang="ru-RU" dirty="0" smtClean="0">
                <a:solidFill>
                  <a:srgbClr val="660033"/>
                </a:solidFill>
              </a:rPr>
              <a:t>ООН.</a:t>
            </a:r>
            <a:endParaRPr lang="ru-RU" dirty="0">
              <a:solidFill>
                <a:srgbClr val="660033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ост0018.BMP"/>
          <p:cNvPicPr>
            <a:picLocks noChangeAspect="1"/>
          </p:cNvPicPr>
          <p:nvPr/>
        </p:nvPicPr>
        <p:blipFill>
          <a:blip r:embed="rId2" cstate="email"/>
          <a:srcRect r="-777"/>
          <a:stretch>
            <a:fillRect/>
          </a:stretch>
        </p:blipFill>
        <p:spPr>
          <a:xfrm>
            <a:off x="285720" y="357166"/>
            <a:ext cx="2908832" cy="4214818"/>
          </a:xfrm>
          <a:prstGeom prst="rect">
            <a:avLst/>
          </a:prstGeom>
          <a:ln>
            <a:solidFill>
              <a:srgbClr val="66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шост0019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57356" y="2428868"/>
            <a:ext cx="2626930" cy="3714776"/>
          </a:xfrm>
          <a:prstGeom prst="rect">
            <a:avLst/>
          </a:prstGeom>
          <a:ln>
            <a:solidFill>
              <a:srgbClr val="800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43438" y="571480"/>
            <a:ext cx="42148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0033"/>
                </a:solidFill>
              </a:rPr>
              <a:t>Опера «Нос»  по повести Н.В.Гоголя положила начало работе композитора  с русской классикой. Сатирический гротеск и бытовая сатира, присущие первой опере, присутствуют и во второй опере Шостаковича – «Катерина Измайлова» (1932 г.) Но основным здесь стал  высокий трагедийный </a:t>
            </a:r>
            <a:r>
              <a:rPr lang="ru-RU" dirty="0" smtClean="0">
                <a:solidFill>
                  <a:srgbClr val="660033"/>
                </a:solidFill>
              </a:rPr>
              <a:t>пафос, </a:t>
            </a:r>
            <a:r>
              <a:rPr lang="ru-RU" dirty="0" smtClean="0">
                <a:solidFill>
                  <a:srgbClr val="660033"/>
                </a:solidFill>
              </a:rPr>
              <a:t>потому опера имеет подзаголовок «трагедия-сатира». Сюжетом оперы послужила повесть Лескова «Леди Макбет </a:t>
            </a:r>
            <a:r>
              <a:rPr lang="ru-RU" dirty="0" err="1" smtClean="0">
                <a:solidFill>
                  <a:srgbClr val="660033"/>
                </a:solidFill>
              </a:rPr>
              <a:t>Мценского</a:t>
            </a:r>
            <a:r>
              <a:rPr lang="ru-RU" dirty="0" smtClean="0">
                <a:solidFill>
                  <a:srgbClr val="660033"/>
                </a:solidFill>
              </a:rPr>
              <a:t> уезда», с сокращениями, с иной расстановкой акцентов. В центре оперы – простая русская женщина, искренне полюбившая и не размышлявшая о последствиях своей любви. Главным для композитора стали глубина чувств, переживания героини, ее муки совести.</a:t>
            </a:r>
            <a:endParaRPr lang="ru-RU" dirty="0">
              <a:solidFill>
                <a:srgbClr val="660033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ост0010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285728"/>
            <a:ext cx="2677431" cy="3786190"/>
          </a:xfrm>
          <a:prstGeom prst="rect">
            <a:avLst/>
          </a:prstGeom>
          <a:ln>
            <a:solidFill>
              <a:srgbClr val="66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шост0011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14480" y="2000241"/>
            <a:ext cx="2525894" cy="3571900"/>
          </a:xfrm>
          <a:prstGeom prst="rect">
            <a:avLst/>
          </a:prstGeom>
          <a:ln>
            <a:solidFill>
              <a:srgbClr val="66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357686" y="785794"/>
            <a:ext cx="40719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60033"/>
                </a:solidFill>
              </a:rPr>
              <a:t>Оперы «Нос», «Катерина Измайлова»  в 1936 году подверглись уничтожающей критике в статье «Сумбур вместо музыки» в газете «Правда». Подающий большие надежды композитор, которому была близка атональность Шёнберга  и конструктивизм Стравинского, а также джаз, музыкальный футуризм, получил жестокий удар. С этого рокового момента было запрещено исполнять написанные ранее произведения, и Шостакович был вынужден отменить исполнение </a:t>
            </a:r>
            <a:r>
              <a:rPr lang="ru-RU" dirty="0" smtClean="0">
                <a:solidFill>
                  <a:srgbClr val="660033"/>
                </a:solidFill>
              </a:rPr>
              <a:t>Четвертой </a:t>
            </a:r>
            <a:r>
              <a:rPr lang="ru-RU" dirty="0" smtClean="0">
                <a:solidFill>
                  <a:srgbClr val="660033"/>
                </a:solidFill>
              </a:rPr>
              <a:t>симфонии.  Композитор упростил свой музыкальный язык, что особенно заметно в струнном квартете и квинтете этого периода.</a:t>
            </a:r>
            <a:endParaRPr lang="ru-RU" dirty="0">
              <a:solidFill>
                <a:srgbClr val="66003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ост0002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0" y="3143248"/>
            <a:ext cx="2215143" cy="3214710"/>
          </a:xfrm>
          <a:prstGeom prst="rect">
            <a:avLst/>
          </a:prstGeom>
          <a:ln>
            <a:solidFill>
              <a:srgbClr val="800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шост0003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43636" y="214290"/>
            <a:ext cx="2168338" cy="3351068"/>
          </a:xfrm>
          <a:prstGeom prst="rect">
            <a:avLst/>
          </a:prstGeom>
          <a:ln>
            <a:solidFill>
              <a:srgbClr val="800080"/>
            </a:solidFill>
          </a:ln>
        </p:spPr>
      </p:pic>
      <p:pic>
        <p:nvPicPr>
          <p:cNvPr id="4" name="Рисунок 3" descr="шост0001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929454" y="3143248"/>
            <a:ext cx="2011160" cy="3221657"/>
          </a:xfrm>
          <a:prstGeom prst="rect">
            <a:avLst/>
          </a:prstGeom>
          <a:ln>
            <a:solidFill>
              <a:srgbClr val="800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8596" y="571480"/>
            <a:ext cx="38576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0033"/>
                </a:solidFill>
              </a:rPr>
              <a:t>Понятно, почему музыка Пятой симфонии полна такого огромного напряжения и трагедийной силы. Её основное содержание составил богатый и разнообразный мир человеческих переживаний, чувств, волевые порывы  - и мучительная, затаенная боль, стремительное нагнетание динамики – и тихое восхищение перед красотой и мудростью жизни. Пятая симфония явилась первой кульминацией симфонического творчества Шостаковича. «Оптимистической трагедией» назвали ее современники. </a:t>
            </a:r>
            <a:endParaRPr lang="ru-RU" dirty="0">
              <a:solidFill>
                <a:srgbClr val="660033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ост0013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007507">
            <a:off x="1135307" y="3016720"/>
            <a:ext cx="2153093" cy="3429000"/>
          </a:xfrm>
          <a:prstGeom prst="rect">
            <a:avLst/>
          </a:prstGeom>
          <a:ln>
            <a:solidFill>
              <a:srgbClr val="800080"/>
            </a:solidFill>
          </a:ln>
        </p:spPr>
      </p:pic>
      <p:pic>
        <p:nvPicPr>
          <p:cNvPr id="2" name="Рисунок 1" descr="шост0004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2277">
            <a:off x="5572132" y="3000372"/>
            <a:ext cx="2116112" cy="3275994"/>
          </a:xfrm>
          <a:prstGeom prst="rect">
            <a:avLst/>
          </a:prstGeom>
          <a:ln>
            <a:solidFill>
              <a:srgbClr val="800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шост0005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57554" y="2786058"/>
            <a:ext cx="2286016" cy="3612991"/>
          </a:xfrm>
          <a:prstGeom prst="rect">
            <a:avLst/>
          </a:prstGeom>
          <a:ln>
            <a:solidFill>
              <a:srgbClr val="800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14348" y="285728"/>
            <a:ext cx="7643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0033"/>
                </a:solidFill>
              </a:rPr>
              <a:t>В 1937 году Шостакович становится преподавателем Ленинградской консерватории и через два года получает звание профессора. Ему было 33 года. Влияние Шостаковича –педагога оказалось </a:t>
            </a:r>
            <a:r>
              <a:rPr lang="ru-RU" dirty="0" smtClean="0">
                <a:solidFill>
                  <a:srgbClr val="660033"/>
                </a:solidFill>
              </a:rPr>
              <a:t>огромным, </a:t>
            </a:r>
            <a:r>
              <a:rPr lang="ru-RU" dirty="0" smtClean="0">
                <a:solidFill>
                  <a:srgbClr val="660033"/>
                </a:solidFill>
              </a:rPr>
              <a:t>несмотря на непродолжительный период этой работы. Шостакович помог сформироваться таким неповторимым творческим индивидуальностям, как Г.Свиридов, Б.Чайковский, Ю.Левитин и другим.  Начавшаяся в 1941 году война отодвинула на дальние сроки  осуществление  замыслов мирного времени.</a:t>
            </a:r>
            <a:endParaRPr lang="ru-RU" dirty="0">
              <a:solidFill>
                <a:srgbClr val="66003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ост0009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14942" y="1142984"/>
            <a:ext cx="3143272" cy="4444940"/>
          </a:xfrm>
          <a:prstGeom prst="rect">
            <a:avLst/>
          </a:prstGeom>
          <a:ln>
            <a:solidFill>
              <a:srgbClr val="66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57224" y="785794"/>
            <a:ext cx="40005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0033"/>
                </a:solidFill>
              </a:rPr>
              <a:t>«Нашей борьбе с фашизмом, нашей грядущей победе над врагом, моему родному городу Ленинграду посвящаю свою Седьмую симфонию», - написал на партитуре Шостакович летом 1941 года. С необычайным воодушевлением принялся композитор за создание своей симфонии. Ни голод, ни начавшиеся бомбежки не могли помешать вдохновенному труду. Общее содержание симфонии – противопоставление двух  непримиримых враждебных  образов. Это не отвлеченные категории добра и зла, а вполне конкретные образы: мир советских людей и фашизм.</a:t>
            </a:r>
            <a:endParaRPr lang="ru-RU" dirty="0">
              <a:solidFill>
                <a:srgbClr val="660033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0562" y="500042"/>
            <a:ext cx="42148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0033"/>
                </a:solidFill>
              </a:rPr>
              <a:t> Завершилась работа над симфонией уже в Куйбышеве, куда Шостаковича, больного, ослабевшего от голода, с двумя малолетними детьми вывезли самолетом. Там же, в Куйбышеве состоялась премьера симфонии – 5 марта 1942 года ее исполнил оркестр Большого театра. Вскоре Седьмая симфония прозвучала и в Москве.</a:t>
            </a:r>
          </a:p>
          <a:p>
            <a:pPr algn="ctr"/>
            <a:r>
              <a:rPr lang="ru-RU" dirty="0" smtClean="0">
                <a:solidFill>
                  <a:srgbClr val="660033"/>
                </a:solidFill>
              </a:rPr>
              <a:t>А 9 августа 1942 года, когда по плану фашистского командования Ленинград должен был пасть – оно даже назначило парад своих войск в Ленинграде, – Седьмая симфония была исполнена в этом городе – измученном блокадой, но не сдавшемся врагу. Премьеру симфонии транслировали все радиостанции США, Канады, Латинской Америки – ее слушало около 20 млн. человек.</a:t>
            </a:r>
            <a:endParaRPr lang="ru-RU" dirty="0">
              <a:solidFill>
                <a:srgbClr val="660033"/>
              </a:solidFill>
            </a:endParaRPr>
          </a:p>
        </p:txBody>
      </p:sp>
      <p:pic>
        <p:nvPicPr>
          <p:cNvPr id="5" name="Рисунок 4" descr="шост0002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57158" y="1928802"/>
            <a:ext cx="3714776" cy="3235450"/>
          </a:xfrm>
          <a:prstGeom prst="rect">
            <a:avLst/>
          </a:prstGeom>
          <a:ln>
            <a:solidFill>
              <a:srgbClr val="66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642918"/>
            <a:ext cx="3500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60033"/>
                </a:solidFill>
              </a:rPr>
              <a:t>Афиша первого исполнения в Ленинграде Седьмой симфонии  Д.Шостаковича (1942г)</a:t>
            </a:r>
            <a:endParaRPr lang="ru-RU" sz="16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8456811_large_4000491_shos_s_detm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1000108"/>
            <a:ext cx="3857652" cy="2931816"/>
          </a:xfrm>
          <a:prstGeom prst="rect">
            <a:avLst/>
          </a:prstGeom>
          <a:ln>
            <a:solidFill>
              <a:srgbClr val="66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00100" y="4143380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60033"/>
                </a:solidFill>
              </a:rPr>
              <a:t>С сыном Максимом и дочерью Галиной</a:t>
            </a:r>
            <a:endParaRPr lang="ru-RU" sz="1600" b="1" dirty="0">
              <a:solidFill>
                <a:srgbClr val="6600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0562" y="357166"/>
            <a:ext cx="407196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0033"/>
                </a:solidFill>
              </a:rPr>
              <a:t>В 1943 году Шостакович вернулся из эвакуации и поселился в Москве. Отныне и навсегда он связал себя с этим городом. Здесь он работает над Восьмой симфонией, являющейся своего рода трагедийной кульминацией в творчестве Шостаковича. Симфония посвящена  Е. Мравинскому. Она продолжает раскрытие военной темы  Седьмой симфонии, но по своему характеру, образному строю противостоит ей. Дважды принимался композитор за создание Девятой симфонии, и осенью 1945 года она была впервые исполнена сначала в </a:t>
            </a:r>
            <a:r>
              <a:rPr lang="ru-RU" dirty="0" smtClean="0">
                <a:solidFill>
                  <a:srgbClr val="660033"/>
                </a:solidFill>
              </a:rPr>
              <a:t>Ленинграде, затем </a:t>
            </a:r>
            <a:r>
              <a:rPr lang="ru-RU" dirty="0" smtClean="0">
                <a:solidFill>
                  <a:srgbClr val="660033"/>
                </a:solidFill>
              </a:rPr>
              <a:t>в Москве. Все пять частей симфонии объединяет светлое мироощущение, которое впервые за последние годы зазвучало в творчестве Шостаковича.</a:t>
            </a:r>
            <a:endParaRPr lang="ru-RU" dirty="0">
              <a:solidFill>
                <a:srgbClr val="660033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шост0016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42844" y="142852"/>
            <a:ext cx="2782032" cy="4000528"/>
          </a:xfrm>
          <a:prstGeom prst="rect">
            <a:avLst/>
          </a:prstGeom>
          <a:ln>
            <a:solidFill>
              <a:srgbClr val="800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шост0015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571604" y="2428868"/>
            <a:ext cx="2786082" cy="3786214"/>
          </a:xfrm>
          <a:prstGeom prst="rect">
            <a:avLst/>
          </a:prstGeom>
          <a:ln>
            <a:solidFill>
              <a:srgbClr val="800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500562" y="285728"/>
            <a:ext cx="450059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60033"/>
                </a:solidFill>
              </a:rPr>
              <a:t>Закончилась война. Произведения Шостаковича с огромным успехом звучали по всему миру.  И тем не менее в этот период композитор вновь был подвергнут уничижительной критике. </a:t>
            </a:r>
          </a:p>
          <a:p>
            <a:pPr algn="ctr"/>
            <a:r>
              <a:rPr lang="ru-RU" dirty="0" smtClean="0">
                <a:solidFill>
                  <a:srgbClr val="660033"/>
                </a:solidFill>
              </a:rPr>
              <a:t>В 1948-м  его обвинили в «формализме», «буржуазном декадентстве» и «пресмыкательстве перед Западом». Шостакович был объявлен </a:t>
            </a:r>
            <a:r>
              <a:rPr lang="ru-RU" dirty="0" err="1" smtClean="0">
                <a:solidFill>
                  <a:srgbClr val="660033"/>
                </a:solidFill>
              </a:rPr>
              <a:t>профнепригодным</a:t>
            </a:r>
            <a:r>
              <a:rPr lang="ru-RU" dirty="0" smtClean="0">
                <a:solidFill>
                  <a:srgbClr val="660033"/>
                </a:solidFill>
              </a:rPr>
              <a:t>, лишён звания профессора Московской и Ленинградской консерваторий и изгнан из них. Главным обвинителем был секретарь ЦК ВКП(б) А. А. Жданов. </a:t>
            </a:r>
          </a:p>
          <a:p>
            <a:pPr algn="ctr"/>
            <a:r>
              <a:rPr lang="ru-RU" dirty="0" smtClean="0">
                <a:solidFill>
                  <a:srgbClr val="660033"/>
                </a:solidFill>
              </a:rPr>
              <a:t>1953 год принес СССР большие перемены. Под впечатлением событий того времени Шостакович создает  Десятую симфонию, одно из самых лиричных произведений.</a:t>
            </a:r>
          </a:p>
          <a:p>
            <a:pPr algn="ctr"/>
            <a:r>
              <a:rPr lang="ru-RU" dirty="0" smtClean="0">
                <a:solidFill>
                  <a:srgbClr val="660033"/>
                </a:solidFill>
              </a:rPr>
              <a:t> Одиннадцатая и Двенадцатая симфонии посвящены революциям 1905 и 1917 года.</a:t>
            </a:r>
            <a:endParaRPr lang="ru-RU" dirty="0">
              <a:solidFill>
                <a:srgbClr val="660033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0px-Dschmoti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000108"/>
            <a:ext cx="3214710" cy="1505064"/>
          </a:xfrm>
          <a:prstGeom prst="rect">
            <a:avLst/>
          </a:prstGeom>
          <a:ln>
            <a:solidFill>
              <a:srgbClr val="6600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42910" y="2928934"/>
            <a:ext cx="32147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60033"/>
                </a:solidFill>
              </a:rPr>
              <a:t>Монограмма «Дмитрий Шостакович», зашифрованная с помощью нот: </a:t>
            </a:r>
            <a:r>
              <a:rPr lang="ru-RU" sz="1600" b="1" dirty="0" err="1" smtClean="0">
                <a:solidFill>
                  <a:srgbClr val="660033"/>
                </a:solidFill>
              </a:rPr>
              <a:t>D-Es-C-H</a:t>
            </a:r>
            <a:endParaRPr lang="ru-RU" sz="1600" b="1" dirty="0" smtClean="0">
              <a:solidFill>
                <a:srgbClr val="660033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660033"/>
                </a:solidFill>
              </a:rPr>
              <a:t>(Ре—Ми-бемоль—До—Си), </a:t>
            </a:r>
          </a:p>
          <a:p>
            <a:pPr algn="ctr"/>
            <a:r>
              <a:rPr lang="ru-RU" sz="1600" b="1" dirty="0" smtClean="0">
                <a:solidFill>
                  <a:srgbClr val="660033"/>
                </a:solidFill>
              </a:rPr>
              <a:t>D — «Дмитрий», SCH — «Шостакович», используется в ряде произведений Шостаковича.</a:t>
            </a:r>
            <a:endParaRPr lang="ru-RU" sz="1600" b="1" dirty="0">
              <a:solidFill>
                <a:srgbClr val="660033"/>
              </a:solidFill>
            </a:endParaRPr>
          </a:p>
        </p:txBody>
      </p:sp>
      <p:pic>
        <p:nvPicPr>
          <p:cNvPr id="7" name="Рисунок 6" descr="шост0013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611340" y="928670"/>
            <a:ext cx="2532660" cy="3571900"/>
          </a:xfrm>
          <a:prstGeom prst="rect">
            <a:avLst/>
          </a:prstGeom>
          <a:ln>
            <a:solidFill>
              <a:srgbClr val="800080"/>
            </a:solidFill>
          </a:ln>
        </p:spPr>
      </p:pic>
      <p:pic>
        <p:nvPicPr>
          <p:cNvPr id="6" name="Рисунок 5" descr="шост0012.BMP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143372" y="2214554"/>
            <a:ext cx="2571768" cy="3536181"/>
          </a:xfrm>
          <a:prstGeom prst="rect">
            <a:avLst/>
          </a:prstGeom>
          <a:ln>
            <a:solidFill>
              <a:srgbClr val="800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0066"/>
                </a:solidFill>
              </a:rPr>
              <a:t>Когда мы произносим имя Дмитрия Шостаковича (1906-1975), перед нашим внутренним взором предстает личность воистину историческая, всенародно признанная и легендарная. Мы видим перед собой Мастера, видим эпоху. Гений истинно универсальный, художник подлинно русский, национальный, Дмитрий Дмитриевич Шостакович обладал  способностью к безграничному мощному музыкально-образному 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 smtClean="0">
                <a:solidFill>
                  <a:srgbClr val="660066"/>
                </a:solidFill>
              </a:rPr>
              <a:t>отражению всего того, </a:t>
            </a:r>
            <a:r>
              <a:rPr lang="ru-RU" dirty="0" smtClean="0">
                <a:solidFill>
                  <a:srgbClr val="660066"/>
                </a:solidFill>
              </a:rPr>
              <a:t>что </a:t>
            </a:r>
            <a:r>
              <a:rPr lang="ru-RU" dirty="0" smtClean="0">
                <a:solidFill>
                  <a:srgbClr val="660066"/>
                </a:solidFill>
              </a:rPr>
              <a:t>происходило вокруг. </a:t>
            </a:r>
          </a:p>
          <a:p>
            <a:pPr algn="ctr"/>
            <a:endParaRPr lang="ru-RU" dirty="0" smtClean="0">
              <a:solidFill>
                <a:srgbClr val="660066"/>
              </a:solidFill>
            </a:endParaRPr>
          </a:p>
        </p:txBody>
      </p:sp>
      <p:pic>
        <p:nvPicPr>
          <p:cNvPr id="3" name="Рисунок 2" descr="шост0012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215341">
            <a:off x="1505791" y="2349456"/>
            <a:ext cx="2645215" cy="4087606"/>
          </a:xfrm>
          <a:prstGeom prst="rect">
            <a:avLst/>
          </a:prstGeom>
          <a:ln>
            <a:solidFill>
              <a:srgbClr val="6600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шост0004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302580">
            <a:off x="5154258" y="2610610"/>
            <a:ext cx="2418138" cy="3874492"/>
          </a:xfrm>
          <a:prstGeom prst="rect">
            <a:avLst/>
          </a:prstGeom>
          <a:ln>
            <a:solidFill>
              <a:srgbClr val="800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14290"/>
            <a:ext cx="82868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660066"/>
                </a:solidFill>
              </a:rPr>
              <a:t>«С гением этого музыканта может по силе сравниться только его доброжелательность к людям».</a:t>
            </a:r>
          </a:p>
          <a:p>
            <a:r>
              <a:rPr lang="ru-RU" sz="2000" dirty="0" smtClean="0">
                <a:solidFill>
                  <a:srgbClr val="660066"/>
                </a:solidFill>
              </a:rPr>
              <a:t> </a:t>
            </a:r>
          </a:p>
          <a:p>
            <a:r>
              <a:rPr lang="ru-RU" dirty="0" smtClean="0"/>
              <a:t>                                                                      </a:t>
            </a:r>
            <a:r>
              <a:rPr lang="ru-RU" dirty="0" smtClean="0">
                <a:solidFill>
                  <a:srgbClr val="660066"/>
                </a:solidFill>
              </a:rPr>
              <a:t>Мстислав Ростропович о Шостаковиче</a:t>
            </a:r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3" name="Рисунок 2" descr="шост0020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5008" y="2000240"/>
            <a:ext cx="2828984" cy="4000504"/>
          </a:xfrm>
          <a:prstGeom prst="rect">
            <a:avLst/>
          </a:prstGeom>
          <a:ln>
            <a:solidFill>
              <a:srgbClr val="800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шост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00034" y="1785926"/>
            <a:ext cx="4604855" cy="3214710"/>
          </a:xfrm>
          <a:prstGeom prst="rect">
            <a:avLst/>
          </a:prstGeom>
          <a:ln>
            <a:solidFill>
              <a:srgbClr val="66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57224" y="5286388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60033"/>
                </a:solidFill>
              </a:rPr>
              <a:t>С Мстиславом Ростроповичем и Святославом Рихтером. 1960-е годы.</a:t>
            </a:r>
            <a:endParaRPr lang="ru-RU" sz="16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шост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429124" y="857232"/>
            <a:ext cx="4226471" cy="3429024"/>
          </a:xfrm>
          <a:prstGeom prst="rect">
            <a:avLst/>
          </a:prstGeom>
          <a:ln>
            <a:solidFill>
              <a:srgbClr val="800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71472" y="428604"/>
            <a:ext cx="342902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0033"/>
                </a:solidFill>
              </a:rPr>
              <a:t>Литературной основой Тринадцатой симфонии, завершенной в 1961 году , стали стихи Е.Евтушенко – поэма «Бабий Яр». Музыка и слово являются в ней  равными компонентами для выражения  не только сложных движений человеческой души, но и конкретных событий – личных или исторических, которые составляют основу содержания того или иного произведения.</a:t>
            </a:r>
          </a:p>
          <a:p>
            <a:pPr algn="ctr"/>
            <a:r>
              <a:rPr lang="ru-RU" dirty="0" smtClean="0">
                <a:solidFill>
                  <a:srgbClr val="660033"/>
                </a:solidFill>
              </a:rPr>
              <a:t> Четырнадцатая и Пятнадцатая симфонии, обрисовывающие круг морально-этических проблем, завершили почти полувековой путь  выдающегося композитора-симфониста.</a:t>
            </a:r>
            <a:endParaRPr lang="ru-RU" dirty="0">
              <a:solidFill>
                <a:srgbClr val="6600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4786322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0033"/>
                </a:solidFill>
              </a:rPr>
              <a:t>С Евгением Евтушенко после первого исполнения после первого исполнения  Тринадцатой симфонии. 1962 год.</a:t>
            </a:r>
            <a:endParaRPr lang="ru-RU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ост0014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928662" y="2071678"/>
            <a:ext cx="2714644" cy="3701787"/>
          </a:xfrm>
          <a:prstGeom prst="rect">
            <a:avLst/>
          </a:prstGeom>
          <a:ln>
            <a:solidFill>
              <a:srgbClr val="800080"/>
            </a:solidFill>
          </a:ln>
        </p:spPr>
      </p:pic>
      <p:pic>
        <p:nvPicPr>
          <p:cNvPr id="3" name="Рисунок 2" descr="шост0017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500562" y="2428868"/>
            <a:ext cx="2782032" cy="3988503"/>
          </a:xfrm>
          <a:prstGeom prst="rect">
            <a:avLst/>
          </a:prstGeom>
          <a:ln>
            <a:solidFill>
              <a:srgbClr val="800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428604"/>
            <a:ext cx="7643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660066"/>
                </a:solidFill>
              </a:rPr>
              <a:t>«Шостакович – истинный      летописец нашего времени. Поэтому мне кровно близко все, что им создано, все, что им отражено в симфониях, в его творчестве. В мире его музыки я нахожу то, что пережил сам».</a:t>
            </a:r>
          </a:p>
          <a:p>
            <a:endParaRPr lang="ru-RU" dirty="0" smtClean="0">
              <a:solidFill>
                <a:srgbClr val="660066"/>
              </a:solidFill>
            </a:endParaRPr>
          </a:p>
          <a:p>
            <a:r>
              <a:rPr lang="ru-RU" dirty="0" smtClean="0">
                <a:solidFill>
                  <a:srgbClr val="660066"/>
                </a:solidFill>
              </a:rPr>
              <a:t>                                                                                 Евгений Мравинский</a:t>
            </a:r>
            <a:endParaRPr lang="ru-RU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ост0001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1472" y="857232"/>
            <a:ext cx="3635095" cy="3857652"/>
          </a:xfrm>
          <a:prstGeom prst="rect">
            <a:avLst/>
          </a:prstGeom>
          <a:ln>
            <a:solidFill>
              <a:srgbClr val="800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8596" y="5000636"/>
            <a:ext cx="3857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60033"/>
                </a:solidFill>
              </a:rPr>
              <a:t>Д. Шостакович  на торжественной церемонии после вручения диплома  о присвоении звания доктора музыки Оксфордского университета.</a:t>
            </a:r>
            <a:endParaRPr lang="ru-RU" sz="1600" b="1" dirty="0">
              <a:solidFill>
                <a:srgbClr val="6600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562" y="500042"/>
            <a:ext cx="41434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0033"/>
                </a:solidFill>
              </a:rPr>
              <a:t>Шостакович — один из самых исполняемых в мире композиторов. Высокий уровень композиторской техники, способность создавать яркие и выразительные мелодии и темы, мастерское владение полифонией и тончайшее владение искусством оркестровки, в сочетании с личной эмоциональностью и колоссальной работоспособностью, сделали его музыкальные произведения яркими, самобытными и обладающими огромной художественной ценностью. Вклад Шостаковича в развитие музыки XX века общепризнан как выдающийся, он оказал существенное влияние на многих современников и последователей. </a:t>
            </a:r>
            <a:endParaRPr lang="ru-RU" dirty="0">
              <a:solidFill>
                <a:srgbClr val="660033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285728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0033"/>
                </a:solidFill>
              </a:rPr>
              <a:t>Список использованной литературы</a:t>
            </a:r>
          </a:p>
          <a:p>
            <a:pPr algn="ctr"/>
            <a:endParaRPr lang="ru-RU" dirty="0">
              <a:solidFill>
                <a:srgbClr val="660033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42910" y="714356"/>
            <a:ext cx="807249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Акопян, Левон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Огонесович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Дмитрий Шостакович : опыт феноменологии творчества [Текст] / Л. О. Акопян. — СПб. : Дмитрий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Буланин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, 2004. — 589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Бобровский, В. Песни и хоры Шостаковича [Текст] / В. Бобровский. — М. : Совет. композитор, 1962. — 32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Дельсон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, В. Фортепианное творчество Д. Д. Шостаковича [Текст] / В.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Дельсон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— М. : Совет. композитор, 1971. — 248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Должанский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, А.  24 прелюдии и фуги Д. Шостаковича [Текст] / А.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Должанский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— 2-е изд.,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испр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— Л. : Совет. композитор, 1970. — 260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Лукьянова, Н. В. Дмитрий Дмитриевич Шостакович [Текст] / Н. В. Лукьянова. — М. : Музыка, 1980. — 176 с. : ил. — (Русские и советские композиторы). —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Библиогр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174.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Мазель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, Л. Этюды о Шостаковиче [Текст] : ст. и заметки о творчестве / Л.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Мазель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— М. : Совет. композитор, 1986. — 176 с. 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Мейер,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Кшиштоф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Шостакович: Жизнь. Творчество. Время [Текст] / Мейер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Кшиштоф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; пер. с пол. Е. Гуляевой. — М. : Молодая гвардия, 2006. — 439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Михеева, Л.  Жизнь Дмитрия Шостаковича [Текст] /  Л.Михеева.— М. : ТЕРРА, 1997. — 368с.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Орлов, Г. Дмитрий Дмитриевич Шостакович. Краткий очерк жизни и творчества [Текст] : кн. для юношества / Г. Орлов. — М. ; Л. : Музыка, 1966. — 120 с.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600" dirty="0" err="1" smtClean="0">
                <a:solidFill>
                  <a:srgbClr val="660033"/>
                </a:solidFill>
                <a:ea typeface="Times New Roman" pitchFamily="18" charset="0"/>
                <a:cs typeface="Times New Roman" pitchFamily="18" charset="0"/>
              </a:rPr>
              <a:t>Роузберри</a:t>
            </a:r>
            <a:r>
              <a:rPr lang="ru-RU" sz="1600" dirty="0" smtClean="0">
                <a:solidFill>
                  <a:srgbClr val="660033"/>
                </a:solidFill>
                <a:ea typeface="Times New Roman" pitchFamily="18" charset="0"/>
                <a:cs typeface="Times New Roman" pitchFamily="18" charset="0"/>
              </a:rPr>
              <a:t>, Эрик. Шостакович  [Текст] : Пер.с англ.  / Э. </a:t>
            </a:r>
            <a:r>
              <a:rPr lang="ru-RU" sz="1600" dirty="0" err="1" smtClean="0">
                <a:solidFill>
                  <a:srgbClr val="660033"/>
                </a:solidFill>
                <a:ea typeface="Times New Roman" pitchFamily="18" charset="0"/>
                <a:cs typeface="Times New Roman" pitchFamily="18" charset="0"/>
              </a:rPr>
              <a:t>Роузбери</a:t>
            </a:r>
            <a:r>
              <a:rPr lang="ru-RU" sz="1600" dirty="0" smtClean="0">
                <a:solidFill>
                  <a:srgbClr val="660033"/>
                </a:solidFill>
                <a:ea typeface="Times New Roman" pitchFamily="18" charset="0"/>
                <a:cs typeface="Times New Roman" pitchFamily="18" charset="0"/>
              </a:rPr>
              <a:t>. — Челябинск : УРАЛ LTD, 1999. — 212с.</a:t>
            </a:r>
            <a:endParaRPr lang="ru-RU" sz="1000" dirty="0" smtClean="0">
              <a:solidFill>
                <a:srgbClr val="660033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28596" y="214290"/>
            <a:ext cx="835824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1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Сабинина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, Марина Дмитриевна. Шостакович-симфонист : Драматургия, эстетика, стиль /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Ин-т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 истории искусств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М-ва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 культуры СССР. — М. : Музыка, 1976. — 477с.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1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Третьякова, Лилия Сергеевна. Дмитрий Шостакович [Текст]  / Л.С.Третьякова. — М. : Совет. Россия, 1976. — 240с.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1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Федосова, Э.  Диатонические лады в творчестве Д. Шостаковича [Текст] / Э. Федосова. — М. : Совет. композитор, 1980. — 192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1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Хентова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, С.  Д. Д. Шостакович в годы Великой Отечественной войны [Текст] / С.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Хентова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— Л. : Музыка, 1979. — 280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1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Хентова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, С. Шостакович. Жизнь и творчество [Текст] : монография. Т. 1 / С.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Хентова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— 2-е изд., доп. — М. : Композитор, 1996. — 464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1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Черты стиля Д. Шостаковича [Текст] : сб.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теорет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ст. / сост. и ред. Л.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Бергер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— М. : Совет. композитор, 1962. — 386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1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Шостакович, Д. Д. Шостакович о времени и о себе. 1926-1975 [Текст] / Д. Шостакович ; сост. М. Яковлев ; под ред. Г.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Прибегиной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— М. : Совет. композитор, 1980. — 376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1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Шостакович Дмитрий Дмитриевич. Квинтет [Ноты] : ор. 57: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., двух скрипок, альта и виолончели : партитура / Д. Шостакович. — М. 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Музгиз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, 1962. — 63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1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Шостакович Дмитрий Дмитриевич. Игроки [Ноты] : соч. 63 : опера (сцены по Н. В. Гоголю / Д. Шостакович ; ред. Г. Рождественского. — Клавир. — М. : Совет. композитор, 1981. — 128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1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Шостакович Дмитрий Дмитриевич. Катерина Измайлова [Ноты] : соч. 29/114 : опера в 4 д., 9 карт. (ред. 1963 г. / Д. Шостакович ;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либр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А.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Прейса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, Д. Шостаковича по повести Н. Лескова "Леди Макбет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Мценского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 уезда". — Клавир. — М. : Музыка, 1965. — 352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28596" y="428604"/>
            <a:ext cx="8501122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1"/>
              <a:tabLst/>
            </a:pP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Шостакович Дмитрий Дмитриевич. Нос [Ноты] : соч. 15 : опера в 3 д., 10 карт. / Д. Шостакович ;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либр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Е. Замятина [и др.] по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одноим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повести Н. Гоголя ;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для пения с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авт. — Клавир. — М. : Музыка, 1974. — 292 с.</a:t>
            </a:r>
            <a:endParaRPr kumimoji="0" lang="ru-RU" sz="1600" i="0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1"/>
              <a:tabLst/>
            </a:pP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Шостакович Дмитрий Дмитриевич. Квартеты [Ноты] : для двух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скр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., альта и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в-чели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 :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перлож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для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в 4 руки. Т. 3. № № 9 - 11 / Д. Шостакович ;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А. Дмитриева. — М. ; Л. : Музыка, 1967. — 136 с.</a:t>
            </a:r>
            <a:endParaRPr kumimoji="0" lang="ru-RU" sz="1600" i="0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1"/>
              <a:tabLst/>
            </a:pP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Шостакович Дмитрий Дмитриевич. Музыка из кинофильмов "Овод" и "Гамлет" [Ноты] :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обраб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для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/ Д. Шостакович ;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обраб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З.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Винкинд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— Л. : Музыка, 1967. — 36 с.</a:t>
            </a:r>
            <a:endParaRPr kumimoji="0" lang="ru-RU" sz="1600" i="0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1"/>
              <a:tabLst/>
            </a:pP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Шостакович Дмитрий Дмитриевич. Нетрудные пьесы [Ноты] : отрывки из произведений в облегчен.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для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/ Д. Шостакович ; сост. Л.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Автомьян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 ; ред. А.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Руббах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— М. : Совет. композитор, 1970. — 80 с.</a:t>
            </a:r>
            <a:endParaRPr kumimoji="0" lang="ru-RU" sz="1600" i="0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1"/>
              <a:tabLst/>
            </a:pP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Шостакович Дмитрий Дмитриевич. Музыка к драматическим спектаклям [Ноты] : для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/ Д. Шостакович ;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ред.-сот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Л.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Солин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— М. : Совет. композитор, 1977. — 92 с.</a:t>
            </a:r>
            <a:endParaRPr kumimoji="0" lang="ru-RU" sz="1600" i="0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1"/>
              <a:tabLst/>
            </a:pP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Шостакович Дмитрий Дмитриевич. Седьмая симфония [Ноты] : ор. 60 :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для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в 4 руки / Д. Шостакович ;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Л.Атовмьяна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— М. : Совет. композитор, 1969. — 191 с. </a:t>
            </a:r>
            <a:b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Шостакович Дмитрий Дмитриевич. Восьмая симфония [Ноты] :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для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в 4 руки / Д. Шостакович ;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Л.Атовмьяна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— М. : Музыка, 1966. — 129 с.</a:t>
            </a:r>
            <a:endParaRPr kumimoji="0" lang="ru-RU" sz="1600" i="0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1"/>
              <a:tabLst/>
            </a:pP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Шостакович Дмитрий Дмитриевич. Симфония № 12 "1917 год" [Ноты] : ор. 112 :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для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в 4 руки / Д. Шостакович ;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авт. — М. : Совет. композитор, 1962. — 128 с. </a:t>
            </a:r>
            <a:b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Шостакович Дмитрий Дмитриевич. Симфония № 11 "1905 год" [Ноты] : ор. 103 :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для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в 4 руки / Д. Шостакович ;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авт. ; ред. Л.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Автомьян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ea typeface="Times New Roman" pitchFamily="18" charset="0"/>
                <a:cs typeface="Times New Roman" pitchFamily="18" charset="0"/>
              </a:rPr>
              <a:t>. — М. : Совет. композитор, 1958. — 118 с. </a:t>
            </a:r>
            <a:endParaRPr kumimoji="0" lang="ru-RU" sz="1600" i="0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1"/>
              <a:tabLst/>
            </a:pPr>
            <a:endParaRPr kumimoji="0" lang="ru-RU" sz="1600" i="0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ост0003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43108" y="285728"/>
            <a:ext cx="2638587" cy="4214842"/>
          </a:xfrm>
          <a:prstGeom prst="rect">
            <a:avLst/>
          </a:prstGeom>
          <a:ln>
            <a:solidFill>
              <a:srgbClr val="800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72066" y="1214422"/>
            <a:ext cx="38576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60066"/>
                </a:solidFill>
              </a:rPr>
              <a:t>В чем своеобразие Шостаковича, его отличие от других колоссов музыки ХХ века? Среди главных примет – уникальная </a:t>
            </a:r>
            <a:r>
              <a:rPr lang="ru-RU" dirty="0" err="1" smtClean="0">
                <a:solidFill>
                  <a:srgbClr val="660066"/>
                </a:solidFill>
              </a:rPr>
              <a:t>многосоставность</a:t>
            </a:r>
            <a:r>
              <a:rPr lang="ru-RU" dirty="0" smtClean="0">
                <a:solidFill>
                  <a:srgbClr val="660066"/>
                </a:solidFill>
              </a:rPr>
              <a:t> искусства Шостаковича. Она видна не только в каждом его большом сочинении, но и чуть ли не в каждой странице его музыки. Жанровое и эстетическое разнообразие музыки Шостаковича огромно, в ней сочетаются элементы музыки тональной, атональной и ладовой, в творчестве композитора переплетаются модернизм, традиционализм, экспрессионизм и «большой стиль».</a:t>
            </a:r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6" name="Рисунок 5" descr="шост0005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4282" y="2786058"/>
            <a:ext cx="2357454" cy="3500462"/>
          </a:xfrm>
          <a:prstGeom prst="rect">
            <a:avLst/>
          </a:prstGeom>
          <a:ln>
            <a:solidFill>
              <a:srgbClr val="800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57752" y="857232"/>
            <a:ext cx="37147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0066"/>
                </a:solidFill>
              </a:rPr>
              <a:t>Жизнь и творческая биография Дмитрия Шостаковича тесно связана с Ленинградом. Здесь, на скромной Подольской улице 25 сентября 1906 года он родился, в этом городе жил вплоть до 1942 года, написал ряд своих лучших произведений. В Ленинграде исполнялись впервые многие его сочинения. Образ </a:t>
            </a:r>
            <a:r>
              <a:rPr lang="ru-RU" dirty="0" smtClean="0">
                <a:solidFill>
                  <a:srgbClr val="660066"/>
                </a:solidFill>
              </a:rPr>
              <a:t>Петербурга – Петрограда – Ленинграда </a:t>
            </a:r>
            <a:r>
              <a:rPr lang="ru-RU" dirty="0" smtClean="0">
                <a:solidFill>
                  <a:srgbClr val="660066"/>
                </a:solidFill>
              </a:rPr>
              <a:t>по-разному воплощен в Седьмой, Одиннадцатой и Двенадцатой симфониях.</a:t>
            </a:r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7" name="Рисунок 6" descr="Копия шост0011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043364">
            <a:off x="429349" y="388200"/>
            <a:ext cx="2462116" cy="3754154"/>
          </a:xfrm>
          <a:prstGeom prst="rect">
            <a:avLst/>
          </a:prstGeom>
          <a:ln>
            <a:solidFill>
              <a:srgbClr val="800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шост0014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59769">
            <a:off x="2211228" y="2508361"/>
            <a:ext cx="2260228" cy="3496154"/>
          </a:xfrm>
          <a:prstGeom prst="rect">
            <a:avLst/>
          </a:prstGeom>
          <a:ln>
            <a:solidFill>
              <a:srgbClr val="800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.BMP"/>
          <p:cNvPicPr>
            <a:picLocks noChangeAspect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>
          <a:xfrm>
            <a:off x="714348" y="928670"/>
            <a:ext cx="2786082" cy="4138613"/>
          </a:xfrm>
          <a:prstGeom prst="rect">
            <a:avLst/>
          </a:prstGeom>
          <a:ln>
            <a:solidFill>
              <a:srgbClr val="800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96" y="5357826"/>
            <a:ext cx="3143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60066"/>
                </a:solidFill>
              </a:rPr>
              <a:t>Мать композитора  Софья Васильевна со своими тремя детьми в 1909 </a:t>
            </a:r>
            <a:r>
              <a:rPr lang="ru-RU" sz="1600" b="1" dirty="0" smtClean="0">
                <a:solidFill>
                  <a:srgbClr val="660066"/>
                </a:solidFill>
              </a:rPr>
              <a:t>году </a:t>
            </a:r>
            <a:endParaRPr lang="ru-RU" sz="1600" b="1" dirty="0">
              <a:solidFill>
                <a:srgbClr val="66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785794"/>
            <a:ext cx="42148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0066"/>
                </a:solidFill>
              </a:rPr>
              <a:t>Родители композитора – Дмитрий </a:t>
            </a:r>
            <a:r>
              <a:rPr lang="ru-RU" dirty="0" err="1" smtClean="0">
                <a:solidFill>
                  <a:srgbClr val="660066"/>
                </a:solidFill>
              </a:rPr>
              <a:t>Болеславович</a:t>
            </a:r>
            <a:r>
              <a:rPr lang="ru-RU" dirty="0" smtClean="0">
                <a:solidFill>
                  <a:srgbClr val="660066"/>
                </a:solidFill>
              </a:rPr>
              <a:t> и Софья Васильевна были родом из Сибири. Отец, инженер-химик, работал в Главной палате   мер и весов, основанной Менделеевым.  Отец любил музыку, недурно пел. Мать будущего композитора училась несколько лет в консерватории. Хорошая пианистка, она вела музыкально-педагогическую деятельность. С детских лет Дмитрий Дмитриевич рос и воспитывался  в музыкальной атмосфере. Девяти лет Шостакович начал заниматься игрой  на фортепиано под руководством матери. Затем он три года проучился в музыкальной школе, общее образование  получил в коммерческом училище и средней школе.              </a:t>
            </a:r>
            <a:endParaRPr lang="ru-RU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241cac4a8768e2cac0677e96804131583158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42910" y="785794"/>
            <a:ext cx="2960918" cy="4500594"/>
          </a:xfrm>
          <a:prstGeom prst="rect">
            <a:avLst/>
          </a:prstGeom>
          <a:ln>
            <a:solidFill>
              <a:srgbClr val="80008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71472" y="5643578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660066"/>
                </a:solidFill>
              </a:rPr>
              <a:t>Д.Шостакович, 1930-е </a:t>
            </a:r>
            <a:r>
              <a:rPr lang="ru-RU" sz="1600" b="1" dirty="0" smtClean="0">
                <a:solidFill>
                  <a:srgbClr val="660066"/>
                </a:solidFill>
              </a:rPr>
              <a:t>годы.</a:t>
            </a:r>
            <a:endParaRPr lang="ru-RU" sz="1600" b="1" dirty="0">
              <a:solidFill>
                <a:srgbClr val="66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934" y="571480"/>
            <a:ext cx="450059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0066"/>
                </a:solidFill>
              </a:rPr>
              <a:t>Сочинять музыку </a:t>
            </a:r>
            <a:r>
              <a:rPr lang="ru-RU" dirty="0" smtClean="0">
                <a:solidFill>
                  <a:srgbClr val="660066"/>
                </a:solidFill>
              </a:rPr>
              <a:t>Шостакович </a:t>
            </a:r>
            <a:r>
              <a:rPr lang="ru-RU" dirty="0" smtClean="0">
                <a:solidFill>
                  <a:srgbClr val="660066"/>
                </a:solidFill>
              </a:rPr>
              <a:t>начал </a:t>
            </a:r>
            <a:r>
              <a:rPr lang="ru-RU" dirty="0" smtClean="0">
                <a:solidFill>
                  <a:srgbClr val="660066"/>
                </a:solidFill>
              </a:rPr>
              <a:t>с ранних детских лет. В своем детском творчестве  он пытался откликнуться на знаменательные исторические события того времени. В 1919 году юный музыкант стал студентом Петроградской консерватории, где занимался по классу фортепиано и по классу сочинения. Шостакович очень </a:t>
            </a:r>
            <a:r>
              <a:rPr lang="ru-RU" dirty="0" smtClean="0">
                <a:solidFill>
                  <a:srgbClr val="660066"/>
                </a:solidFill>
              </a:rPr>
              <a:t> рано сформировался </a:t>
            </a:r>
            <a:r>
              <a:rPr lang="ru-RU" dirty="0" smtClean="0">
                <a:solidFill>
                  <a:srgbClr val="660066"/>
                </a:solidFill>
              </a:rPr>
              <a:t>как пианист с художественно интересной индивидуальностью.  </a:t>
            </a:r>
            <a:r>
              <a:rPr lang="ru-RU" dirty="0" err="1" smtClean="0">
                <a:solidFill>
                  <a:srgbClr val="660066"/>
                </a:solidFill>
              </a:rPr>
              <a:t>Ю.Шапорин</a:t>
            </a:r>
            <a:r>
              <a:rPr lang="ru-RU" dirty="0" smtClean="0">
                <a:solidFill>
                  <a:srgbClr val="660066"/>
                </a:solidFill>
              </a:rPr>
              <a:t> вспоминает, как поразил его юный Шостакович при первой встрече (1924г.) своей необыкновенной музыкальной памятью и блестящей техникой. </a:t>
            </a:r>
          </a:p>
          <a:p>
            <a:pPr algn="ctr"/>
            <a:r>
              <a:rPr lang="ru-RU" dirty="0" smtClean="0">
                <a:solidFill>
                  <a:srgbClr val="660066"/>
                </a:solidFill>
              </a:rPr>
              <a:t>По сочинению и оркестровке Шостакович занимался в классе М.Штейнберга, любимого ученика Римского-Корсакова. Штейнберг способствовал общему музыкальному развитию Шостаковича.</a:t>
            </a:r>
            <a:endParaRPr lang="ru-RU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0"/>
            <a:ext cx="82153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66"/>
                </a:solidFill>
              </a:rPr>
              <a:t>« Я один из счастливейших музыкантов нашего времени, </a:t>
            </a:r>
          </a:p>
          <a:p>
            <a:pPr algn="ctr"/>
            <a:r>
              <a:rPr lang="ru-RU" sz="2000" b="1" dirty="0" smtClean="0">
                <a:solidFill>
                  <a:srgbClr val="660066"/>
                </a:solidFill>
              </a:rPr>
              <a:t>потому что люблю всю музыку». </a:t>
            </a:r>
          </a:p>
          <a:p>
            <a:pPr algn="ctr"/>
            <a:endParaRPr lang="ru-RU" sz="2000" dirty="0" smtClean="0">
              <a:solidFill>
                <a:srgbClr val="660066"/>
              </a:solidFill>
            </a:endParaRPr>
          </a:p>
          <a:p>
            <a:r>
              <a:rPr lang="ru-RU" dirty="0" smtClean="0">
                <a:solidFill>
                  <a:srgbClr val="660066"/>
                </a:solidFill>
              </a:rPr>
              <a:t>                                                                                             Дмитрий Шостакович</a:t>
            </a:r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3" name="Рисунок 2" descr="шост0006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628" y="2500306"/>
            <a:ext cx="3369020" cy="4000504"/>
          </a:xfrm>
          <a:prstGeom prst="rect">
            <a:avLst/>
          </a:prstGeom>
          <a:ln>
            <a:solidFill>
              <a:srgbClr val="800080"/>
            </a:solidFill>
          </a:ln>
        </p:spPr>
      </p:pic>
      <p:pic>
        <p:nvPicPr>
          <p:cNvPr id="4" name="Рисунок 3" descr="шост0007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10" y="1571612"/>
            <a:ext cx="3429023" cy="4892770"/>
          </a:xfrm>
          <a:prstGeom prst="rect">
            <a:avLst/>
          </a:prstGeom>
          <a:ln>
            <a:solidFill>
              <a:srgbClr val="80008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шост0011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214290"/>
            <a:ext cx="2850147" cy="4357694"/>
          </a:xfrm>
          <a:prstGeom prst="rect">
            <a:avLst/>
          </a:prstGeom>
          <a:ln>
            <a:solidFill>
              <a:srgbClr val="800080"/>
            </a:solidFill>
          </a:ln>
        </p:spPr>
      </p:pic>
      <p:pic>
        <p:nvPicPr>
          <p:cNvPr id="2" name="Рисунок 1" descr="шост0010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71604" y="2214554"/>
            <a:ext cx="2743160" cy="4143380"/>
          </a:xfrm>
          <a:prstGeom prst="rect">
            <a:avLst/>
          </a:prstGeom>
          <a:ln>
            <a:solidFill>
              <a:srgbClr val="80008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643438" y="500042"/>
            <a:ext cx="40719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0066"/>
                </a:solidFill>
              </a:rPr>
              <a:t>Дипломная работа – Первая </a:t>
            </a:r>
            <a:r>
              <a:rPr lang="ru-RU" dirty="0" smtClean="0">
                <a:solidFill>
                  <a:srgbClr val="660066"/>
                </a:solidFill>
              </a:rPr>
              <a:t>симфония –  </a:t>
            </a:r>
            <a:r>
              <a:rPr lang="ru-RU" dirty="0" smtClean="0">
                <a:solidFill>
                  <a:srgbClr val="660066"/>
                </a:solidFill>
              </a:rPr>
              <a:t>принесла Шостаковичу успех не только у нас в стране, но и за рубежом. В течение первых лет после консерватории Шостакович продолжал интенсивную исполнительскую деятельность, принял участие в Первом Международном конкурсе пианистов  имени Шопена(1927 г.) в Варшаве.  Несмотря на удачное начало творческого пути, молодой музыкант сомневался в своем композиторском призвании.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660066"/>
                </a:solidFill>
              </a:rPr>
              <a:t>В 1927 году произошли ещё два значительных события в жизни Шостаковича. </a:t>
            </a:r>
            <a:endParaRPr lang="ru-RU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43438" y="785794"/>
            <a:ext cx="42862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60066"/>
                </a:solidFill>
              </a:rPr>
              <a:t>В январе 1928 г. в Ленинграде побывал австрийский композитор </a:t>
            </a:r>
            <a:r>
              <a:rPr lang="ru-RU" dirty="0" err="1" smtClean="0">
                <a:solidFill>
                  <a:srgbClr val="660066"/>
                </a:solidFill>
              </a:rPr>
              <a:t>Нововенской</a:t>
            </a:r>
            <a:r>
              <a:rPr lang="ru-RU" dirty="0" smtClean="0">
                <a:solidFill>
                  <a:srgbClr val="660066"/>
                </a:solidFill>
              </a:rPr>
              <a:t> школы </a:t>
            </a:r>
            <a:r>
              <a:rPr lang="ru-RU" dirty="0" err="1" smtClean="0">
                <a:solidFill>
                  <a:srgbClr val="660066"/>
                </a:solidFill>
              </a:rPr>
              <a:t>Альбан</a:t>
            </a:r>
            <a:r>
              <a:rPr lang="ru-RU" dirty="0" smtClean="0">
                <a:solidFill>
                  <a:srgbClr val="660066"/>
                </a:solidFill>
              </a:rPr>
              <a:t> Берг, который  приехал на премьеру своей оперы </a:t>
            </a:r>
            <a:r>
              <a:rPr lang="ru-RU" i="1" dirty="0" smtClean="0">
                <a:solidFill>
                  <a:srgbClr val="660066"/>
                </a:solidFill>
              </a:rPr>
              <a:t>«</a:t>
            </a:r>
            <a:r>
              <a:rPr lang="ru-RU" dirty="0" err="1" smtClean="0">
                <a:solidFill>
                  <a:srgbClr val="660066"/>
                </a:solidFill>
              </a:rPr>
              <a:t>Воццек</a:t>
            </a:r>
            <a:r>
              <a:rPr lang="ru-RU" i="1" dirty="0" smtClean="0">
                <a:solidFill>
                  <a:srgbClr val="660066"/>
                </a:solidFill>
              </a:rPr>
              <a:t>»</a:t>
            </a:r>
            <a:r>
              <a:rPr lang="ru-RU" dirty="0" smtClean="0">
                <a:solidFill>
                  <a:srgbClr val="660066"/>
                </a:solidFill>
              </a:rPr>
              <a:t>, что вдохновило Шостаковича приняться за написание оперы </a:t>
            </a:r>
            <a:r>
              <a:rPr lang="ru-RU" i="1" dirty="0" smtClean="0">
                <a:solidFill>
                  <a:srgbClr val="660066"/>
                </a:solidFill>
              </a:rPr>
              <a:t>«</a:t>
            </a:r>
            <a:r>
              <a:rPr lang="ru-RU" dirty="0" smtClean="0">
                <a:solidFill>
                  <a:srgbClr val="660066"/>
                </a:solidFill>
              </a:rPr>
              <a:t>Нос</a:t>
            </a:r>
            <a:r>
              <a:rPr lang="ru-RU" i="1" dirty="0" smtClean="0">
                <a:solidFill>
                  <a:srgbClr val="660066"/>
                </a:solidFill>
              </a:rPr>
              <a:t>»</a:t>
            </a:r>
            <a:r>
              <a:rPr lang="ru-RU" dirty="0" smtClean="0">
                <a:solidFill>
                  <a:srgbClr val="660066"/>
                </a:solidFill>
              </a:rPr>
              <a:t>, по повести Н. В. Гоголя. Другим важным событием явилось знакомство Шостаковича с И. И. Соллертинским, который во время своей многолетней дружбы с композитором обогащал Шостаковича знакомством с творчеством великих композиторов прошлого и настоящего.</a:t>
            </a:r>
          </a:p>
          <a:p>
            <a:pPr algn="ctr"/>
            <a:r>
              <a:rPr lang="ru-RU" dirty="0" smtClean="0">
                <a:solidFill>
                  <a:srgbClr val="660066"/>
                </a:solidFill>
              </a:rPr>
              <a:t>Тогда же Шостакович пишет свои Вторую и Третью симфонии с участием хора, посвященные  политическим событиям страны –Октябрьской революции и Первомаю.</a:t>
            </a:r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6" name="Рисунок 5" descr="шост0015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142852"/>
            <a:ext cx="3100341" cy="4357718"/>
          </a:xfrm>
          <a:prstGeom prst="rect">
            <a:avLst/>
          </a:prstGeom>
          <a:ln>
            <a:solidFill>
              <a:srgbClr val="800080"/>
            </a:solidFill>
          </a:ln>
        </p:spPr>
      </p:pic>
      <p:pic>
        <p:nvPicPr>
          <p:cNvPr id="5" name="Рисунок 4" descr="шост0016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43042" y="2714620"/>
            <a:ext cx="2803963" cy="3525106"/>
          </a:xfrm>
          <a:prstGeom prst="rect">
            <a:avLst/>
          </a:prstGeom>
          <a:ln>
            <a:solidFill>
              <a:srgbClr val="80008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2691</Words>
  <PresentationFormat>Экран (4:3)</PresentationFormat>
  <Paragraphs>77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97</cp:revision>
  <dcterms:modified xsi:type="dcterms:W3CDTF">2016-09-22T07:57:03Z</dcterms:modified>
</cp:coreProperties>
</file>