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8" r:id="rId2"/>
    <p:sldId id="259" r:id="rId3"/>
    <p:sldId id="260" r:id="rId4"/>
    <p:sldId id="261" r:id="rId5"/>
    <p:sldId id="262" r:id="rId6"/>
    <p:sldId id="263" r:id="rId7"/>
    <p:sldId id="300" r:id="rId8"/>
    <p:sldId id="264" r:id="rId9"/>
    <p:sldId id="265" r:id="rId10"/>
    <p:sldId id="266" r:id="rId11"/>
    <p:sldId id="268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4" r:id="rId28"/>
    <p:sldId id="286" r:id="rId29"/>
    <p:sldId id="287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72" autoAdjust="0"/>
    <p:restoredTop sz="99771" autoAdjust="0"/>
  </p:normalViewPr>
  <p:slideViewPr>
    <p:cSldViewPr>
      <p:cViewPr varScale="1">
        <p:scale>
          <a:sx n="69" d="100"/>
          <a:sy n="69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7CDFD6-E2ED-4D4C-A431-38CE82A1A7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CA9F0E-80FD-45C2-B8F4-7C77EA499F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025B24-FB3B-4602-BC57-C4B690E75B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C4AFCF-23CE-4A42-9ED4-B69107EE78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BFEED5-814C-4879-939A-A7C12D02C5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5701CD-E3FC-4DC7-8737-D84FB8B53F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08AB2E-B3BC-4C4F-81C0-48E2491FF8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DCE26C-655F-493B-BECC-823C0E3B04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1DE6F3-766C-4BE5-B85B-3411DF4E95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7D8179-2ED6-4CCC-9A8B-5E7DD1DC5A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702302-F253-41D8-BD7F-FC25B687F7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F2DFFCD-F2D3-4C07-96B1-A122886DD4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legacy.uspu.ru/ecweb/select.html?rc=129892&amp;c=1&amp;q=%d1%83%d1%80%d0%b0%d0%bb+-+%d1%81%d0%be%d0%ba%d1%80%d0%be%d0%b2%d0%b8%d1%89%d0%bd%d0%b8%d1%86%d0%b0+%d1%81%d0%be%d0%b2%d0%b5%d1%82%d1%81%d0%ba%d0%be%d0%b3%d0%be+%d1%81%d0%be%d1%8e%d0%b7%d0%b0&amp;p=1&amp;se=2&amp;r=266007&amp;rt=1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f3ced7605d7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18"/>
          <p:cNvSpPr>
            <a:spLocks noGrp="1" noChangeArrowheads="1"/>
          </p:cNvSpPr>
          <p:nvPr>
            <p:ph type="ctrTitle"/>
          </p:nvPr>
        </p:nvSpPr>
        <p:spPr>
          <a:xfrm>
            <a:off x="304800" y="1676400"/>
            <a:ext cx="8229600" cy="3070225"/>
          </a:xfrm>
        </p:spPr>
        <p:txBody>
          <a:bodyPr/>
          <a:lstStyle/>
          <a:p>
            <a:pPr eaLnBrk="1" hangingPunct="1"/>
            <a:r>
              <a:rPr lang="ru-RU" sz="9600" b="1" smtClean="0">
                <a:latin typeface="Monotype Corsiva" pitchFamily="66" charset="0"/>
              </a:rPr>
              <a:t>Память пылающих лет</a:t>
            </a:r>
            <a:r>
              <a:rPr lang="ru-RU" smtClean="0">
                <a:latin typeface="Monotype Corsiva" pitchFamily="66" charset="0"/>
              </a:rPr>
              <a:t> </a:t>
            </a:r>
          </a:p>
        </p:txBody>
      </p:sp>
      <p:sp>
        <p:nvSpPr>
          <p:cNvPr id="2052" name="Rectangle 19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5105400"/>
            <a:ext cx="6400800" cy="1752600"/>
          </a:xfrm>
        </p:spPr>
        <p:txBody>
          <a:bodyPr/>
          <a:lstStyle/>
          <a:p>
            <a:pPr eaLnBrk="1" hangingPunct="1"/>
            <a:r>
              <a:rPr lang="ru-RU" smtClean="0">
                <a:latin typeface="B52" pitchFamily="81" charset="0"/>
              </a:rPr>
              <a:t>(Книгоиздание в годы воины) 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f3ced7605d7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457200" y="-457200"/>
            <a:ext cx="102870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extBox 4"/>
          <p:cNvSpPr txBox="1">
            <a:spLocks noChangeArrowheads="1"/>
          </p:cNvSpPr>
          <p:nvPr/>
        </p:nvSpPr>
        <p:spPr bwMode="auto">
          <a:xfrm rot="-2659313">
            <a:off x="-65088" y="2128838"/>
            <a:ext cx="4692651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8000">
                <a:solidFill>
                  <a:srgbClr val="FF0000"/>
                </a:solidFill>
                <a:latin typeface="B52" pitchFamily="81" charset="0"/>
              </a:rPr>
              <a:t>1942 год</a:t>
            </a:r>
          </a:p>
        </p:txBody>
      </p:sp>
      <p:pic>
        <p:nvPicPr>
          <p:cNvPr id="3079" name="Picture 7" descr="20682277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105400" y="1219200"/>
            <a:ext cx="3352800" cy="407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07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f3ced7605d7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685800" y="-457200"/>
            <a:ext cx="102870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Прямоугольник 4"/>
          <p:cNvSpPr>
            <a:spLocks noChangeArrowheads="1"/>
          </p:cNvSpPr>
          <p:nvPr/>
        </p:nvSpPr>
        <p:spPr bwMode="auto">
          <a:xfrm>
            <a:off x="152400" y="1066800"/>
            <a:ext cx="4572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>
                <a:latin typeface="Times New Roman" pitchFamily="18" charset="0"/>
                <a:cs typeface="Times New Roman" pitchFamily="18" charset="0"/>
              </a:rPr>
              <a:t>Лурье А. </a:t>
            </a:r>
            <a:br>
              <a:rPr lang="ru-RU" sz="1400">
                <a:latin typeface="Times New Roman" pitchFamily="18" charset="0"/>
                <a:cs typeface="Times New Roman" pitchFamily="18" charset="0"/>
              </a:rPr>
            </a:br>
            <a:r>
              <a:rPr lang="ru-RU" sz="1400">
                <a:latin typeface="Times New Roman" pitchFamily="18" charset="0"/>
                <a:cs typeface="Times New Roman" pitchFamily="18" charset="0"/>
              </a:rPr>
              <a:t>Портреты деятелей Парижской Коммуны - </a:t>
            </a:r>
          </a:p>
          <a:p>
            <a:r>
              <a:rPr lang="ru-RU" sz="1400">
                <a:latin typeface="Times New Roman" pitchFamily="18" charset="0"/>
                <a:cs typeface="Times New Roman" pitchFamily="18" charset="0"/>
              </a:rPr>
              <a:t>М. : Огиз: Госполитиздат, 1942. - 207с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100" name="Прямоугольник 6"/>
          <p:cNvSpPr>
            <a:spLocks noChangeArrowheads="1"/>
          </p:cNvSpPr>
          <p:nvPr/>
        </p:nvSpPr>
        <p:spPr bwMode="auto">
          <a:xfrm>
            <a:off x="0" y="2286000"/>
            <a:ext cx="426720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B52" pitchFamily="81" charset="0"/>
              </a:rPr>
              <a:t>А.Я. Лурье в живой, популярной, доступной для массового читателя форме знакомит  с важнейшими моментами яркого революционного пути.</a:t>
            </a:r>
          </a:p>
        </p:txBody>
      </p:sp>
      <p:pic>
        <p:nvPicPr>
          <p:cNvPr id="8" name="Рисунок 7" descr="б 011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568014">
            <a:off x="4862936" y="835789"/>
            <a:ext cx="3141585" cy="4724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103" name="Rectangle 9"/>
          <p:cNvSpPr>
            <a:spLocks noChangeArrowheads="1"/>
          </p:cNvSpPr>
          <p:nvPr/>
        </p:nvSpPr>
        <p:spPr bwMode="auto">
          <a:xfrm>
            <a:off x="304800" y="304800"/>
            <a:ext cx="40386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>
                <a:latin typeface="B52" pitchFamily="81" charset="0"/>
              </a:rPr>
              <a:t>Портреты деятелей</a:t>
            </a:r>
          </a:p>
          <a:p>
            <a:pPr algn="ctr"/>
            <a:r>
              <a:rPr lang="ru-RU" sz="2800">
                <a:latin typeface="B52" pitchFamily="81" charset="0"/>
              </a:rPr>
              <a:t> Парижской Коммуны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3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5" descr="f3ced7605d7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685800" y="-457200"/>
            <a:ext cx="102870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Прямоугольник 4"/>
          <p:cNvSpPr>
            <a:spLocks noChangeArrowheads="1"/>
          </p:cNvSpPr>
          <p:nvPr/>
        </p:nvSpPr>
        <p:spPr bwMode="auto">
          <a:xfrm>
            <a:off x="4419600" y="1295400"/>
            <a:ext cx="40386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600">
                <a:latin typeface="Times New Roman" pitchFamily="18" charset="0"/>
                <a:cs typeface="Times New Roman" pitchFamily="18" charset="0"/>
              </a:rPr>
              <a:t>Калинин М. И. </a:t>
            </a:r>
            <a:br>
              <a:rPr lang="ru-RU" sz="1600">
                <a:latin typeface="Times New Roman" pitchFamily="18" charset="0"/>
                <a:cs typeface="Times New Roman" pitchFamily="18" charset="0"/>
              </a:rPr>
            </a:br>
            <a:r>
              <a:rPr lang="ru-RU" sz="1600">
                <a:latin typeface="Times New Roman" pitchFamily="18" charset="0"/>
                <a:cs typeface="Times New Roman" pitchFamily="18" charset="0"/>
              </a:rPr>
              <a:t>Все для фронта! Все для победы! [Текст] : ст. и речи / М. И. Калинин. - М. : Госполитиздат, 1942. - 100 с.</a:t>
            </a:r>
          </a:p>
        </p:txBody>
      </p:sp>
      <p:pic>
        <p:nvPicPr>
          <p:cNvPr id="7" name="Рисунок 6" descr="б 012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20782569">
            <a:off x="912822" y="597853"/>
            <a:ext cx="3071524" cy="48825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126" name="Rectangle 8"/>
          <p:cNvSpPr>
            <a:spLocks noChangeArrowheads="1"/>
          </p:cNvSpPr>
          <p:nvPr/>
        </p:nvSpPr>
        <p:spPr bwMode="auto">
          <a:xfrm>
            <a:off x="4419600" y="228600"/>
            <a:ext cx="39624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>
                <a:latin typeface="B52" pitchFamily="81" charset="0"/>
              </a:rPr>
              <a:t>Все для фронта!</a:t>
            </a:r>
          </a:p>
          <a:p>
            <a:pPr algn="ctr"/>
            <a:r>
              <a:rPr lang="ru-RU" sz="2800">
                <a:latin typeface="B52" pitchFamily="81" charset="0"/>
              </a:rPr>
              <a:t> Все для победы!</a:t>
            </a:r>
          </a:p>
        </p:txBody>
      </p:sp>
      <p:sp>
        <p:nvSpPr>
          <p:cNvPr id="5127" name="TextBox 7"/>
          <p:cNvSpPr txBox="1">
            <a:spLocks noChangeArrowheads="1"/>
          </p:cNvSpPr>
          <p:nvPr/>
        </p:nvSpPr>
        <p:spPr bwMode="auto">
          <a:xfrm>
            <a:off x="4419600" y="2819400"/>
            <a:ext cx="41148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B52" pitchFamily="81" charset="0"/>
              </a:rPr>
              <a:t>Книга о жизни и быте советского народа в тылу, о подвигах и страданиях….. 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3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f3ced7605d7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685800" y="-457200"/>
            <a:ext cx="102870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Прямоугольник 4"/>
          <p:cNvSpPr>
            <a:spLocks noChangeArrowheads="1"/>
          </p:cNvSpPr>
          <p:nvPr/>
        </p:nvSpPr>
        <p:spPr bwMode="auto">
          <a:xfrm>
            <a:off x="304800" y="1371600"/>
            <a:ext cx="4572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latin typeface="Times New Roman" pitchFamily="18" charset="0"/>
                <a:cs typeface="Times New Roman" pitchFamily="18" charset="0"/>
              </a:rPr>
              <a:t>Кафенгауз Б. </a:t>
            </a:r>
            <a:br>
              <a:rPr lang="ru-RU" sz="1600">
                <a:latin typeface="Times New Roman" pitchFamily="18" charset="0"/>
                <a:cs typeface="Times New Roman" pitchFamily="18" charset="0"/>
              </a:rPr>
            </a:br>
            <a:r>
              <a:rPr lang="ru-RU" sz="1600">
                <a:latin typeface="Times New Roman" pitchFamily="18" charset="0"/>
                <a:cs typeface="Times New Roman" pitchFamily="18" charset="0"/>
              </a:rPr>
              <a:t>Внешняя политика России при Петре I / Б.Кафенгауз. - М. : Госполитиздат, 1942. - 88с.</a:t>
            </a:r>
          </a:p>
        </p:txBody>
      </p:sp>
      <p:pic>
        <p:nvPicPr>
          <p:cNvPr id="7" name="Рисунок 6" descr="б 013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610855">
            <a:off x="5041931" y="611028"/>
            <a:ext cx="3023616" cy="4724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150" name="Rectangle 8"/>
          <p:cNvSpPr>
            <a:spLocks noChangeArrowheads="1"/>
          </p:cNvSpPr>
          <p:nvPr/>
        </p:nvSpPr>
        <p:spPr bwMode="auto">
          <a:xfrm>
            <a:off x="381000" y="381000"/>
            <a:ext cx="40386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>
                <a:latin typeface="B52" pitchFamily="81" charset="0"/>
              </a:rPr>
              <a:t>Внешняя политика</a:t>
            </a:r>
          </a:p>
          <a:p>
            <a:pPr algn="ctr"/>
            <a:r>
              <a:rPr lang="ru-RU" sz="2800">
                <a:latin typeface="B52" pitchFamily="81" charset="0"/>
              </a:rPr>
              <a:t> России при Петре I</a:t>
            </a:r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0" y="2822575"/>
            <a:ext cx="4419600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2400">
                <a:latin typeface="B52" pitchFamily="81" charset="0"/>
              </a:rPr>
              <a:t>Автор рассказывает о международном положении русского государства в конце XVII-начале XVIII в., Азовских походах, Северной войне, Полтавской битве, Прутском походе. 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3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f3ced7605d7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685800" y="-457200"/>
            <a:ext cx="102870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Прямоугольник 4"/>
          <p:cNvSpPr>
            <a:spLocks noChangeArrowheads="1"/>
          </p:cNvSpPr>
          <p:nvPr/>
        </p:nvSpPr>
        <p:spPr bwMode="auto">
          <a:xfrm>
            <a:off x="4419600" y="1676400"/>
            <a:ext cx="40386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latin typeface="Times New Roman" pitchFamily="18" charset="0"/>
                <a:cs typeface="Times New Roman" pitchFamily="18" charset="0"/>
              </a:rPr>
              <a:t>Ярославский Е. </a:t>
            </a:r>
            <a:br>
              <a:rPr lang="ru-RU" sz="1600">
                <a:latin typeface="Times New Roman" pitchFamily="18" charset="0"/>
                <a:cs typeface="Times New Roman" pitchFamily="18" charset="0"/>
              </a:rPr>
            </a:br>
            <a:r>
              <a:rPr lang="ru-RU" sz="1600">
                <a:latin typeface="Times New Roman" pitchFamily="18" charset="0"/>
                <a:cs typeface="Times New Roman" pitchFamily="18" charset="0"/>
              </a:rPr>
              <a:t>Великая Отечественная война советского народа против гитлеровской Германии [Текст] / Ем. Ярославский. - М. : Госполитиздат, 1942. - 172 с.</a:t>
            </a:r>
          </a:p>
        </p:txBody>
      </p:sp>
      <p:pic>
        <p:nvPicPr>
          <p:cNvPr id="7" name="Рисунок 6" descr="б 014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21079156">
            <a:off x="866715" y="812992"/>
            <a:ext cx="3048000" cy="4648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174" name="Rectangle 8"/>
          <p:cNvSpPr>
            <a:spLocks noChangeArrowheads="1"/>
          </p:cNvSpPr>
          <p:nvPr/>
        </p:nvSpPr>
        <p:spPr bwMode="auto">
          <a:xfrm>
            <a:off x="4419600" y="152400"/>
            <a:ext cx="38862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B52" pitchFamily="81" charset="0"/>
              </a:rPr>
              <a:t>Великая Отечественная война советского народа против гитлеровской Германии</a:t>
            </a: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4419600" y="3048000"/>
            <a:ext cx="41910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>
                <a:latin typeface="B52" pitchFamily="81" charset="0"/>
              </a:rPr>
              <a:t>Книга рассказывает о подвигах советского народа как на фронте так и в тылу 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f3ced7605d7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685800" y="-457200"/>
            <a:ext cx="102870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5" name="Picture 5" descr="75540787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219987">
            <a:off x="4572000" y="457200"/>
            <a:ext cx="3792538" cy="491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6" name="Picture 6" descr="441550560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914400"/>
            <a:ext cx="4267200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63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63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63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63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6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6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6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f3ced7605d7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609600" y="-457200"/>
            <a:ext cx="102870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Прямоугольник 4"/>
          <p:cNvSpPr>
            <a:spLocks noChangeArrowheads="1"/>
          </p:cNvSpPr>
          <p:nvPr/>
        </p:nvSpPr>
        <p:spPr bwMode="auto">
          <a:xfrm>
            <a:off x="381000" y="1066800"/>
            <a:ext cx="40386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latin typeface="Times New Roman" pitchFamily="18" charset="0"/>
                <a:cs typeface="Times New Roman" pitchFamily="18" charset="0"/>
              </a:rPr>
              <a:t>Ферсман Александр Евгеньевич </a:t>
            </a:r>
            <a:br>
              <a:rPr lang="ru-RU" sz="1600">
                <a:latin typeface="Times New Roman" pitchFamily="18" charset="0"/>
                <a:cs typeface="Times New Roman" pitchFamily="18" charset="0"/>
              </a:rPr>
            </a:br>
            <a:r>
              <a:rPr lang="ru-RU" sz="1600">
                <a:latin typeface="Times New Roman" pitchFamily="18" charset="0"/>
                <a:cs typeface="Times New Roman" pitchFamily="18" charset="0"/>
              </a:rPr>
              <a:t>Урал - сокровищница Советского Союза [Текст</a:t>
            </a:r>
            <a:r>
              <a:rPr lang="ru-RU" sz="1600" u="sng">
                <a:latin typeface="Times New Roman" pitchFamily="18" charset="0"/>
                <a:cs typeface="Times New Roman" pitchFamily="18" charset="0"/>
                <a:hlinkClick r:id="rId3" tooltip="Добавить в корзину"/>
              </a:rPr>
              <a:t>]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 / А. Е. Ферсман. - М. : Профиздат, 1942. - 59 с.</a:t>
            </a:r>
          </a:p>
        </p:txBody>
      </p:sp>
      <p:pic>
        <p:nvPicPr>
          <p:cNvPr id="7" name="Рисунок 6" descr="б 015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 rot="489803">
            <a:off x="5016963" y="569307"/>
            <a:ext cx="3021863" cy="45886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198" name="Rectangle 8"/>
          <p:cNvSpPr>
            <a:spLocks noChangeArrowheads="1"/>
          </p:cNvSpPr>
          <p:nvPr/>
        </p:nvSpPr>
        <p:spPr bwMode="auto">
          <a:xfrm>
            <a:off x="533400" y="152400"/>
            <a:ext cx="3886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B52" pitchFamily="81" charset="0"/>
              </a:rPr>
              <a:t>Урал - сокровищница Советского Союза</a:t>
            </a:r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304800" y="2438400"/>
            <a:ext cx="41148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>
                <a:latin typeface="B52" pitchFamily="81" charset="0"/>
              </a:rPr>
              <a:t>Данное издание посвящено Уралу в дни отечественной войны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f3ced7605d7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685800" y="-457200"/>
            <a:ext cx="102870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Прямоугольник 4"/>
          <p:cNvSpPr>
            <a:spLocks noChangeArrowheads="1"/>
          </p:cNvSpPr>
          <p:nvPr/>
        </p:nvSpPr>
        <p:spPr bwMode="auto">
          <a:xfrm>
            <a:off x="4419600" y="1066800"/>
            <a:ext cx="41148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latin typeface="Times New Roman" pitchFamily="18" charset="0"/>
                <a:cs typeface="Times New Roman" pitchFamily="18" charset="0"/>
              </a:rPr>
              <a:t>Обручев В. А. </a:t>
            </a:r>
            <a:br>
              <a:rPr lang="ru-RU" sz="1600">
                <a:latin typeface="Times New Roman" pitchFamily="18" charset="0"/>
                <a:cs typeface="Times New Roman" pitchFamily="18" charset="0"/>
              </a:rPr>
            </a:br>
            <a:r>
              <a:rPr lang="ru-RU" sz="1600">
                <a:latin typeface="Times New Roman" pitchFamily="18" charset="0"/>
                <a:cs typeface="Times New Roman" pitchFamily="18" charset="0"/>
              </a:rPr>
              <a:t>Образование гор и рудных месторождений [Текст] / В. А. Обручев. - М. ; Л. : Изд-во АН СССР, 1942. - 199 с.</a:t>
            </a:r>
          </a:p>
        </p:txBody>
      </p:sp>
      <p:pic>
        <p:nvPicPr>
          <p:cNvPr id="8" name="Рисунок 7" descr="б 016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20916611">
            <a:off x="888075" y="585113"/>
            <a:ext cx="3030135" cy="46658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222" name="Rectangle 8"/>
          <p:cNvSpPr>
            <a:spLocks noChangeArrowheads="1"/>
          </p:cNvSpPr>
          <p:nvPr/>
        </p:nvSpPr>
        <p:spPr bwMode="auto">
          <a:xfrm>
            <a:off x="4495800" y="228600"/>
            <a:ext cx="3810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B52" pitchFamily="81" charset="0"/>
              </a:rPr>
              <a:t>Образование гор и рудных месторождений</a:t>
            </a:r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4419600" y="2133600"/>
            <a:ext cx="411480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2400">
                <a:latin typeface="B52" pitchFamily="81" charset="0"/>
              </a:rPr>
              <a:t>Книга имеет задачу познакомить с современным состоянием двух важных вопросов геологии — образованием гор и рудных месторождений. 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f3ced7605d7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685800" y="-457200"/>
            <a:ext cx="102870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б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263472">
            <a:off x="5105400" y="990600"/>
            <a:ext cx="3068924" cy="4724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268" name="Прямоугольник 6"/>
          <p:cNvSpPr>
            <a:spLocks noChangeArrowheads="1"/>
          </p:cNvSpPr>
          <p:nvPr/>
        </p:nvSpPr>
        <p:spPr bwMode="auto">
          <a:xfrm>
            <a:off x="304800" y="1066800"/>
            <a:ext cx="40386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600">
                <a:latin typeface="Times New Roman" pitchFamily="18" charset="0"/>
                <a:cs typeface="Times New Roman" pitchFamily="18" charset="0"/>
              </a:rPr>
              <a:t>Абакумов С. И. </a:t>
            </a:r>
            <a:br>
              <a:rPr lang="ru-RU" sz="1600">
                <a:latin typeface="Times New Roman" pitchFamily="18" charset="0"/>
                <a:cs typeface="Times New Roman" pitchFamily="18" charset="0"/>
              </a:rPr>
            </a:br>
            <a:r>
              <a:rPr lang="ru-RU" sz="1600">
                <a:latin typeface="Times New Roman" pitchFamily="18" charset="0"/>
                <a:cs typeface="Times New Roman" pitchFamily="18" charset="0"/>
              </a:rPr>
              <a:t>Современный русский литературный язык [Текст] : учеб. пособие для ин-тов / С. И. Абакумов. - М. : Совет. наука, 1942. - 184 с.</a:t>
            </a:r>
          </a:p>
        </p:txBody>
      </p:sp>
      <p:sp>
        <p:nvSpPr>
          <p:cNvPr id="10246" name="Rectangle 8"/>
          <p:cNvSpPr>
            <a:spLocks noChangeArrowheads="1"/>
          </p:cNvSpPr>
          <p:nvPr/>
        </p:nvSpPr>
        <p:spPr bwMode="auto">
          <a:xfrm>
            <a:off x="381000" y="228600"/>
            <a:ext cx="39401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B52" pitchFamily="81" charset="0"/>
              </a:rPr>
              <a:t>Современный русский литературный язык</a:t>
            </a:r>
          </a:p>
        </p:txBody>
      </p:sp>
      <p:sp>
        <p:nvSpPr>
          <p:cNvPr id="10248" name="Rectangle 8"/>
          <p:cNvSpPr>
            <a:spLocks noChangeArrowheads="1"/>
          </p:cNvSpPr>
          <p:nvPr/>
        </p:nvSpPr>
        <p:spPr bwMode="auto">
          <a:xfrm>
            <a:off x="152400" y="2133600"/>
            <a:ext cx="411480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2400">
                <a:latin typeface="B52" pitchFamily="81" charset="0"/>
              </a:rPr>
              <a:t>Научный трактат, где систематически преподносит автор все разделы программы обучения и небольшой обзор истории грамматических учений, стал первым подобным учебным пособием для педагогических вузов. 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f3ced7605d7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685800" y="-457200"/>
            <a:ext cx="102870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Text Box 4"/>
          <p:cNvSpPr txBox="1">
            <a:spLocks noChangeArrowheads="1"/>
          </p:cNvSpPr>
          <p:nvPr/>
        </p:nvSpPr>
        <p:spPr bwMode="auto">
          <a:xfrm rot="3023749">
            <a:off x="4176713" y="2376487"/>
            <a:ext cx="469265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8000">
                <a:solidFill>
                  <a:srgbClr val="FF0000"/>
                </a:solidFill>
                <a:latin typeface="B52" pitchFamily="81" charset="0"/>
              </a:rPr>
              <a:t>1943 год</a:t>
            </a:r>
          </a:p>
        </p:txBody>
      </p:sp>
      <p:pic>
        <p:nvPicPr>
          <p:cNvPr id="11269" name="Picture 5" descr="685837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-2349409">
            <a:off x="0" y="1371600"/>
            <a:ext cx="4343400" cy="288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f3ced7605d7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685800" y="-381000"/>
            <a:ext cx="102870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4" descr="б 07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448510">
            <a:off x="4800600" y="838200"/>
            <a:ext cx="3011488" cy="436721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316" name="Rectangle 5"/>
          <p:cNvSpPr>
            <a:spLocks noChangeArrowheads="1"/>
          </p:cNvSpPr>
          <p:nvPr/>
        </p:nvSpPr>
        <p:spPr bwMode="auto">
          <a:xfrm>
            <a:off x="228600" y="838200"/>
            <a:ext cx="44196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1600">
                <a:latin typeface="Times New Roman" pitchFamily="18" charset="0"/>
              </a:rPr>
              <a:t>Народная героиня [Текст] : (сб. материалов о Зое Космодемьянской) - М. : Молодая гвардия, 1943. - 64 с. </a:t>
            </a:r>
          </a:p>
        </p:txBody>
      </p:sp>
      <p:sp>
        <p:nvSpPr>
          <p:cNvPr id="12293" name="Rectangle 7"/>
          <p:cNvSpPr>
            <a:spLocks noChangeArrowheads="1"/>
          </p:cNvSpPr>
          <p:nvPr/>
        </p:nvSpPr>
        <p:spPr bwMode="auto">
          <a:xfrm>
            <a:off x="914400" y="381000"/>
            <a:ext cx="2908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>
                <a:latin typeface="B52" pitchFamily="81" charset="0"/>
              </a:rPr>
              <a:t>Народная героиня</a:t>
            </a:r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152400" y="1905000"/>
            <a:ext cx="42672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>
                <a:latin typeface="B52" pitchFamily="81" charset="0"/>
              </a:rPr>
              <a:t>Эта книга посвящена юной партизанке, смело принявшей смерть и при этом не </a:t>
            </a:r>
            <a:r>
              <a:rPr lang="ru-RU" sz="2400" dirty="0" smtClean="0">
                <a:latin typeface="B52" pitchFamily="81" charset="0"/>
              </a:rPr>
              <a:t>предавшей </a:t>
            </a:r>
            <a:r>
              <a:rPr lang="ru-RU" sz="2400" dirty="0">
                <a:latin typeface="B52" pitchFamily="81" charset="0"/>
              </a:rPr>
              <a:t>своей родины и себя  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f3ced7605d7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685800" y="-457200"/>
            <a:ext cx="102870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4" descr="б 07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-851947">
            <a:off x="619125" y="1219200"/>
            <a:ext cx="2743200" cy="37893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4419600" y="1096963"/>
            <a:ext cx="3857625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1600">
                <a:latin typeface="Times New Roman" pitchFamily="18" charset="0"/>
              </a:rPr>
              <a:t>Осипов К. </a:t>
            </a:r>
            <a:br>
              <a:rPr lang="ru-RU" sz="1600">
                <a:latin typeface="Times New Roman" pitchFamily="18" charset="0"/>
              </a:rPr>
            </a:br>
            <a:r>
              <a:rPr lang="ru-RU" sz="1600">
                <a:latin typeface="Times New Roman" pitchFamily="18" charset="0"/>
              </a:rPr>
              <a:t>Адмирал Макаров [Текст] / К. Осипов. - М. : Госполитиздат, 1943. - 112 c. </a:t>
            </a:r>
          </a:p>
        </p:txBody>
      </p:sp>
      <p:sp>
        <p:nvSpPr>
          <p:cNvPr id="13317" name="Rectangle 6"/>
          <p:cNvSpPr>
            <a:spLocks noChangeArrowheads="1"/>
          </p:cNvSpPr>
          <p:nvPr/>
        </p:nvSpPr>
        <p:spPr bwMode="auto">
          <a:xfrm>
            <a:off x="4800600" y="304800"/>
            <a:ext cx="2736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B52" pitchFamily="81" charset="0"/>
              </a:rPr>
              <a:t>Адмирал Макаров</a:t>
            </a:r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4419600" y="2347913"/>
            <a:ext cx="4038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2400">
                <a:latin typeface="B52" pitchFamily="81" charset="0"/>
              </a:rPr>
              <a:t>Книга о жизни Степана Осиповича Макарова. 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f3ced7605d7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685800" y="-457200"/>
            <a:ext cx="102870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4" descr="б 00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24400" y="914400"/>
            <a:ext cx="3340100" cy="452278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381000" y="533400"/>
            <a:ext cx="40386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1600">
                <a:latin typeface="Times New Roman" pitchFamily="18" charset="0"/>
              </a:rPr>
              <a:t>Гвоздарев А. </a:t>
            </a:r>
            <a:br>
              <a:rPr lang="ru-RU" sz="1600">
                <a:latin typeface="Times New Roman" pitchFamily="18" charset="0"/>
              </a:rPr>
            </a:br>
            <a:r>
              <a:rPr lang="ru-RU" sz="1600">
                <a:latin typeface="Times New Roman" pitchFamily="18" charset="0"/>
              </a:rPr>
              <a:t>Денис Васильевич Давыдов поэт и герой партизан отечественной войны 1812 года [Текст] / А. Гвоздарев. - [Ярославль] : ОГИЗ, 1943. - 114 с. </a:t>
            </a:r>
          </a:p>
        </p:txBody>
      </p:sp>
      <p:sp>
        <p:nvSpPr>
          <p:cNvPr id="14341" name="Rectangle 6"/>
          <p:cNvSpPr>
            <a:spLocks noChangeArrowheads="1"/>
          </p:cNvSpPr>
          <p:nvPr/>
        </p:nvSpPr>
        <p:spPr bwMode="auto">
          <a:xfrm>
            <a:off x="1371600" y="152400"/>
            <a:ext cx="2393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B52" pitchFamily="81" charset="0"/>
              </a:rPr>
              <a:t>Денис Давыдов</a:t>
            </a:r>
          </a:p>
        </p:txBody>
      </p:sp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228600" y="1752600"/>
            <a:ext cx="4114800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/>
              <a:t> </a:t>
            </a:r>
            <a:r>
              <a:rPr lang="ru-RU" sz="2400">
                <a:latin typeface="B52" pitchFamily="81" charset="0"/>
              </a:rPr>
              <a:t>Имя Дениса Давыдова стало легендарным еще при его жизни. Герой Отечественной войны 1812 года, верный последователь суворовских традиций, он был одним из инициаторов партизанского движения в России. 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f3ced7605d7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685800" y="-457200"/>
            <a:ext cx="102870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 descr="б 07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-373033">
            <a:off x="701675" y="612775"/>
            <a:ext cx="2997200" cy="4572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4419600" y="928688"/>
            <a:ext cx="41910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1600">
                <a:latin typeface="Times New Roman" pitchFamily="18" charset="0"/>
              </a:rPr>
              <a:t>Героический Сталинград [Текст] - Сталинград : Обл. книгоизд-во, 1943. - 302 с. </a:t>
            </a:r>
          </a:p>
        </p:txBody>
      </p:sp>
      <p:sp>
        <p:nvSpPr>
          <p:cNvPr id="15365" name="Rectangle 6"/>
          <p:cNvSpPr>
            <a:spLocks noChangeArrowheads="1"/>
          </p:cNvSpPr>
          <p:nvPr/>
        </p:nvSpPr>
        <p:spPr bwMode="auto">
          <a:xfrm>
            <a:off x="4419600" y="381000"/>
            <a:ext cx="393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B52" pitchFamily="81" charset="0"/>
              </a:rPr>
              <a:t>Героический Сталинград</a:t>
            </a:r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4495800" y="1754188"/>
            <a:ext cx="3962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2400">
                <a:latin typeface="B52" pitchFamily="81" charset="0"/>
              </a:rPr>
              <a:t>Сборник воспоминаний и документов ….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f3ced7605d7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685800" y="-457200"/>
            <a:ext cx="102870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4" descr="б 078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105400" y="762000"/>
            <a:ext cx="2913063" cy="460057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228600" y="990600"/>
            <a:ext cx="419100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/>
              <a:t/>
            </a:r>
            <a:br>
              <a:rPr lang="ru-RU"/>
            </a:br>
            <a:endParaRPr lang="ru-RU"/>
          </a:p>
          <a:p>
            <a:r>
              <a:rPr lang="ru-RU" sz="1600">
                <a:latin typeface="Times New Roman" pitchFamily="18" charset="0"/>
              </a:rPr>
              <a:t>Конференция трех министров в Москве [Текст] : (материалы Конф. от 19-30 октября 1943 г.) - [М.] : ОГИЗ ; Госполитиздат, 1943. - 24 с. </a:t>
            </a:r>
          </a:p>
        </p:txBody>
      </p:sp>
      <p:sp>
        <p:nvSpPr>
          <p:cNvPr id="16389" name="Rectangle 6"/>
          <p:cNvSpPr>
            <a:spLocks noChangeArrowheads="1"/>
          </p:cNvSpPr>
          <p:nvPr/>
        </p:nvSpPr>
        <p:spPr bwMode="auto">
          <a:xfrm>
            <a:off x="228600" y="381000"/>
            <a:ext cx="41910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B52" pitchFamily="81" charset="0"/>
              </a:rPr>
              <a:t>Конференция трех министров </a:t>
            </a:r>
          </a:p>
          <a:p>
            <a:pPr algn="ctr"/>
            <a:r>
              <a:rPr lang="ru-RU" sz="2400">
                <a:latin typeface="B52" pitchFamily="81" charset="0"/>
              </a:rPr>
              <a:t>в Москве</a:t>
            </a:r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152400" y="2759075"/>
            <a:ext cx="42672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2400">
                <a:latin typeface="B52" pitchFamily="81" charset="0"/>
              </a:rPr>
              <a:t>Материалы Конференции </a:t>
            </a:r>
          </a:p>
          <a:p>
            <a:pPr algn="ctr" eaLnBrk="0" hangingPunct="0"/>
            <a:r>
              <a:rPr lang="ru-RU" sz="2400">
                <a:latin typeface="B52" pitchFamily="81" charset="0"/>
              </a:rPr>
              <a:t>От</a:t>
            </a:r>
          </a:p>
          <a:p>
            <a:pPr algn="ctr" eaLnBrk="0" hangingPunct="0"/>
            <a:r>
              <a:rPr lang="ru-RU" sz="2400">
                <a:latin typeface="B52" pitchFamily="81" charset="0"/>
              </a:rPr>
              <a:t> (19-30 октября 1943 г.) 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3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3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3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3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 descr="f3ced7605d7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685800" y="-457200"/>
            <a:ext cx="102870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4" descr="б 077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764717">
            <a:off x="1066800" y="914400"/>
            <a:ext cx="2667000" cy="40973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4419600" y="838200"/>
            <a:ext cx="41148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1600">
                <a:latin typeface="Times New Roman" pitchFamily="18" charset="0"/>
              </a:rPr>
              <a:t>Корчагин А. И. </a:t>
            </a:r>
            <a:br>
              <a:rPr lang="ru-RU" sz="1600">
                <a:latin typeface="Times New Roman" pitchFamily="18" charset="0"/>
              </a:rPr>
            </a:br>
            <a:r>
              <a:rPr lang="ru-RU" sz="1600">
                <a:latin typeface="Times New Roman" pitchFamily="18" charset="0"/>
              </a:rPr>
              <a:t>К. А. Тимирязев. Жизнь и творчество [Текст] / А. И. Корчагин. - М. : Сельхозгиз, 1943. - 138 с. </a:t>
            </a:r>
          </a:p>
        </p:txBody>
      </p:sp>
      <p:sp>
        <p:nvSpPr>
          <p:cNvPr id="17413" name="Rectangle 7"/>
          <p:cNvSpPr>
            <a:spLocks noChangeArrowheads="1"/>
          </p:cNvSpPr>
          <p:nvPr/>
        </p:nvSpPr>
        <p:spPr bwMode="auto">
          <a:xfrm>
            <a:off x="4572000" y="0"/>
            <a:ext cx="3733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B52" pitchFamily="81" charset="0"/>
              </a:rPr>
              <a:t>К. А. Тимирязев. Жизнь и творчество</a:t>
            </a:r>
          </a:p>
        </p:txBody>
      </p:sp>
      <p:sp>
        <p:nvSpPr>
          <p:cNvPr id="17417" name="Rectangle 9"/>
          <p:cNvSpPr>
            <a:spLocks noChangeArrowheads="1"/>
          </p:cNvSpPr>
          <p:nvPr/>
        </p:nvSpPr>
        <p:spPr bwMode="auto">
          <a:xfrm>
            <a:off x="4495800" y="1981200"/>
            <a:ext cx="4114800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2400">
                <a:latin typeface="B52" pitchFamily="81" charset="0"/>
              </a:rPr>
              <a:t>Русский естествоиспытатель, профессор Московского университета, основоположник русской научной школы физиологов растений, член-корреспондент РАН. 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 descr="f3ced7605d7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685800" y="-457200"/>
            <a:ext cx="102870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4" descr="б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-310833">
            <a:off x="4800600" y="685800"/>
            <a:ext cx="3098800" cy="47466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152400" y="685800"/>
            <a:ext cx="4208463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1600">
                <a:latin typeface="Times New Roman" pitchFamily="18" charset="0"/>
              </a:rPr>
              <a:t>Арман де </a:t>
            </a:r>
            <a:br>
              <a:rPr lang="ru-RU" sz="1600">
                <a:latin typeface="Times New Roman" pitchFamily="18" charset="0"/>
              </a:rPr>
            </a:br>
            <a:r>
              <a:rPr lang="ru-RU" sz="1600">
                <a:latin typeface="Times New Roman" pitchFamily="18" charset="0"/>
              </a:rPr>
              <a:t>Коленкур Мемуары : Поход Наполеона в Россию - М. : Огиз: Госполитиздат, 1943. - 379с. </a:t>
            </a:r>
          </a:p>
        </p:txBody>
      </p:sp>
      <p:sp>
        <p:nvSpPr>
          <p:cNvPr id="18437" name="Rectangle 6"/>
          <p:cNvSpPr>
            <a:spLocks noChangeArrowheads="1"/>
          </p:cNvSpPr>
          <p:nvPr/>
        </p:nvSpPr>
        <p:spPr bwMode="auto">
          <a:xfrm>
            <a:off x="1752600" y="396875"/>
            <a:ext cx="1384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B52" pitchFamily="81" charset="0"/>
              </a:rPr>
              <a:t>Мемуары</a:t>
            </a:r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152400" y="1676400"/>
            <a:ext cx="4267200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2400">
                <a:latin typeface="B52" pitchFamily="81" charset="0"/>
              </a:rPr>
              <a:t>Дипломат, адъютант и сподвижник Наполеона Арман де Коленкур в дневниковых записях подробно рассказывает о подготовке Франции к войне 1812 года, о походе в Россию, о бесславном конце нашествия и гибели Великой Армии. 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 descr="f3ced7605d7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685800" y="-457200"/>
            <a:ext cx="102870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4" descr="б 07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57200" y="914400"/>
            <a:ext cx="3276600" cy="49990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4419600" y="533400"/>
            <a:ext cx="39624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1600">
                <a:latin typeface="Times New Roman" pitchFamily="18" charset="0"/>
              </a:rPr>
              <a:t>Салищев К. А. </a:t>
            </a:r>
            <a:br>
              <a:rPr lang="ru-RU" sz="1600">
                <a:latin typeface="Times New Roman" pitchFamily="18" charset="0"/>
              </a:rPr>
            </a:br>
            <a:r>
              <a:rPr lang="ru-RU" sz="1600">
                <a:latin typeface="Times New Roman" pitchFamily="18" charset="0"/>
              </a:rPr>
              <a:t>Основы картоведения. Историческая часть [Текст] : учеб. для ин-тов / К. А. Салищев. - М. : Геодезиздат, 1943. - 238 с. </a:t>
            </a:r>
          </a:p>
        </p:txBody>
      </p:sp>
      <p:sp>
        <p:nvSpPr>
          <p:cNvPr id="19461" name="Rectangle 6"/>
          <p:cNvSpPr>
            <a:spLocks noChangeArrowheads="1"/>
          </p:cNvSpPr>
          <p:nvPr/>
        </p:nvSpPr>
        <p:spPr bwMode="auto">
          <a:xfrm>
            <a:off x="4572000" y="152400"/>
            <a:ext cx="3486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>
                <a:latin typeface="B52" pitchFamily="81" charset="0"/>
              </a:rPr>
              <a:t>Основы картоведения</a:t>
            </a:r>
            <a:r>
              <a:rPr lang="ru-RU"/>
              <a:t>.</a:t>
            </a:r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4343400" y="1981200"/>
            <a:ext cx="43434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2400">
                <a:latin typeface="B52" pitchFamily="81" charset="0"/>
              </a:rPr>
              <a:t>В учебнике рассмотрены теоретические основы картографии: понятие о картах, математическая основа карт, язык картографии.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 descr="f3ced7605d7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685800" y="-457200"/>
            <a:ext cx="102870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4" descr="б 07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633699">
            <a:off x="4800600" y="914400"/>
            <a:ext cx="3265488" cy="4953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304800" y="1066800"/>
            <a:ext cx="40386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1600">
                <a:latin typeface="Times New Roman" pitchFamily="18" charset="0"/>
              </a:rPr>
              <a:t>Наливкин Д. В. </a:t>
            </a:r>
            <a:br>
              <a:rPr lang="ru-RU" sz="1600">
                <a:latin typeface="Times New Roman" pitchFamily="18" charset="0"/>
              </a:rPr>
            </a:br>
            <a:r>
              <a:rPr lang="ru-RU" sz="1600">
                <a:latin typeface="Times New Roman" pitchFamily="18" charset="0"/>
              </a:rPr>
              <a:t>Геологическая история Урала [Текст] / Д. В. Наливкин. - [Свердловск] : Огиз : Свердлгиз, 1943. - 96 с. </a:t>
            </a:r>
          </a:p>
        </p:txBody>
      </p:sp>
      <p:sp>
        <p:nvSpPr>
          <p:cNvPr id="20485" name="Rectangle 6"/>
          <p:cNvSpPr>
            <a:spLocks noChangeArrowheads="1"/>
          </p:cNvSpPr>
          <p:nvPr/>
        </p:nvSpPr>
        <p:spPr bwMode="auto">
          <a:xfrm>
            <a:off x="304800" y="304800"/>
            <a:ext cx="4114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B52" pitchFamily="81" charset="0"/>
              </a:rPr>
              <a:t>Геологическая история </a:t>
            </a:r>
          </a:p>
          <a:p>
            <a:pPr algn="ctr"/>
            <a:r>
              <a:rPr lang="ru-RU" sz="2400">
                <a:latin typeface="B52" pitchFamily="81" charset="0"/>
              </a:rPr>
              <a:t>Урала</a:t>
            </a:r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52400" y="2286000"/>
            <a:ext cx="41910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B52" pitchFamily="81" charset="0"/>
              </a:rPr>
              <a:t>Книга  рассказывает о богатствах Урала и его ценности для странны и историй его развития </a:t>
            </a:r>
          </a:p>
          <a:p>
            <a:pPr algn="ctr"/>
            <a:r>
              <a:rPr lang="ru-RU" sz="2400">
                <a:latin typeface="B52" pitchFamily="81" charset="0"/>
              </a:rPr>
              <a:t>Как горнодобывающей столицы   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3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 descr="f3ced7605d7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685800" y="-457200"/>
            <a:ext cx="102870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4" descr="б 076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-564607">
            <a:off x="817562" y="835025"/>
            <a:ext cx="2940051" cy="45815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4419600" y="533400"/>
            <a:ext cx="42672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t" hangingPunct="0"/>
            <a:r>
              <a:rPr lang="ru-RU" sz="1600">
                <a:latin typeface="Times New Roman" pitchFamily="18" charset="0"/>
              </a:rPr>
              <a:t>Мечников И. И., Клмаров В. Л., Белкин Р. И. </a:t>
            </a:r>
            <a:br>
              <a:rPr lang="ru-RU" sz="1600">
                <a:latin typeface="Times New Roman" pitchFamily="18" charset="0"/>
              </a:rPr>
            </a:br>
            <a:r>
              <a:rPr lang="ru-RU" sz="1600">
                <a:latin typeface="Times New Roman" pitchFamily="18" charset="0"/>
              </a:rPr>
              <a:t>О дарвинизме [Текст] : сб. ст. / И. И. Мечников ; под ред. В. Л. Комарова, Р. И. Белкина. - М.; Л. : АН СССР, 1943. - 241 с. </a:t>
            </a:r>
          </a:p>
        </p:txBody>
      </p:sp>
      <p:sp>
        <p:nvSpPr>
          <p:cNvPr id="21509" name="Rectangle 6"/>
          <p:cNvSpPr>
            <a:spLocks noChangeArrowheads="1"/>
          </p:cNvSpPr>
          <p:nvPr/>
        </p:nvSpPr>
        <p:spPr bwMode="auto">
          <a:xfrm>
            <a:off x="5011738" y="0"/>
            <a:ext cx="25622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>
                <a:latin typeface="B52" pitchFamily="81" charset="0"/>
              </a:rPr>
              <a:t>О дарвинизме</a:t>
            </a:r>
          </a:p>
        </p:txBody>
      </p:sp>
      <p:sp>
        <p:nvSpPr>
          <p:cNvPr id="21511" name="Rectangle 7"/>
          <p:cNvSpPr>
            <a:spLocks noChangeArrowheads="1"/>
          </p:cNvSpPr>
          <p:nvPr/>
        </p:nvSpPr>
        <p:spPr bwMode="auto">
          <a:xfrm>
            <a:off x="4419600" y="1770063"/>
            <a:ext cx="4114800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2400">
                <a:latin typeface="B52" pitchFamily="81" charset="0"/>
              </a:rPr>
              <a:t>Очерк вопроса о происхождении видов. Дарвинизм и медицина. Празднество в честь Дарвина в Кембридже. Гипотеза о происхождении человека от обезьяны 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 descr="f3ced7605d7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685800" y="-457200"/>
            <a:ext cx="102870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 descr="f3ced7605d7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685800" y="-457200"/>
            <a:ext cx="102870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Text Box 4"/>
          <p:cNvSpPr txBox="1">
            <a:spLocks noChangeArrowheads="1"/>
          </p:cNvSpPr>
          <p:nvPr/>
        </p:nvSpPr>
        <p:spPr bwMode="auto">
          <a:xfrm rot="-2523559">
            <a:off x="-152400" y="2667000"/>
            <a:ext cx="469265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8000">
                <a:solidFill>
                  <a:srgbClr val="FF0000"/>
                </a:solidFill>
                <a:latin typeface="B52" pitchFamily="81" charset="0"/>
              </a:rPr>
              <a:t>1944 год</a:t>
            </a:r>
          </a:p>
        </p:txBody>
      </p:sp>
      <p:pic>
        <p:nvPicPr>
          <p:cNvPr id="24581" name="Picture 5" descr="207953218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572000" y="1600200"/>
            <a:ext cx="38100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 descr="f3ced7605d7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685800" y="-457200"/>
            <a:ext cx="102870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4" descr="б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406959">
            <a:off x="5181600" y="914400"/>
            <a:ext cx="2590800" cy="408463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228600" y="1263650"/>
            <a:ext cx="41910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1600">
                <a:latin typeface="Times New Roman" pitchFamily="18" charset="0"/>
              </a:rPr>
              <a:t>Комаров В. Л. </a:t>
            </a:r>
            <a:br>
              <a:rPr lang="ru-RU" sz="1600">
                <a:latin typeface="Times New Roman" pitchFamily="18" charset="0"/>
              </a:rPr>
            </a:br>
            <a:r>
              <a:rPr lang="ru-RU" sz="1600">
                <a:latin typeface="Times New Roman" pitchFamily="18" charset="0"/>
              </a:rPr>
              <a:t>Учение о виде у растений. Страница из истории биологии [Текст] / В. Л. Комаров. - М. ; Л. : Изд-во АН СССР, 1944. - 245 с. </a:t>
            </a:r>
          </a:p>
        </p:txBody>
      </p:sp>
      <p:sp>
        <p:nvSpPr>
          <p:cNvPr id="25605" name="Rectangle 6"/>
          <p:cNvSpPr>
            <a:spLocks noChangeArrowheads="1"/>
          </p:cNvSpPr>
          <p:nvPr/>
        </p:nvSpPr>
        <p:spPr bwMode="auto">
          <a:xfrm>
            <a:off x="0" y="320675"/>
            <a:ext cx="4343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B52" pitchFamily="81" charset="0"/>
              </a:rPr>
              <a:t>Учение о виде </a:t>
            </a:r>
            <a:endParaRPr lang="en-US" sz="2400">
              <a:latin typeface="B52" pitchFamily="81" charset="0"/>
            </a:endParaRPr>
          </a:p>
          <a:p>
            <a:pPr algn="ctr"/>
            <a:r>
              <a:rPr lang="ru-RU" sz="2400">
                <a:latin typeface="B52" pitchFamily="81" charset="0"/>
              </a:rPr>
              <a:t>У</a:t>
            </a:r>
            <a:r>
              <a:rPr lang="en-US" sz="2400">
                <a:latin typeface="B52" pitchFamily="81" charset="0"/>
              </a:rPr>
              <a:t> </a:t>
            </a:r>
            <a:r>
              <a:rPr lang="ru-RU" sz="2400">
                <a:latin typeface="B52" pitchFamily="81" charset="0"/>
              </a:rPr>
              <a:t> растений</a:t>
            </a:r>
            <a:r>
              <a:rPr lang="en-US" sz="2400">
                <a:latin typeface="B52" pitchFamily="81" charset="0"/>
              </a:rPr>
              <a:t> </a:t>
            </a:r>
            <a:endParaRPr lang="ru-RU" sz="2400">
              <a:latin typeface="B52" pitchFamily="81" charset="0"/>
            </a:endParaRP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0" y="2819400"/>
            <a:ext cx="39624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2400">
                <a:latin typeface="B52" pitchFamily="81" charset="0"/>
              </a:rPr>
              <a:t>Излагает </a:t>
            </a:r>
            <a:r>
              <a:rPr lang="ru-RU" sz="2400" b="1">
                <a:latin typeface="B52" pitchFamily="81" charset="0"/>
              </a:rPr>
              <a:t>историю</a:t>
            </a:r>
            <a:r>
              <a:rPr lang="ru-RU" sz="2400">
                <a:latin typeface="B52" pitchFamily="81" charset="0"/>
              </a:rPr>
              <a:t> формирования понятия «</a:t>
            </a:r>
            <a:r>
              <a:rPr lang="ru-RU" sz="2400" b="1">
                <a:latin typeface="B52" pitchFamily="81" charset="0"/>
              </a:rPr>
              <a:t>вид</a:t>
            </a:r>
            <a:r>
              <a:rPr lang="ru-RU" sz="2400">
                <a:latin typeface="B52" pitchFamily="81" charset="0"/>
              </a:rPr>
              <a:t>» и становление проблемы реальности </a:t>
            </a:r>
            <a:r>
              <a:rPr lang="ru-RU" sz="2400" b="1">
                <a:latin typeface="B52" pitchFamily="81" charset="0"/>
              </a:rPr>
              <a:t>вида</a:t>
            </a:r>
            <a:r>
              <a:rPr lang="ru-RU" sz="2400">
                <a:latin typeface="B52" pitchFamily="81" charset="0"/>
              </a:rPr>
              <a:t> 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4" descr="f3ced7605d7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685800" y="-457200"/>
            <a:ext cx="102870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4" descr="б 069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-473927">
            <a:off x="990600" y="457200"/>
            <a:ext cx="3016250" cy="47815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4495800" y="990600"/>
            <a:ext cx="39624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1600">
                <a:latin typeface="Times New Roman" pitchFamily="18" charset="0"/>
              </a:rPr>
              <a:t>Греков Б. Д. </a:t>
            </a:r>
            <a:br>
              <a:rPr lang="ru-RU" sz="1600">
                <a:latin typeface="Times New Roman" pitchFamily="18" charset="0"/>
              </a:rPr>
            </a:br>
            <a:r>
              <a:rPr lang="ru-RU" sz="1600">
                <a:latin typeface="Times New Roman" pitchFamily="18" charset="0"/>
              </a:rPr>
              <a:t>Культура Киевской Руси [Текст] / Б. Д. Греков ; АН СССР. - М.-Л. : Изд-во АН СССР, 1944. - 76 с. </a:t>
            </a:r>
          </a:p>
        </p:txBody>
      </p:sp>
      <p:sp>
        <p:nvSpPr>
          <p:cNvPr id="26629" name="Rectangle 6"/>
          <p:cNvSpPr>
            <a:spLocks noChangeArrowheads="1"/>
          </p:cNvSpPr>
          <p:nvPr/>
        </p:nvSpPr>
        <p:spPr bwMode="auto">
          <a:xfrm>
            <a:off x="4419600" y="228600"/>
            <a:ext cx="38862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B52" pitchFamily="81" charset="0"/>
              </a:rPr>
              <a:t>Культура Киевской Руси</a:t>
            </a:r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4572000" y="2133600"/>
            <a:ext cx="3962400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2400">
                <a:latin typeface="B52" pitchFamily="81" charset="0"/>
              </a:rPr>
              <a:t>В книге рассматриваются проблемы возникновения истоков русской культуры, культуры Поднепровья VI-VIII вв., христианства и язычество на Руси. 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4" descr="f3ced7605d7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762000" y="-609600"/>
            <a:ext cx="102870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4" descr="б 071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641221">
            <a:off x="4795065" y="839571"/>
            <a:ext cx="2884212" cy="43191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304800" y="381000"/>
            <a:ext cx="41148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1600">
                <a:latin typeface="Times New Roman" pitchFamily="18" charset="0"/>
              </a:rPr>
              <a:t>Данилевский В. В. </a:t>
            </a:r>
            <a:br>
              <a:rPr lang="ru-RU" sz="1600">
                <a:latin typeface="Times New Roman" pitchFamily="18" charset="0"/>
              </a:rPr>
            </a:br>
            <a:r>
              <a:rPr lang="ru-RU" sz="1600">
                <a:latin typeface="Times New Roman" pitchFamily="18" charset="0"/>
              </a:rPr>
              <a:t>Д. И. Менделеев и Урал Данилевский В. В. </a:t>
            </a:r>
            <a:br>
              <a:rPr lang="ru-RU" sz="1600">
                <a:latin typeface="Times New Roman" pitchFamily="18" charset="0"/>
              </a:rPr>
            </a:br>
            <a:r>
              <a:rPr lang="ru-RU" sz="1600">
                <a:latin typeface="Times New Roman" pitchFamily="18" charset="0"/>
              </a:rPr>
              <a:t>Д. И. Менделеев и Урал [Текст] / В. В. Данилевский. - Свердловск : Свердлгиз, 1944. - 80 с. </a:t>
            </a:r>
          </a:p>
        </p:txBody>
      </p:sp>
      <p:sp>
        <p:nvSpPr>
          <p:cNvPr id="27653" name="Rectangle 6"/>
          <p:cNvSpPr>
            <a:spLocks noChangeArrowheads="1"/>
          </p:cNvSpPr>
          <p:nvPr/>
        </p:nvSpPr>
        <p:spPr bwMode="auto">
          <a:xfrm>
            <a:off x="304800" y="0"/>
            <a:ext cx="411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B52" pitchFamily="81" charset="0"/>
              </a:rPr>
              <a:t>Д. И. Менделеев и Урал</a:t>
            </a:r>
          </a:p>
        </p:txBody>
      </p:sp>
      <p:sp>
        <p:nvSpPr>
          <p:cNvPr id="27655" name="Rectangle 7"/>
          <p:cNvSpPr>
            <a:spLocks noChangeArrowheads="1"/>
          </p:cNvSpPr>
          <p:nvPr/>
        </p:nvSpPr>
        <p:spPr bwMode="auto">
          <a:xfrm>
            <a:off x="0" y="1676400"/>
            <a:ext cx="4343400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/>
              <a:t> </a:t>
            </a:r>
            <a:r>
              <a:rPr lang="ru-RU" sz="2400">
                <a:latin typeface="B52" pitchFamily="81" charset="0"/>
              </a:rPr>
              <a:t>Сборник докладов имеет краеведческую направленность и посвящён знаменательному событию в истории русской промышленности - трёхсотлетию возникновения железоделательных заводов на Среднем Урале. 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 descr="f3ced7605d7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685800" y="-457200"/>
            <a:ext cx="102870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4" descr="б 07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181600" y="1066800"/>
            <a:ext cx="3000211" cy="46815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8676" name="Rectangle 5"/>
          <p:cNvSpPr>
            <a:spLocks noChangeArrowheads="1"/>
          </p:cNvSpPr>
          <p:nvPr/>
        </p:nvSpPr>
        <p:spPr bwMode="auto">
          <a:xfrm>
            <a:off x="381000" y="868363"/>
            <a:ext cx="4038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1200">
                <a:latin typeface="Times New Roman" pitchFamily="18" charset="0"/>
              </a:rPr>
              <a:t>Таня [Текст] / П. Лидов. - М. : Моск. большевик, 1944. - 32 с. </a:t>
            </a:r>
          </a:p>
        </p:txBody>
      </p:sp>
      <p:sp>
        <p:nvSpPr>
          <p:cNvPr id="29701" name="Rectangle 6"/>
          <p:cNvSpPr>
            <a:spLocks noChangeArrowheads="1"/>
          </p:cNvSpPr>
          <p:nvPr/>
        </p:nvSpPr>
        <p:spPr bwMode="auto">
          <a:xfrm>
            <a:off x="838200" y="304800"/>
            <a:ext cx="3352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B52" pitchFamily="81" charset="0"/>
              </a:rPr>
              <a:t>Таня</a:t>
            </a:r>
          </a:p>
        </p:txBody>
      </p:sp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228600" y="1905000"/>
            <a:ext cx="4114800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b="1"/>
              <a:t> </a:t>
            </a:r>
            <a:r>
              <a:rPr lang="ru-RU" sz="2400" b="1">
                <a:latin typeface="B52" pitchFamily="81" charset="0"/>
              </a:rPr>
              <a:t>Очерк о героической гибели в подмосковной деревне Петрищево комсомолки-партизанки, назвавшей себя гитлеровцам на допросе Татьяной. Очерк тоже получил это имя — «Таня».</a:t>
            </a:r>
            <a:r>
              <a:rPr lang="ru-RU" sz="2400">
                <a:latin typeface="B52" pitchFamily="81" charset="0"/>
              </a:rPr>
              <a:t> 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 descr="f3ced7605d7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685800" y="-457200"/>
            <a:ext cx="102870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TextBox 2"/>
          <p:cNvSpPr txBox="1">
            <a:spLocks noChangeArrowheads="1"/>
          </p:cNvSpPr>
          <p:nvPr/>
        </p:nvSpPr>
        <p:spPr bwMode="auto">
          <a:xfrm rot="-2675052">
            <a:off x="-303213" y="2530475"/>
            <a:ext cx="4692651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8000">
                <a:solidFill>
                  <a:srgbClr val="FF0000"/>
                </a:solidFill>
                <a:latin typeface="B52" pitchFamily="81" charset="0"/>
              </a:rPr>
              <a:t>1945 год</a:t>
            </a:r>
          </a:p>
        </p:txBody>
      </p:sp>
      <p:pic>
        <p:nvPicPr>
          <p:cNvPr id="30725" name="Picture 5" descr="716595518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-1100307">
            <a:off x="4386263" y="1895475"/>
            <a:ext cx="4038600" cy="288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 descr="f3ced7605d7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685800" y="-457200"/>
            <a:ext cx="102870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б 002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21071507">
            <a:off x="762000" y="609600"/>
            <a:ext cx="3367498" cy="501897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1748" name="TextBox 3"/>
          <p:cNvSpPr txBox="1">
            <a:spLocks noChangeArrowheads="1"/>
          </p:cNvSpPr>
          <p:nvPr/>
        </p:nvSpPr>
        <p:spPr bwMode="auto">
          <a:xfrm>
            <a:off x="4419600" y="0"/>
            <a:ext cx="40386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B52" pitchFamily="81" charset="0"/>
              </a:rPr>
              <a:t>Происхождение и строение </a:t>
            </a:r>
          </a:p>
          <a:p>
            <a:pPr algn="ctr"/>
            <a:r>
              <a:rPr lang="ru-RU" sz="2400">
                <a:latin typeface="B52" pitchFamily="81" charset="0"/>
              </a:rPr>
              <a:t>Земли </a:t>
            </a:r>
          </a:p>
        </p:txBody>
      </p:sp>
      <p:sp>
        <p:nvSpPr>
          <p:cNvPr id="30725" name="Rectangle 6"/>
          <p:cNvSpPr>
            <a:spLocks noChangeArrowheads="1"/>
          </p:cNvSpPr>
          <p:nvPr/>
        </p:nvSpPr>
        <p:spPr bwMode="auto">
          <a:xfrm>
            <a:off x="4419600" y="1143000"/>
            <a:ext cx="39624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1600">
                <a:latin typeface="Times New Roman" pitchFamily="18" charset="0"/>
              </a:rPr>
              <a:t>Варсанофьева В. А. </a:t>
            </a:r>
            <a:br>
              <a:rPr lang="ru-RU" sz="1600">
                <a:latin typeface="Times New Roman" pitchFamily="18" charset="0"/>
              </a:rPr>
            </a:br>
            <a:r>
              <a:rPr lang="ru-RU" sz="1600">
                <a:latin typeface="Times New Roman" pitchFamily="18" charset="0"/>
              </a:rPr>
              <a:t>Происхождение и строение земли [Текст] / В. А. Варсанофьева. - М. : Л. : Госгеолиздат, 1945. - 412 с. </a:t>
            </a:r>
          </a:p>
        </p:txBody>
      </p:sp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4419600" y="2667000"/>
            <a:ext cx="41148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2400">
                <a:latin typeface="B52" pitchFamily="81" charset="0"/>
              </a:rPr>
              <a:t>Автор рассматривает современное </a:t>
            </a:r>
            <a:r>
              <a:rPr lang="ru-RU" sz="2400" b="1">
                <a:latin typeface="B52" pitchFamily="81" charset="0"/>
              </a:rPr>
              <a:t>строение</a:t>
            </a:r>
            <a:r>
              <a:rPr lang="ru-RU" sz="2400">
                <a:latin typeface="B52" pitchFamily="81" charset="0"/>
              </a:rPr>
              <a:t> </a:t>
            </a:r>
            <a:r>
              <a:rPr lang="ru-RU" sz="2400" b="1">
                <a:latin typeface="B52" pitchFamily="81" charset="0"/>
              </a:rPr>
              <a:t>Земли</a:t>
            </a:r>
            <a:r>
              <a:rPr lang="ru-RU" sz="2400">
                <a:latin typeface="B52" pitchFamily="81" charset="0"/>
              </a:rPr>
              <a:t> как результат ее космического развития. 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3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4" descr="f3ced7605d7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685800" y="-457200"/>
            <a:ext cx="102870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б 003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800600" y="685800"/>
            <a:ext cx="3230325" cy="51887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2772" name="TextBox 3"/>
          <p:cNvSpPr txBox="1">
            <a:spLocks noChangeArrowheads="1"/>
          </p:cNvSpPr>
          <p:nvPr/>
        </p:nvSpPr>
        <p:spPr bwMode="auto">
          <a:xfrm>
            <a:off x="381000" y="533400"/>
            <a:ext cx="37814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>
                <a:latin typeface="B52" pitchFamily="81" charset="0"/>
              </a:rPr>
              <a:t>Краткий очерк историй</a:t>
            </a:r>
          </a:p>
          <a:p>
            <a:pPr algn="ctr"/>
            <a:r>
              <a:rPr lang="ru-RU" sz="2400">
                <a:latin typeface="B52" pitchFamily="81" charset="0"/>
              </a:rPr>
              <a:t> ЛИГИ НАЦИЙ</a:t>
            </a:r>
          </a:p>
        </p:txBody>
      </p:sp>
      <p:sp>
        <p:nvSpPr>
          <p:cNvPr id="31749" name="Rectangle 6"/>
          <p:cNvSpPr>
            <a:spLocks noChangeArrowheads="1"/>
          </p:cNvSpPr>
          <p:nvPr/>
        </p:nvSpPr>
        <p:spPr bwMode="auto">
          <a:xfrm>
            <a:off x="152400" y="1219200"/>
            <a:ext cx="41910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1600">
                <a:latin typeface="Times New Roman" pitchFamily="18" charset="0"/>
              </a:rPr>
              <a:t>Афанасьева О. </a:t>
            </a:r>
            <a:br>
              <a:rPr lang="ru-RU" sz="1600">
                <a:latin typeface="Times New Roman" pitchFamily="18" charset="0"/>
              </a:rPr>
            </a:br>
            <a:r>
              <a:rPr lang="ru-RU" sz="1600">
                <a:latin typeface="Times New Roman" pitchFamily="18" charset="0"/>
              </a:rPr>
              <a:t>Краткий очерк истории Лиги наций [Текст] / О. Афанасьева. - М. : Госполитиздат, 1945. - 40 с </a:t>
            </a:r>
          </a:p>
        </p:txBody>
      </p:sp>
      <p:sp>
        <p:nvSpPr>
          <p:cNvPr id="32775" name="Rectangle 7"/>
          <p:cNvSpPr>
            <a:spLocks noChangeArrowheads="1"/>
          </p:cNvSpPr>
          <p:nvPr/>
        </p:nvSpPr>
        <p:spPr bwMode="auto">
          <a:xfrm>
            <a:off x="152400" y="2819400"/>
            <a:ext cx="42672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2400">
                <a:latin typeface="B52" pitchFamily="81" charset="0"/>
              </a:rPr>
              <a:t>В монографии </a:t>
            </a:r>
            <a:r>
              <a:rPr lang="ru-RU" sz="2400" b="1">
                <a:latin typeface="B52" pitchFamily="81" charset="0"/>
              </a:rPr>
              <a:t>Афанасьевой</a:t>
            </a:r>
            <a:r>
              <a:rPr lang="ru-RU" sz="2400">
                <a:latin typeface="B52" pitchFamily="81" charset="0"/>
              </a:rPr>
              <a:t> </a:t>
            </a:r>
            <a:r>
              <a:rPr lang="ru-RU" sz="2400" b="1">
                <a:latin typeface="B52" pitchFamily="81" charset="0"/>
              </a:rPr>
              <a:t>О</a:t>
            </a:r>
            <a:r>
              <a:rPr lang="ru-RU" sz="2400">
                <a:latin typeface="B52" pitchFamily="81" charset="0"/>
              </a:rPr>
              <a:t>. А. дается </a:t>
            </a:r>
            <a:r>
              <a:rPr lang="ru-RU" sz="2400" b="1">
                <a:latin typeface="B52" pitchFamily="81" charset="0"/>
              </a:rPr>
              <a:t>краткое</a:t>
            </a:r>
            <a:r>
              <a:rPr lang="ru-RU" sz="2400">
                <a:latin typeface="B52" pitchFamily="81" charset="0"/>
              </a:rPr>
              <a:t> изложение деятельности </a:t>
            </a:r>
            <a:r>
              <a:rPr lang="ru-RU" sz="2400" b="1">
                <a:latin typeface="B52" pitchFamily="81" charset="0"/>
              </a:rPr>
              <a:t>организации</a:t>
            </a:r>
            <a:r>
              <a:rPr lang="ru-RU" sz="2400">
                <a:latin typeface="B52" pitchFamily="81" charset="0"/>
              </a:rPr>
              <a:t> за время ее существования до начала Второй мировой войны</a:t>
            </a:r>
            <a:r>
              <a:rPr lang="ru-RU"/>
              <a:t>. 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3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4" descr="f3ced7605d7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685800" y="-457200"/>
            <a:ext cx="102870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б 008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762000" y="990600"/>
            <a:ext cx="3131262" cy="45659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3796" name="TextBox 3"/>
          <p:cNvSpPr txBox="1">
            <a:spLocks noChangeArrowheads="1"/>
          </p:cNvSpPr>
          <p:nvPr/>
        </p:nvSpPr>
        <p:spPr bwMode="auto">
          <a:xfrm>
            <a:off x="4738688" y="152400"/>
            <a:ext cx="3213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>
                <a:latin typeface="B52" pitchFamily="81" charset="0"/>
              </a:rPr>
              <a:t>Слушанье и чтение </a:t>
            </a:r>
          </a:p>
        </p:txBody>
      </p:sp>
      <p:sp>
        <p:nvSpPr>
          <p:cNvPr id="32773" name="Rectangle 6"/>
          <p:cNvSpPr>
            <a:spLocks noChangeArrowheads="1"/>
          </p:cNvSpPr>
          <p:nvPr/>
        </p:nvSpPr>
        <p:spPr bwMode="auto">
          <a:xfrm>
            <a:off x="4419600" y="609600"/>
            <a:ext cx="40386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1600">
                <a:latin typeface="Times New Roman" pitchFamily="18" charset="0"/>
              </a:rPr>
              <a:t>Болтунов А.П. </a:t>
            </a:r>
            <a:br>
              <a:rPr lang="ru-RU" sz="1600">
                <a:latin typeface="Times New Roman" pitchFamily="18" charset="0"/>
              </a:rPr>
            </a:br>
            <a:r>
              <a:rPr lang="ru-RU" sz="1600">
                <a:latin typeface="Times New Roman" pitchFamily="18" charset="0"/>
              </a:rPr>
              <a:t>Слушание и чтение в процессе обучения / Ленингр.гор.ин-т усовершенствования учителей. - Л. : [б. и.], 1945. - 65с. </a:t>
            </a:r>
          </a:p>
        </p:txBody>
      </p:sp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4419600" y="2286000"/>
            <a:ext cx="38862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B52" pitchFamily="81" charset="0"/>
              </a:rPr>
              <a:t>Данная брошюра является главой из книги «Педагогическая психология»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4" descr="f3ced7605d7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685800" y="-457200"/>
            <a:ext cx="102870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5" name="Picture 4" descr="f3ced7605d7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533400" y="-304800"/>
            <a:ext cx="102870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б 01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554090">
            <a:off x="5029200" y="762000"/>
            <a:ext cx="3108636" cy="469492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4821" name="TextBox 4"/>
          <p:cNvSpPr txBox="1">
            <a:spLocks noChangeArrowheads="1"/>
          </p:cNvSpPr>
          <p:nvPr/>
        </p:nvSpPr>
        <p:spPr bwMode="auto">
          <a:xfrm>
            <a:off x="533400" y="381000"/>
            <a:ext cx="40386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B52" pitchFamily="81" charset="0"/>
              </a:rPr>
              <a:t>Карельские поэмы </a:t>
            </a:r>
          </a:p>
          <a:p>
            <a:pPr algn="ctr"/>
            <a:r>
              <a:rPr lang="ru-RU" sz="2400">
                <a:latin typeface="B52" pitchFamily="81" charset="0"/>
              </a:rPr>
              <a:t>Федора Глинки </a:t>
            </a:r>
          </a:p>
        </p:txBody>
      </p:sp>
      <p:sp>
        <p:nvSpPr>
          <p:cNvPr id="33798" name="Rectangle 7"/>
          <p:cNvSpPr>
            <a:spLocks noChangeArrowheads="1"/>
          </p:cNvSpPr>
          <p:nvPr/>
        </p:nvSpPr>
        <p:spPr bwMode="auto">
          <a:xfrm>
            <a:off x="533400" y="1143000"/>
            <a:ext cx="41148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1600">
                <a:latin typeface="Times New Roman" pitchFamily="18" charset="0"/>
              </a:rPr>
              <a:t>Базанов В. </a:t>
            </a:r>
            <a:br>
              <a:rPr lang="ru-RU" sz="1600">
                <a:latin typeface="Times New Roman" pitchFamily="18" charset="0"/>
              </a:rPr>
            </a:br>
            <a:r>
              <a:rPr lang="ru-RU" sz="1600">
                <a:latin typeface="Times New Roman" pitchFamily="18" charset="0"/>
              </a:rPr>
              <a:t>Карельские поэмы Федора Глинки [Текст] / В. Базанов. - Петрозаводск : Гос. изд-во Карел.-Фин. ССР, 1945. - 128 с. </a:t>
            </a:r>
          </a:p>
        </p:txBody>
      </p:sp>
      <p:sp>
        <p:nvSpPr>
          <p:cNvPr id="34824" name="Text Box 8"/>
          <p:cNvSpPr txBox="1">
            <a:spLocks noChangeArrowheads="1"/>
          </p:cNvSpPr>
          <p:nvPr/>
        </p:nvSpPr>
        <p:spPr bwMode="auto">
          <a:xfrm>
            <a:off x="304800" y="2779713"/>
            <a:ext cx="419100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B52" pitchFamily="81" charset="0"/>
              </a:rPr>
              <a:t>В книгу вошли воспоминания об отечественной войне, о Бородинском сражений и последующем походе русской армий за границу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3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 descr="f3ced7605d7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685800" y="-457200"/>
            <a:ext cx="102870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б 068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09600" y="914400"/>
            <a:ext cx="3023102" cy="4572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5844" name="TextBox 3"/>
          <p:cNvSpPr txBox="1">
            <a:spLocks noChangeArrowheads="1"/>
          </p:cNvSpPr>
          <p:nvPr/>
        </p:nvSpPr>
        <p:spPr bwMode="auto">
          <a:xfrm>
            <a:off x="4495800" y="457200"/>
            <a:ext cx="3886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B52" pitchFamily="81" charset="0"/>
              </a:rPr>
              <a:t>Н.С. Лесков </a:t>
            </a:r>
          </a:p>
        </p:txBody>
      </p:sp>
      <p:sp>
        <p:nvSpPr>
          <p:cNvPr id="34821" name="Rectangle 6"/>
          <p:cNvSpPr>
            <a:spLocks noChangeArrowheads="1"/>
          </p:cNvSpPr>
          <p:nvPr/>
        </p:nvSpPr>
        <p:spPr bwMode="auto">
          <a:xfrm>
            <a:off x="4495800" y="990600"/>
            <a:ext cx="386715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t" hangingPunct="0"/>
            <a:r>
              <a:rPr lang="ru-RU" sz="1400">
                <a:latin typeface="Times New Roman" pitchFamily="18" charset="0"/>
              </a:rPr>
              <a:t>Гебель Валентина </a:t>
            </a:r>
            <a:br>
              <a:rPr lang="ru-RU" sz="1400">
                <a:latin typeface="Times New Roman" pitchFamily="18" charset="0"/>
              </a:rPr>
            </a:br>
            <a:r>
              <a:rPr lang="ru-RU" sz="1400">
                <a:latin typeface="Times New Roman" pitchFamily="18" charset="0"/>
              </a:rPr>
              <a:t>Н. С. Лесков в творческой лаборатории [Текст] / Валентина Гебель. - М. : Совет. писатель, 1945. - 223 с. </a:t>
            </a:r>
          </a:p>
        </p:txBody>
      </p:sp>
      <p:sp>
        <p:nvSpPr>
          <p:cNvPr id="35847" name="Rectangle 7"/>
          <p:cNvSpPr>
            <a:spLocks noChangeArrowheads="1"/>
          </p:cNvSpPr>
          <p:nvPr/>
        </p:nvSpPr>
        <p:spPr bwMode="auto">
          <a:xfrm>
            <a:off x="4572000" y="2057400"/>
            <a:ext cx="4038600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2400">
                <a:latin typeface="B52" pitchFamily="81" charset="0"/>
              </a:rPr>
              <a:t>Книга является одной из первых попыток изучения </a:t>
            </a:r>
            <a:r>
              <a:rPr lang="ru-RU" sz="2400" b="1">
                <a:latin typeface="B52" pitchFamily="81" charset="0"/>
              </a:rPr>
              <a:t>творческой</a:t>
            </a:r>
            <a:r>
              <a:rPr lang="ru-RU" sz="2400">
                <a:latin typeface="B52" pitchFamily="81" charset="0"/>
              </a:rPr>
              <a:t> </a:t>
            </a:r>
            <a:r>
              <a:rPr lang="ru-RU" sz="2400" b="1">
                <a:latin typeface="B52" pitchFamily="81" charset="0"/>
              </a:rPr>
              <a:t>лаборатории</a:t>
            </a:r>
            <a:r>
              <a:rPr lang="ru-RU" sz="2400">
                <a:latin typeface="B52" pitchFamily="81" charset="0"/>
              </a:rPr>
              <a:t> </a:t>
            </a:r>
            <a:r>
              <a:rPr lang="ru-RU" sz="2400" b="1">
                <a:latin typeface="B52" pitchFamily="81" charset="0"/>
              </a:rPr>
              <a:t>Лескова</a:t>
            </a:r>
            <a:r>
              <a:rPr lang="ru-RU" sz="2400">
                <a:latin typeface="B52" pitchFamily="81" charset="0"/>
              </a:rPr>
              <a:t>. Автором использован рукописный материал писателя, его записных книжек. 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4" descr="f3ced7605d7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685800" y="-457200"/>
            <a:ext cx="102870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б 072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564485">
            <a:off x="4876800" y="838200"/>
            <a:ext cx="3257478" cy="4953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6868" name="TextBox 3"/>
          <p:cNvSpPr txBox="1">
            <a:spLocks noChangeArrowheads="1"/>
          </p:cNvSpPr>
          <p:nvPr/>
        </p:nvSpPr>
        <p:spPr bwMode="auto">
          <a:xfrm>
            <a:off x="304800" y="152400"/>
            <a:ext cx="4114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B52" pitchFamily="81" charset="0"/>
              </a:rPr>
              <a:t>Основы физической географии </a:t>
            </a:r>
          </a:p>
        </p:txBody>
      </p:sp>
      <p:sp>
        <p:nvSpPr>
          <p:cNvPr id="35845" name="Rectangle 6"/>
          <p:cNvSpPr>
            <a:spLocks noChangeArrowheads="1"/>
          </p:cNvSpPr>
          <p:nvPr/>
        </p:nvSpPr>
        <p:spPr bwMode="auto">
          <a:xfrm>
            <a:off x="228600" y="838200"/>
            <a:ext cx="4191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1200">
                <a:latin typeface="Times New Roman" pitchFamily="18" charset="0"/>
              </a:rPr>
              <a:t>Мартонн Эмм, Шелапутин П. А. </a:t>
            </a:r>
            <a:br>
              <a:rPr lang="ru-RU" sz="1200">
                <a:latin typeface="Times New Roman" pitchFamily="18" charset="0"/>
              </a:rPr>
            </a:br>
            <a:r>
              <a:rPr lang="ru-RU" sz="1200">
                <a:latin typeface="Times New Roman" pitchFamily="18" charset="0"/>
              </a:rPr>
              <a:t>Основы физической географии [Текст] : учеб. пособие для вузов / Э. Мартонн; пер. П. А. Шелапутина. - М. : Учпедгиз </a:t>
            </a:r>
            <a:br>
              <a:rPr lang="ru-RU" sz="1200">
                <a:latin typeface="Times New Roman" pitchFamily="18" charset="0"/>
              </a:rPr>
            </a:br>
            <a:r>
              <a:rPr lang="ru-RU" sz="1200">
                <a:latin typeface="Times New Roman" pitchFamily="18" charset="0"/>
              </a:rPr>
              <a:t>Т. 2 : Геоморфология .- 1945 .- 556 с. </a:t>
            </a:r>
          </a:p>
        </p:txBody>
      </p:sp>
      <p:sp>
        <p:nvSpPr>
          <p:cNvPr id="36872" name="Rectangle 8"/>
          <p:cNvSpPr>
            <a:spLocks noChangeArrowheads="1"/>
          </p:cNvSpPr>
          <p:nvPr/>
        </p:nvSpPr>
        <p:spPr bwMode="auto">
          <a:xfrm>
            <a:off x="152400" y="1676400"/>
            <a:ext cx="4267200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2400">
                <a:latin typeface="B52" pitchFamily="81" charset="0"/>
              </a:rPr>
              <a:t>Основы физической географии Эмм. Мартонна явлеятся руководством, отличающимся необыкновенной систематичностью изложения и прекрасно иллюстрированным удачно подобранными картами, чертежами и фотографиями. 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4" descr="f3ced7605d7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685800" y="-457200"/>
            <a:ext cx="102870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б 073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914400" y="838200"/>
            <a:ext cx="3073923" cy="4724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7892" name="TextBox 3"/>
          <p:cNvSpPr txBox="1">
            <a:spLocks noChangeArrowheads="1"/>
          </p:cNvSpPr>
          <p:nvPr/>
        </p:nvSpPr>
        <p:spPr bwMode="auto">
          <a:xfrm>
            <a:off x="4419600" y="76200"/>
            <a:ext cx="3962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B52" pitchFamily="81" charset="0"/>
              </a:rPr>
              <a:t>Как делался мир в 1919г</a:t>
            </a:r>
          </a:p>
        </p:txBody>
      </p:sp>
      <p:sp>
        <p:nvSpPr>
          <p:cNvPr id="36869" name="Rectangle 6"/>
          <p:cNvSpPr>
            <a:spLocks noChangeArrowheads="1"/>
          </p:cNvSpPr>
          <p:nvPr/>
        </p:nvSpPr>
        <p:spPr bwMode="auto">
          <a:xfrm>
            <a:off x="4343400" y="685800"/>
            <a:ext cx="42243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1200">
                <a:latin typeface="Times New Roman" pitchFamily="18" charset="0"/>
              </a:rPr>
              <a:t>Никольсон Гарольд </a:t>
            </a:r>
            <a:br>
              <a:rPr lang="ru-RU" sz="1200">
                <a:latin typeface="Times New Roman" pitchFamily="18" charset="0"/>
              </a:rPr>
            </a:br>
            <a:r>
              <a:rPr lang="ru-RU" sz="1200">
                <a:latin typeface="Times New Roman" pitchFamily="18" charset="0"/>
              </a:rPr>
              <a:t>Как делался мир в 1919г. : Пер.с англ. / Вступ.ст.и общ.ред.И.М.Майского. - М. : Огиз:Госполитиздат, 1915. - 298с. </a:t>
            </a:r>
          </a:p>
        </p:txBody>
      </p:sp>
      <p:sp>
        <p:nvSpPr>
          <p:cNvPr id="37895" name="Rectangle 7"/>
          <p:cNvSpPr>
            <a:spLocks noChangeArrowheads="1"/>
          </p:cNvSpPr>
          <p:nvPr/>
        </p:nvSpPr>
        <p:spPr bwMode="auto">
          <a:xfrm>
            <a:off x="4419600" y="1755775"/>
            <a:ext cx="4114800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2400">
                <a:latin typeface="B52" pitchFamily="81" charset="0"/>
              </a:rPr>
              <a:t>Книга Гарольда Никольсона, посвящена той международной конференции, на которой произошла ликвидация первой мировой войны. Это своеобразная амальгама впечатлений, воспоминаний, размышлений о Парижской конференции. 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4" descr="f3ced7605d7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685800" y="-457200"/>
            <a:ext cx="102870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б 075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333036">
            <a:off x="4876800" y="457200"/>
            <a:ext cx="3300413" cy="5334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8916" name="TextBox 4"/>
          <p:cNvSpPr txBox="1">
            <a:spLocks noChangeArrowheads="1"/>
          </p:cNvSpPr>
          <p:nvPr/>
        </p:nvSpPr>
        <p:spPr bwMode="auto">
          <a:xfrm>
            <a:off x="381000" y="533400"/>
            <a:ext cx="4114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B52" pitchFamily="81" charset="0"/>
              </a:rPr>
              <a:t>Героические темы древне</a:t>
            </a:r>
          </a:p>
          <a:p>
            <a:pPr algn="ctr"/>
            <a:r>
              <a:rPr lang="ru-RU" sz="2400">
                <a:latin typeface="B52" pitchFamily="81" charset="0"/>
              </a:rPr>
              <a:t> русской литературы </a:t>
            </a:r>
          </a:p>
        </p:txBody>
      </p:sp>
      <p:sp>
        <p:nvSpPr>
          <p:cNvPr id="37893" name="Rectangle 6"/>
          <p:cNvSpPr>
            <a:spLocks noChangeArrowheads="1"/>
          </p:cNvSpPr>
          <p:nvPr/>
        </p:nvSpPr>
        <p:spPr bwMode="auto">
          <a:xfrm>
            <a:off x="228600" y="1295400"/>
            <a:ext cx="39195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1200">
                <a:latin typeface="Times New Roman" pitchFamily="18" charset="0"/>
              </a:rPr>
              <a:t>Орлов А.С. </a:t>
            </a:r>
            <a:br>
              <a:rPr lang="ru-RU" sz="1200">
                <a:latin typeface="Times New Roman" pitchFamily="18" charset="0"/>
              </a:rPr>
            </a:br>
            <a:r>
              <a:rPr lang="ru-RU" sz="1200">
                <a:latin typeface="Times New Roman" pitchFamily="18" charset="0"/>
              </a:rPr>
              <a:t>Героические темы древней русской литературы / А.С.Орлов; АН Союза ССР. - М.; Л. : Изд-во АН СССР, 1945. - 143с </a:t>
            </a:r>
          </a:p>
        </p:txBody>
      </p:sp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304800" y="2805113"/>
            <a:ext cx="3962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2400" i="1">
                <a:latin typeface="B52" pitchFamily="81" charset="0"/>
              </a:rPr>
              <a:t>Воинские повести Начальной летописи</a:t>
            </a:r>
            <a:endParaRPr lang="ru-RU" sz="2400">
              <a:latin typeface="B52" pitchFamily="81" charset="0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4" descr="f3ced7605d7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685800" y="-457200"/>
            <a:ext cx="102870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б 076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09601" y="457200"/>
            <a:ext cx="3308946" cy="5257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8916" name="Rectangle 5"/>
          <p:cNvSpPr>
            <a:spLocks noChangeArrowheads="1"/>
          </p:cNvSpPr>
          <p:nvPr/>
        </p:nvSpPr>
        <p:spPr bwMode="auto">
          <a:xfrm>
            <a:off x="4419600" y="2209800"/>
            <a:ext cx="411480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t" hangingPunct="0"/>
            <a:r>
              <a:rPr lang="ru-RU" sz="1200">
                <a:latin typeface="Times New Roman" pitchFamily="18" charset="0"/>
              </a:rPr>
              <a:t>Конференция руководителей трех союзных держав - Советского Союза, США и Великобритании в Крыму [Текст] - [М.] : ОГИЗ ; Госполитиздат, 1945. - 20 с. </a:t>
            </a:r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4419600" y="0"/>
            <a:ext cx="38862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B52" pitchFamily="81" charset="0"/>
              </a:rPr>
              <a:t>Конференция руководителей трех союзных держав - Советского Союза, США и Великобритании в Крыму</a:t>
            </a:r>
          </a:p>
        </p:txBody>
      </p:sp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4419600" y="2895600"/>
            <a:ext cx="41148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2400">
                <a:latin typeface="B52" pitchFamily="81" charset="0"/>
              </a:rPr>
              <a:t>Решения о Польше и Югославии. Вторая мировая война -- Антигитлеровская коалиция -- 1939 - 1945. 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4" descr="f3ced7605d7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685800" y="-457200"/>
            <a:ext cx="102870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б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703498">
            <a:off x="4823930" y="510895"/>
            <a:ext cx="3298681" cy="50680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0964" name="TextBox 3"/>
          <p:cNvSpPr txBox="1">
            <a:spLocks noChangeArrowheads="1"/>
          </p:cNvSpPr>
          <p:nvPr/>
        </p:nvSpPr>
        <p:spPr bwMode="auto">
          <a:xfrm>
            <a:off x="457200" y="152400"/>
            <a:ext cx="3962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>
                <a:latin typeface="B52" pitchFamily="81" charset="0"/>
              </a:rPr>
              <a:t>Документы обвиняют </a:t>
            </a:r>
          </a:p>
        </p:txBody>
      </p:sp>
      <p:sp>
        <p:nvSpPr>
          <p:cNvPr id="39941" name="Rectangle 6"/>
          <p:cNvSpPr>
            <a:spLocks noChangeArrowheads="1"/>
          </p:cNvSpPr>
          <p:nvPr/>
        </p:nvSpPr>
        <p:spPr bwMode="auto">
          <a:xfrm>
            <a:off x="304800" y="533400"/>
            <a:ext cx="42672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1200">
                <a:latin typeface="Times New Roman" pitchFamily="18" charset="0"/>
              </a:rPr>
              <a:t>Документы обвиняют [Текст] : сб. док. о чудовищных преступлениях </a:t>
            </a:r>
          </a:p>
          <a:p>
            <a:pPr eaLnBrk="0" hangingPunct="0"/>
            <a:r>
              <a:rPr lang="ru-RU" sz="1200">
                <a:latin typeface="Times New Roman" pitchFamily="18" charset="0"/>
              </a:rPr>
              <a:t>немецко-фашист. Захватчиков</a:t>
            </a:r>
          </a:p>
          <a:p>
            <a:pPr eaLnBrk="0" hangingPunct="0"/>
            <a:r>
              <a:rPr lang="ru-RU" sz="1200">
                <a:latin typeface="Times New Roman" pitchFamily="18" charset="0"/>
              </a:rPr>
              <a:t>на сов. территории - М. : Госполитиздат </a:t>
            </a:r>
            <a:br>
              <a:rPr lang="ru-RU" sz="1200">
                <a:latin typeface="Times New Roman" pitchFamily="18" charset="0"/>
              </a:rPr>
            </a:br>
            <a:r>
              <a:rPr lang="ru-RU" sz="1200">
                <a:latin typeface="Times New Roman" pitchFamily="18" charset="0"/>
              </a:rPr>
              <a:t>Вып. 2 .- 1945 .- 392 с. </a:t>
            </a:r>
          </a:p>
        </p:txBody>
      </p:sp>
      <p:sp>
        <p:nvSpPr>
          <p:cNvPr id="40967" name="Rectangle 7"/>
          <p:cNvSpPr>
            <a:spLocks noChangeArrowheads="1"/>
          </p:cNvSpPr>
          <p:nvPr/>
        </p:nvSpPr>
        <p:spPr bwMode="auto">
          <a:xfrm>
            <a:off x="304800" y="1981200"/>
            <a:ext cx="44196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2400">
                <a:latin typeface="B52" pitchFamily="81" charset="0"/>
              </a:rPr>
              <a:t>Первый (еще военный) сборник публикации </a:t>
            </a:r>
            <a:r>
              <a:rPr lang="ru-RU" sz="2400" b="1">
                <a:latin typeface="B52" pitchFamily="81" charset="0"/>
              </a:rPr>
              <a:t>документов</a:t>
            </a:r>
            <a:r>
              <a:rPr lang="ru-RU" sz="2400">
                <a:latin typeface="B52" pitchFamily="81" charset="0"/>
              </a:rPr>
              <a:t> о преступлениях гитлеровских захватчиков на советской территории. 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4" descr="f3ced7605d7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685800" y="-457200"/>
            <a:ext cx="102870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м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308960">
            <a:off x="762000" y="914400"/>
            <a:ext cx="3232953" cy="494382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1988" name="TextBox 3"/>
          <p:cNvSpPr txBox="1">
            <a:spLocks noChangeArrowheads="1"/>
          </p:cNvSpPr>
          <p:nvPr/>
        </p:nvSpPr>
        <p:spPr bwMode="auto">
          <a:xfrm>
            <a:off x="4419600" y="152400"/>
            <a:ext cx="38862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>
                <a:latin typeface="B52" pitchFamily="81" charset="0"/>
              </a:rPr>
              <a:t>Следственное дело</a:t>
            </a:r>
          </a:p>
          <a:p>
            <a:pPr algn="ctr"/>
            <a:r>
              <a:rPr lang="ru-RU" sz="2400">
                <a:latin typeface="B52" pitchFamily="81" charset="0"/>
              </a:rPr>
              <a:t> о </a:t>
            </a:r>
          </a:p>
          <a:p>
            <a:pPr algn="ctr"/>
            <a:r>
              <a:rPr lang="ru-RU" sz="2400">
                <a:latin typeface="B52" pitchFamily="81" charset="0"/>
              </a:rPr>
              <a:t>А.С Грибоедове </a:t>
            </a:r>
          </a:p>
        </p:txBody>
      </p:sp>
      <p:sp>
        <p:nvSpPr>
          <p:cNvPr id="40965" name="Rectangle 6"/>
          <p:cNvSpPr>
            <a:spLocks noChangeArrowheads="1"/>
          </p:cNvSpPr>
          <p:nvPr/>
        </p:nvSpPr>
        <p:spPr bwMode="auto">
          <a:xfrm>
            <a:off x="4419600" y="1219200"/>
            <a:ext cx="411480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1200">
                <a:latin typeface="Times New Roman" pitchFamily="18" charset="0"/>
              </a:rPr>
              <a:t>Нечкина М. В., Греков Б. Д. </a:t>
            </a:r>
            <a:br>
              <a:rPr lang="ru-RU" sz="1200">
                <a:latin typeface="Times New Roman" pitchFamily="18" charset="0"/>
              </a:rPr>
            </a:br>
            <a:r>
              <a:rPr lang="ru-RU" sz="1200">
                <a:latin typeface="Times New Roman" pitchFamily="18" charset="0"/>
              </a:rPr>
              <a:t>Следственное дело о А. С. Грибоедове [Текст] / М. В. Нечкина. - М.; Л. : Изд-во АН СССР, 1945. - 95 с. </a:t>
            </a:r>
          </a:p>
        </p:txBody>
      </p:sp>
      <p:sp>
        <p:nvSpPr>
          <p:cNvPr id="41991" name="Rectangle 7"/>
          <p:cNvSpPr>
            <a:spLocks noChangeArrowheads="1"/>
          </p:cNvSpPr>
          <p:nvPr/>
        </p:nvSpPr>
        <p:spPr bwMode="auto">
          <a:xfrm>
            <a:off x="4419600" y="1922463"/>
            <a:ext cx="4191000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2400" b="1">
                <a:latin typeface="B52" pitchFamily="81" charset="0"/>
              </a:rPr>
              <a:t>Неоднократно опубликованное, оно впервые подвергнуто специальному источниковедческому изучению в предлагаемой работе. Первое ее издание вышло в 1945 г. </a:t>
            </a:r>
            <a:endParaRPr lang="ru-RU" sz="2400">
              <a:latin typeface="B52" pitchFamily="81" charset="0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3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3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4" descr="f3ced7605d7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685800" y="-457200"/>
            <a:ext cx="102870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прин2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026025" y="938212"/>
            <a:ext cx="3369859" cy="44309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3012" name="TextBox 3"/>
          <p:cNvSpPr txBox="1">
            <a:spLocks noChangeArrowheads="1"/>
          </p:cNvSpPr>
          <p:nvPr/>
        </p:nvSpPr>
        <p:spPr bwMode="auto">
          <a:xfrm>
            <a:off x="381000" y="152400"/>
            <a:ext cx="41275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>
                <a:latin typeface="B52" pitchFamily="81" charset="0"/>
              </a:rPr>
              <a:t>Натюрморт в голландской</a:t>
            </a:r>
          </a:p>
          <a:p>
            <a:pPr algn="ctr"/>
            <a:r>
              <a:rPr lang="ru-RU" sz="2400">
                <a:latin typeface="B52" pitchFamily="81" charset="0"/>
              </a:rPr>
              <a:t> живописи </a:t>
            </a:r>
          </a:p>
        </p:txBody>
      </p:sp>
      <p:sp>
        <p:nvSpPr>
          <p:cNvPr id="41989" name="Rectangle 6"/>
          <p:cNvSpPr>
            <a:spLocks noChangeArrowheads="1"/>
          </p:cNvSpPr>
          <p:nvPr/>
        </p:nvSpPr>
        <p:spPr bwMode="auto">
          <a:xfrm>
            <a:off x="228600" y="990600"/>
            <a:ext cx="426720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1200">
                <a:latin typeface="Times New Roman" pitchFamily="18" charset="0"/>
              </a:rPr>
              <a:t>Щербачева М. И. </a:t>
            </a:r>
            <a:br>
              <a:rPr lang="ru-RU" sz="1200">
                <a:latin typeface="Times New Roman" pitchFamily="18" charset="0"/>
              </a:rPr>
            </a:br>
            <a:r>
              <a:rPr lang="ru-RU" sz="1200">
                <a:latin typeface="Times New Roman" pitchFamily="18" charset="0"/>
              </a:rPr>
              <a:t>Натюрморт в голландской живописи [Текст] / М. И. Щербачева. - Л. : [б. и.], 1945. - 73 с. </a:t>
            </a:r>
          </a:p>
        </p:txBody>
      </p:sp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152400" y="1981200"/>
            <a:ext cx="42672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ru-RU" sz="2400" b="1">
                <a:latin typeface="B52" pitchFamily="81" charset="0"/>
              </a:rPr>
              <a:t>Аннотации</a:t>
            </a:r>
            <a:r>
              <a:rPr lang="ru-RU" sz="2400">
                <a:latin typeface="B52" pitchFamily="81" charset="0"/>
              </a:rPr>
              <a:t> к картинам, содержащие краткие биографии художников и научную информацию к публикуемым произведениям.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922</TotalTime>
  <Words>963</Words>
  <Application>Microsoft Office PowerPoint</Application>
  <PresentationFormat>Экран (4:3)</PresentationFormat>
  <Paragraphs>125</Paragraphs>
  <Slides>40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Оформление по умолчанию</vt:lpstr>
      <vt:lpstr>Память пылающих лет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Владелец</cp:lastModifiedBy>
  <cp:revision>33</cp:revision>
  <cp:lastPrinted>1601-01-01T00:00:00Z</cp:lastPrinted>
  <dcterms:created xsi:type="dcterms:W3CDTF">1601-01-01T00:00:00Z</dcterms:created>
  <dcterms:modified xsi:type="dcterms:W3CDTF">2016-05-06T05:14:37Z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