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0" r:id="rId4"/>
    <p:sldId id="261" r:id="rId5"/>
    <p:sldId id="262" r:id="rId6"/>
    <p:sldId id="263" r:id="rId7"/>
    <p:sldId id="300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9771" autoAdjust="0"/>
  </p:normalViewPr>
  <p:slideViewPr>
    <p:cSldViewPr>
      <p:cViewPr varScale="1">
        <p:scale>
          <a:sx n="69" d="100"/>
          <a:sy n="69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DFD6-E2ED-4D4C-A431-38CE82A1A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8179-2ED6-4CCC-9A8B-5E7DD1DC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2302-F253-41D8-BD7F-FC25B687F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9F0E-80FD-45C2-B8F4-7C77EA499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25B24-FB3B-4602-BC57-C4B690E75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AFCF-23CE-4A42-9ED4-B69107EE7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EED5-814C-4879-939A-A7C12D02C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01CD-E3FC-4DC7-8737-D84FB8B53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AB2E-B3BC-4C4F-81C0-48E2491FF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E26C-655F-493B-BECC-823C0E3B0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E6F3-766C-4BE5-B85B-3411DF4E9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2DFFCD-F2D3-4C07-96B1-A122886DD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uspu.ru/ecweb/select.html?rc=129892&amp;c=1&amp;q=%d1%83%d1%80%d0%b0%d0%bb+-+%d1%81%d0%be%d0%ba%d1%80%d0%be%d0%b2%d0%b8%d1%89%d0%bd%d0%b8%d1%86%d0%b0+%d1%81%d0%be%d0%b2%d0%b5%d1%82%d1%81%d0%ba%d0%be%d0%b3%d0%be+%d1%81%d0%be%d1%8e%d0%b7%d0%b0&amp;p=1&amp;se=2&amp;r=266007&amp;rt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229600" cy="3070225"/>
          </a:xfrm>
        </p:spPr>
        <p:txBody>
          <a:bodyPr/>
          <a:lstStyle/>
          <a:p>
            <a:pPr eaLnBrk="1" hangingPunct="1"/>
            <a:r>
              <a:rPr lang="ru-RU" sz="9600" b="1" smtClean="0">
                <a:latin typeface="Monotype Corsiva" pitchFamily="66" charset="0"/>
              </a:rPr>
              <a:t>Память пылающих лет</a:t>
            </a:r>
            <a:r>
              <a:rPr lang="ru-RU" smtClean="0">
                <a:latin typeface="Monotype Corsiva" pitchFamily="66" charset="0"/>
              </a:rPr>
              <a:t> </a:t>
            </a:r>
          </a:p>
        </p:txBody>
      </p:sp>
      <p:sp>
        <p:nvSpPr>
          <p:cNvPr id="2052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>
                <a:latin typeface="B52" pitchFamily="81" charset="0"/>
              </a:rPr>
              <a:t>(Книгоиздание в годы воины)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63472">
            <a:off x="5105400" y="990600"/>
            <a:ext cx="306892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304800" y="1066800"/>
            <a:ext cx="403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Абакумов С. И.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Современный русский литературный язык [Текст] : учеб. пособие для ин-тов / С. И. Абакумов. - М. : Совет. наука, 1942. - 184 с.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81000" y="228600"/>
            <a:ext cx="394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Современный русский литературный язык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52400" y="21336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Научный трактат, где систематически преподносит автор все разделы программы обучения и небольшой обзор истории грамматических учений, стал первым подобным учебным пособием для педагогических вузов.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 rot="3023749">
            <a:off x="4176713" y="2376487"/>
            <a:ext cx="4692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B52" pitchFamily="81" charset="0"/>
              </a:rPr>
              <a:t>1943 год</a:t>
            </a:r>
          </a:p>
        </p:txBody>
      </p:sp>
      <p:pic>
        <p:nvPicPr>
          <p:cNvPr id="11269" name="Picture 5" descr="68583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349409">
            <a:off x="0" y="1371600"/>
            <a:ext cx="43434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3810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б 0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8510">
            <a:off x="4800600" y="838200"/>
            <a:ext cx="3011488" cy="4367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" y="838200"/>
            <a:ext cx="441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Народная героиня [Текст] : (сб. материалов о Зое Космодемьянской) - М. : Молодая гвардия, 1943. - 64 с. 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914400" y="381000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Народная героиня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2400" y="1905000"/>
            <a:ext cx="426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52" pitchFamily="81" charset="0"/>
              </a:rPr>
              <a:t>Эта книга посвящена юной партизанке, смело принявшей смерть и при этом не </a:t>
            </a:r>
            <a:r>
              <a:rPr lang="ru-RU" sz="2400" dirty="0" smtClean="0">
                <a:latin typeface="B52" pitchFamily="81" charset="0"/>
              </a:rPr>
              <a:t>предавшей </a:t>
            </a:r>
            <a:r>
              <a:rPr lang="ru-RU" sz="2400" dirty="0">
                <a:latin typeface="B52" pitchFamily="81" charset="0"/>
              </a:rPr>
              <a:t>своей родины и себя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б 0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51947">
            <a:off x="619125" y="1219200"/>
            <a:ext cx="2743200" cy="3789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19600" y="1096963"/>
            <a:ext cx="385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Осипов К.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Адмирал Макаров [Текст] / К. Осипов. - М. : Госполитиздат, 1943. - 112 c. 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800600" y="30480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B52" pitchFamily="81" charset="0"/>
              </a:rPr>
              <a:t>Адмирал Макаров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419600" y="2347913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Книга о жизни Степана Осиповича Макарова.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б 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914400"/>
            <a:ext cx="3340100" cy="4522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81000" y="533400"/>
            <a:ext cx="4038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Гвоздарев А.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Денис Васильевич Давыдов поэт и герой партизан отечественной войны 1812 года [Текст] / А. Гвоздарев. - [Ярославль] : ОГИЗ, 1943. - 114 с. 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371600" y="152400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B52" pitchFamily="81" charset="0"/>
              </a:rPr>
              <a:t>Денис Давыдов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" y="1752600"/>
            <a:ext cx="4114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/>
              <a:t> </a:t>
            </a:r>
            <a:r>
              <a:rPr lang="ru-RU" sz="2400">
                <a:latin typeface="B52" pitchFamily="81" charset="0"/>
              </a:rPr>
              <a:t>Имя Дениса Давыдова стало легендарным еще при его жизни. Герой Отечественной войны 1812 года, верный последователь суворовских традиций, он был одним из инициаторов партизанского движения в России.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б 0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73033">
            <a:off x="701675" y="612775"/>
            <a:ext cx="2997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19600" y="928688"/>
            <a:ext cx="419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Героический Сталинград [Текст] - Сталинград : Обл. книгоизд-во, 1943. - 302 с. 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419600" y="381000"/>
            <a:ext cx="393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B52" pitchFamily="81" charset="0"/>
              </a:rPr>
              <a:t>Героический Сталинград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495800" y="1754188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Сборник воспоминаний и документов ….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б 0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762000"/>
            <a:ext cx="2913063" cy="4600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990600"/>
            <a:ext cx="4191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  <a:p>
            <a:r>
              <a:rPr lang="ru-RU" sz="1600">
                <a:latin typeface="Times New Roman" pitchFamily="18" charset="0"/>
              </a:rPr>
              <a:t>Конференция трех министров в Москве [Текст] : (материалы Конф. от 19-30 октября 1943 г.) - [М.] : ОГИЗ ; Госполитиздат, 1943. - 24 с.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28600" y="381000"/>
            <a:ext cx="419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Конференция трех министров </a:t>
            </a:r>
          </a:p>
          <a:p>
            <a:pPr algn="ctr"/>
            <a:r>
              <a:rPr lang="ru-RU" sz="2400">
                <a:latin typeface="B52" pitchFamily="81" charset="0"/>
              </a:rPr>
              <a:t>в Москве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2400" y="2759075"/>
            <a:ext cx="426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Материалы Конференции </a:t>
            </a:r>
          </a:p>
          <a:p>
            <a:pPr algn="ctr" eaLnBrk="0" hangingPunct="0"/>
            <a:r>
              <a:rPr lang="ru-RU" sz="2400">
                <a:latin typeface="B52" pitchFamily="81" charset="0"/>
              </a:rPr>
              <a:t>От</a:t>
            </a:r>
          </a:p>
          <a:p>
            <a:pPr algn="ctr" eaLnBrk="0" hangingPunct="0"/>
            <a:r>
              <a:rPr lang="ru-RU" sz="2400">
                <a:latin typeface="B52" pitchFamily="81" charset="0"/>
              </a:rPr>
              <a:t> (19-30 октября 1943 г.)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б 0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64717">
            <a:off x="1066800" y="914400"/>
            <a:ext cx="2667000" cy="4097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419600" y="838200"/>
            <a:ext cx="411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Корчагин А. И.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К. А. Тимирязев. Жизнь и творчество [Текст] / А. И. Корчагин. - М. : Сельхозгиз, 1943. - 138 с.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572000" y="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К. А. Тимирязев. Жизнь и творчество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495800" y="1981200"/>
            <a:ext cx="4114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Русский естествоиспытатель, профессор Московского университета, основоположник русской научной школы физиологов растений, член-корреспондент РАН.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б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10833">
            <a:off x="4800600" y="685800"/>
            <a:ext cx="3098800" cy="4746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685800"/>
            <a:ext cx="42084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Арман де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Коленкур Мемуары : Поход Наполеона в Россию - М. : Огиз: Госполитиздат, 1943. - 379с. 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52600" y="396875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B52" pitchFamily="81" charset="0"/>
              </a:rPr>
              <a:t>Мемуары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" y="1676400"/>
            <a:ext cx="4267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Дипломат, адъютант и сподвижник Наполеона Арман де Коленкур в дневниковых записях подробно рассказывает о подготовке Франции к войне 1812 года, о походе в Россию, о бесславном конце нашествия и гибели Великой Армии.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б 0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14400"/>
            <a:ext cx="3276600" cy="4999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19600" y="533400"/>
            <a:ext cx="3962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Салищев К. А.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Основы картоведения. Историческая часть [Текст] : учеб. для ин-тов / К. А. Салищев. - М. : Геодезиздат, 1943. - 238 с. 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572000" y="152400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Основы картоведения</a:t>
            </a:r>
            <a:r>
              <a:rPr lang="ru-RU"/>
              <a:t>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343400" y="1981200"/>
            <a:ext cx="4343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В учебнике рассмотрены теоретические основы картографии: понятие о картах, математическая основа карт, язык картографии.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 rot="-2659313">
            <a:off x="-65088" y="2128838"/>
            <a:ext cx="469265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B52" pitchFamily="81" charset="0"/>
              </a:rPr>
              <a:t>1942 год</a:t>
            </a:r>
          </a:p>
        </p:txBody>
      </p:sp>
      <p:pic>
        <p:nvPicPr>
          <p:cNvPr id="3079" name="Picture 7" descr="2068227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2192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б 0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33699">
            <a:off x="4800600" y="914400"/>
            <a:ext cx="3265488" cy="495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1066800"/>
            <a:ext cx="4038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Наливкин Д. В.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Геологическая история Урала [Текст] / Д. В. Наливкин. - [Свердловск] : Огиз : Свердлгиз, 1943. - 96 с. 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304800" y="3048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Геологическая история </a:t>
            </a:r>
          </a:p>
          <a:p>
            <a:pPr algn="ctr"/>
            <a:r>
              <a:rPr lang="ru-RU" sz="2400">
                <a:latin typeface="B52" pitchFamily="81" charset="0"/>
              </a:rPr>
              <a:t>Урала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2286000"/>
            <a:ext cx="419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Книга  рассказывает о богатствах Урала и его ценности для странны и историй его развития </a:t>
            </a:r>
          </a:p>
          <a:p>
            <a:pPr algn="ctr"/>
            <a:r>
              <a:rPr lang="ru-RU" sz="2400">
                <a:latin typeface="B52" pitchFamily="81" charset="0"/>
              </a:rPr>
              <a:t>Как горнодобывающей столицы 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б 0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64607">
            <a:off x="817562" y="835025"/>
            <a:ext cx="2940051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19600" y="533400"/>
            <a:ext cx="4267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sz="1600">
                <a:latin typeface="Times New Roman" pitchFamily="18" charset="0"/>
              </a:rPr>
              <a:t>Мечников И. И., Клмаров В. Л., Белкин Р. И.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О дарвинизме [Текст] : сб. ст. / И. И. Мечников ; под ред. В. Л. Комарова, Р. И. Белкина. - М.; Л. : АН СССР, 1943. - 241 с. 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011738" y="0"/>
            <a:ext cx="256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B52" pitchFamily="81" charset="0"/>
              </a:rPr>
              <a:t>О дарвинизме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419600" y="1770063"/>
            <a:ext cx="4114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Очерк вопроса о происхождении видов. Дарвинизм и медицина. Празднество в честь Дарвина в Кембридже. Гипотеза о происхождении человека от обезьяны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 rot="-2523559">
            <a:off x="-152400" y="2667000"/>
            <a:ext cx="4692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B52" pitchFamily="81" charset="0"/>
              </a:rPr>
              <a:t>1944 год</a:t>
            </a:r>
          </a:p>
        </p:txBody>
      </p:sp>
      <p:pic>
        <p:nvPicPr>
          <p:cNvPr id="24581" name="Picture 5" descr="2079532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002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б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6959">
            <a:off x="5181600" y="914400"/>
            <a:ext cx="2590800" cy="4084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1263650"/>
            <a:ext cx="4191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Комаров В. Л.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Учение о виде у растений. Страница из истории биологии [Текст] / В. Л. Комаров. - М. ; Л. : Изд-во АН СССР, 1944. - 245 с. 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320675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Учение о виде </a:t>
            </a:r>
            <a:endParaRPr lang="en-US" sz="2400">
              <a:latin typeface="B52" pitchFamily="81" charset="0"/>
            </a:endParaRPr>
          </a:p>
          <a:p>
            <a:pPr algn="ctr"/>
            <a:r>
              <a:rPr lang="ru-RU" sz="2400">
                <a:latin typeface="B52" pitchFamily="81" charset="0"/>
              </a:rPr>
              <a:t>У</a:t>
            </a:r>
            <a:r>
              <a:rPr lang="en-US" sz="2400">
                <a:latin typeface="B52" pitchFamily="81" charset="0"/>
              </a:rPr>
              <a:t> </a:t>
            </a:r>
            <a:r>
              <a:rPr lang="ru-RU" sz="2400">
                <a:latin typeface="B52" pitchFamily="81" charset="0"/>
              </a:rPr>
              <a:t> растений</a:t>
            </a:r>
            <a:r>
              <a:rPr lang="en-US" sz="2400">
                <a:latin typeface="B52" pitchFamily="81" charset="0"/>
              </a:rPr>
              <a:t> </a:t>
            </a:r>
            <a:endParaRPr lang="ru-RU" sz="2400">
              <a:latin typeface="B52" pitchFamily="81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819400"/>
            <a:ext cx="3962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Излагает </a:t>
            </a:r>
            <a:r>
              <a:rPr lang="ru-RU" sz="2400" b="1">
                <a:latin typeface="B52" pitchFamily="81" charset="0"/>
              </a:rPr>
              <a:t>историю</a:t>
            </a:r>
            <a:r>
              <a:rPr lang="ru-RU" sz="2400">
                <a:latin typeface="B52" pitchFamily="81" charset="0"/>
              </a:rPr>
              <a:t> формирования понятия «</a:t>
            </a:r>
            <a:r>
              <a:rPr lang="ru-RU" sz="2400" b="1">
                <a:latin typeface="B52" pitchFamily="81" charset="0"/>
              </a:rPr>
              <a:t>вид</a:t>
            </a:r>
            <a:r>
              <a:rPr lang="ru-RU" sz="2400">
                <a:latin typeface="B52" pitchFamily="81" charset="0"/>
              </a:rPr>
              <a:t>» и становление проблемы реальности </a:t>
            </a:r>
            <a:r>
              <a:rPr lang="ru-RU" sz="2400" b="1">
                <a:latin typeface="B52" pitchFamily="81" charset="0"/>
              </a:rPr>
              <a:t>вида</a:t>
            </a:r>
            <a:r>
              <a:rPr lang="ru-RU" sz="2400">
                <a:latin typeface="B52" pitchFamily="81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б 0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73927">
            <a:off x="990600" y="457200"/>
            <a:ext cx="3016250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95800" y="990600"/>
            <a:ext cx="3962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Греков Б. Д.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Культура Киевской Руси [Текст] / Б. Д. Греков ; АН СССР. - М.-Л. : Изд-во АН СССР, 1944. - 76 с.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419600" y="2286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Культура Киевской Руси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0" y="2133600"/>
            <a:ext cx="3962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В книге рассматриваются проблемы возникновения истоков русской культуры, культуры Поднепровья VI-VIII вв., христианства и язычество на Руси.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0" y="-6096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б 0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41221">
            <a:off x="4795065" y="839571"/>
            <a:ext cx="2884212" cy="4319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381000"/>
            <a:ext cx="4114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Данилевский В. В.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Д. И. Менделеев и Урал Данилевский В. В.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Д. И. Менделеев и Урал [Текст] / В. В. Данилевский. - Свердловск : Свердлгиз, 1944. - 80 с. 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04800" y="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Д. И. Менделеев и Урал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676400"/>
            <a:ext cx="4343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/>
              <a:t> </a:t>
            </a:r>
            <a:r>
              <a:rPr lang="ru-RU" sz="2400">
                <a:latin typeface="B52" pitchFamily="81" charset="0"/>
              </a:rPr>
              <a:t>Сборник докладов имеет краеведческую направленность и посвящён знаменательному событию в истории русской промышленности - трёхсотлетию возникновения железоделательных заводов на Среднем Урале.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б 0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066800"/>
            <a:ext cx="3000211" cy="4681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81000" y="868363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</a:rPr>
              <a:t>Таня [Текст] / П. Лидов. - М. : Моск. большевик, 1944. - 32 с. 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838200" y="304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Таня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905000"/>
            <a:ext cx="4114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/>
              <a:t> </a:t>
            </a:r>
            <a:r>
              <a:rPr lang="ru-RU" sz="2400" b="1">
                <a:latin typeface="B52" pitchFamily="81" charset="0"/>
              </a:rPr>
              <a:t>Очерк о героической гибели в подмосковной деревне Петрищево комсомолки-партизанки, назвавшей себя гитлеровцам на допросе Татьяной. Очерк тоже получил это имя — «Таня».</a:t>
            </a:r>
            <a:r>
              <a:rPr lang="ru-RU" sz="2400">
                <a:latin typeface="B52" pitchFamily="81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 rot="-2675052">
            <a:off x="-303213" y="2530475"/>
            <a:ext cx="469265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B52" pitchFamily="81" charset="0"/>
              </a:rPr>
              <a:t>1945 год</a:t>
            </a:r>
          </a:p>
        </p:txBody>
      </p:sp>
      <p:pic>
        <p:nvPicPr>
          <p:cNvPr id="30725" name="Picture 5" descr="7165955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100307">
            <a:off x="4386263" y="1895475"/>
            <a:ext cx="4038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 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71507">
            <a:off x="762000" y="609600"/>
            <a:ext cx="3367498" cy="50189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419600" y="0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Происхождение и строение </a:t>
            </a:r>
          </a:p>
          <a:p>
            <a:pPr algn="ctr"/>
            <a:r>
              <a:rPr lang="ru-RU" sz="2400">
                <a:latin typeface="B52" pitchFamily="81" charset="0"/>
              </a:rPr>
              <a:t>Земли 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419600" y="1143000"/>
            <a:ext cx="3962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Варсанофьева В. А.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Происхождение и строение земли [Текст] / В. А. Варсанофьева. - М. : Л. : Госгеолиздат, 1945. - 412 с.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419600" y="2667000"/>
            <a:ext cx="411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Автор рассматривает современное </a:t>
            </a:r>
            <a:r>
              <a:rPr lang="ru-RU" sz="2400" b="1">
                <a:latin typeface="B52" pitchFamily="81" charset="0"/>
              </a:rPr>
              <a:t>строение</a:t>
            </a:r>
            <a:r>
              <a:rPr lang="ru-RU" sz="2400">
                <a:latin typeface="B52" pitchFamily="81" charset="0"/>
              </a:rPr>
              <a:t> </a:t>
            </a:r>
            <a:r>
              <a:rPr lang="ru-RU" sz="2400" b="1">
                <a:latin typeface="B52" pitchFamily="81" charset="0"/>
              </a:rPr>
              <a:t>Земли</a:t>
            </a:r>
            <a:r>
              <a:rPr lang="ru-RU" sz="2400">
                <a:latin typeface="B52" pitchFamily="81" charset="0"/>
              </a:rPr>
              <a:t> как результат ее космического развития.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152400" y="1066800"/>
            <a:ext cx="457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Лурье А. 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Портреты деятелей Парижской Коммуны -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М. : Огиз: Госполитиздат, 1942. - 207с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0" y="2286000"/>
            <a:ext cx="426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А.Я. Лурье в живой, популярной, доступной для массового читателя форме знакомит  с важнейшими моментами яркого революционного пути.</a:t>
            </a:r>
          </a:p>
        </p:txBody>
      </p:sp>
      <p:pic>
        <p:nvPicPr>
          <p:cNvPr id="8" name="Рисунок 7" descr="б 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68014">
            <a:off x="4862936" y="835789"/>
            <a:ext cx="3141585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304800" y="3048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B52" pitchFamily="81" charset="0"/>
              </a:rPr>
              <a:t>Портреты деятелей</a:t>
            </a:r>
          </a:p>
          <a:p>
            <a:pPr algn="ctr"/>
            <a:r>
              <a:rPr lang="ru-RU" sz="2800">
                <a:latin typeface="B52" pitchFamily="81" charset="0"/>
              </a:rPr>
              <a:t> Парижской Коммуны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 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685800"/>
            <a:ext cx="3230325" cy="5188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81000" y="533400"/>
            <a:ext cx="3781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Краткий очерк историй</a:t>
            </a:r>
          </a:p>
          <a:p>
            <a:pPr algn="ctr"/>
            <a:r>
              <a:rPr lang="ru-RU" sz="2400">
                <a:latin typeface="B52" pitchFamily="81" charset="0"/>
              </a:rPr>
              <a:t> ЛИГИ НАЦИЙ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52400" y="1219200"/>
            <a:ext cx="4191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Афанасьева О.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Краткий очерк истории Лиги наций [Текст] / О. Афанасьева. - М. : Госполитиздат, 1945. - 40 с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52400" y="2819400"/>
            <a:ext cx="4267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В монографии </a:t>
            </a:r>
            <a:r>
              <a:rPr lang="ru-RU" sz="2400" b="1">
                <a:latin typeface="B52" pitchFamily="81" charset="0"/>
              </a:rPr>
              <a:t>Афанасьевой</a:t>
            </a:r>
            <a:r>
              <a:rPr lang="ru-RU" sz="2400">
                <a:latin typeface="B52" pitchFamily="81" charset="0"/>
              </a:rPr>
              <a:t> </a:t>
            </a:r>
            <a:r>
              <a:rPr lang="ru-RU" sz="2400" b="1">
                <a:latin typeface="B52" pitchFamily="81" charset="0"/>
              </a:rPr>
              <a:t>О</a:t>
            </a:r>
            <a:r>
              <a:rPr lang="ru-RU" sz="2400">
                <a:latin typeface="B52" pitchFamily="81" charset="0"/>
              </a:rPr>
              <a:t>. А. дается </a:t>
            </a:r>
            <a:r>
              <a:rPr lang="ru-RU" sz="2400" b="1">
                <a:latin typeface="B52" pitchFamily="81" charset="0"/>
              </a:rPr>
              <a:t>краткое</a:t>
            </a:r>
            <a:r>
              <a:rPr lang="ru-RU" sz="2400">
                <a:latin typeface="B52" pitchFamily="81" charset="0"/>
              </a:rPr>
              <a:t> изложение деятельности </a:t>
            </a:r>
            <a:r>
              <a:rPr lang="ru-RU" sz="2400" b="1">
                <a:latin typeface="B52" pitchFamily="81" charset="0"/>
              </a:rPr>
              <a:t>организации</a:t>
            </a:r>
            <a:r>
              <a:rPr lang="ru-RU" sz="2400">
                <a:latin typeface="B52" pitchFamily="81" charset="0"/>
              </a:rPr>
              <a:t> за время ее существования до начала Второй мировой войны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 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990600"/>
            <a:ext cx="3131262" cy="4565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738688" y="152400"/>
            <a:ext cx="321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Слушанье и чтение 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419600" y="609600"/>
            <a:ext cx="4038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Болтунов А.П.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Слушание и чтение в процессе обучения / Ленингр.гор.ин-т усовершенствования учителей. - Л. : [б. и.], 1945. - 65с. 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419600" y="22860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Данная брошюра является главой из книги «Педагогическая психология»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3400" y="-3048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 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54090">
            <a:off x="5029200" y="762000"/>
            <a:ext cx="3108636" cy="4694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33400" y="381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Карельские поэмы </a:t>
            </a:r>
          </a:p>
          <a:p>
            <a:pPr algn="ctr"/>
            <a:r>
              <a:rPr lang="ru-RU" sz="2400">
                <a:latin typeface="B52" pitchFamily="81" charset="0"/>
              </a:rPr>
              <a:t>Федора Глинки 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533400" y="1143000"/>
            <a:ext cx="411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</a:rPr>
              <a:t>Базанов В. </a:t>
            </a:r>
            <a:br>
              <a:rPr lang="ru-RU" sz="1600"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Карельские поэмы Федора Глинки [Текст] / В. Базанов. - Петрозаводск : Гос. изд-во Карел.-Фин. ССР, 1945. - 128 с.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04800" y="2779713"/>
            <a:ext cx="4191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В книгу вошли воспоминания об отечественной войне, о Бородинском сражений и последующем походе русской армий за границу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 0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914400"/>
            <a:ext cx="3023102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495800" y="4572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Н.С. Лесков 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495800" y="990600"/>
            <a:ext cx="3867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sz="1400">
                <a:latin typeface="Times New Roman" pitchFamily="18" charset="0"/>
              </a:rPr>
              <a:t>Гебель Валентина 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Н. С. Лесков в творческой лаборатории [Текст] / Валентина Гебель. - М. : Совет. писатель, 1945. - 223 с. 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572000" y="2057400"/>
            <a:ext cx="403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Книга является одной из первых попыток изучения </a:t>
            </a:r>
            <a:r>
              <a:rPr lang="ru-RU" sz="2400" b="1">
                <a:latin typeface="B52" pitchFamily="81" charset="0"/>
              </a:rPr>
              <a:t>творческой</a:t>
            </a:r>
            <a:r>
              <a:rPr lang="ru-RU" sz="2400">
                <a:latin typeface="B52" pitchFamily="81" charset="0"/>
              </a:rPr>
              <a:t> </a:t>
            </a:r>
            <a:r>
              <a:rPr lang="ru-RU" sz="2400" b="1">
                <a:latin typeface="B52" pitchFamily="81" charset="0"/>
              </a:rPr>
              <a:t>лаборатории</a:t>
            </a:r>
            <a:r>
              <a:rPr lang="ru-RU" sz="2400">
                <a:latin typeface="B52" pitchFamily="81" charset="0"/>
              </a:rPr>
              <a:t> </a:t>
            </a:r>
            <a:r>
              <a:rPr lang="ru-RU" sz="2400" b="1">
                <a:latin typeface="B52" pitchFamily="81" charset="0"/>
              </a:rPr>
              <a:t>Лескова</a:t>
            </a:r>
            <a:r>
              <a:rPr lang="ru-RU" sz="2400">
                <a:latin typeface="B52" pitchFamily="81" charset="0"/>
              </a:rPr>
              <a:t>. Автором использован рукописный материал писателя, его записных книжек.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 0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64485">
            <a:off x="4876800" y="838200"/>
            <a:ext cx="3257478" cy="495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Основы физической географии 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28600" y="8382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</a:rPr>
              <a:t>Мартонн Эмм, Шелапутин П. А. </a:t>
            </a:r>
            <a:br>
              <a:rPr lang="ru-RU" sz="1200">
                <a:latin typeface="Times New Roman" pitchFamily="18" charset="0"/>
              </a:rPr>
            </a:br>
            <a:r>
              <a:rPr lang="ru-RU" sz="1200">
                <a:latin typeface="Times New Roman" pitchFamily="18" charset="0"/>
              </a:rPr>
              <a:t>Основы физической географии [Текст] : учеб. пособие для вузов / Э. Мартонн; пер. П. А. Шелапутина. - М. : Учпедгиз </a:t>
            </a:r>
            <a:br>
              <a:rPr lang="ru-RU" sz="1200">
                <a:latin typeface="Times New Roman" pitchFamily="18" charset="0"/>
              </a:rPr>
            </a:br>
            <a:r>
              <a:rPr lang="ru-RU" sz="1200">
                <a:latin typeface="Times New Roman" pitchFamily="18" charset="0"/>
              </a:rPr>
              <a:t>Т. 2 : Геоморфология .- 1945 .- 556 с.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52400" y="1676400"/>
            <a:ext cx="4267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Основы физической географии Эмм. Мартонна явлеятся руководством, отличающимся необыкновенной систематичностью изложения и прекрасно иллюстрированным удачно подобранными картами, чертежами и фотографиями.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 0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838200"/>
            <a:ext cx="3073923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419600" y="762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Как делался мир в 1919г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4343400" y="685800"/>
            <a:ext cx="4224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</a:rPr>
              <a:t>Никольсон Гарольд </a:t>
            </a:r>
            <a:br>
              <a:rPr lang="ru-RU" sz="1200">
                <a:latin typeface="Times New Roman" pitchFamily="18" charset="0"/>
              </a:rPr>
            </a:br>
            <a:r>
              <a:rPr lang="ru-RU" sz="1200">
                <a:latin typeface="Times New Roman" pitchFamily="18" charset="0"/>
              </a:rPr>
              <a:t>Как делался мир в 1919г. : Пер.с англ. / Вступ.ст.и общ.ред.И.М.Майского. - М. : Огиз:Госполитиздат, 1915. - 298с.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419600" y="1755775"/>
            <a:ext cx="4114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Книга Гарольда Никольсона, посвящена той международной конференции, на которой произошла ликвидация первой мировой войны. Это своеобразная амальгама впечатлений, воспоминаний, размышлений о Парижской конференции.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 0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33036">
            <a:off x="4876800" y="457200"/>
            <a:ext cx="3300413" cy="533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381000" y="5334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Героические темы древне</a:t>
            </a:r>
          </a:p>
          <a:p>
            <a:pPr algn="ctr"/>
            <a:r>
              <a:rPr lang="ru-RU" sz="2400">
                <a:latin typeface="B52" pitchFamily="81" charset="0"/>
              </a:rPr>
              <a:t> русской литературы 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228600" y="1295400"/>
            <a:ext cx="3919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</a:rPr>
              <a:t>Орлов А.С. </a:t>
            </a:r>
            <a:br>
              <a:rPr lang="ru-RU" sz="1200">
                <a:latin typeface="Times New Roman" pitchFamily="18" charset="0"/>
              </a:rPr>
            </a:br>
            <a:r>
              <a:rPr lang="ru-RU" sz="1200">
                <a:latin typeface="Times New Roman" pitchFamily="18" charset="0"/>
              </a:rPr>
              <a:t>Героические темы древней русской литературы / А.С.Орлов; АН Союза ССР. - М.; Л. : Изд-во АН СССР, 1945. - 143с 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04800" y="2805113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i="1">
                <a:latin typeface="B52" pitchFamily="81" charset="0"/>
              </a:rPr>
              <a:t>Воинские повести Начальной летописи</a:t>
            </a:r>
            <a:endParaRPr lang="ru-RU" sz="2400">
              <a:latin typeface="B52" pitchFamily="81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 0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1" y="457200"/>
            <a:ext cx="3308946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419600" y="2209800"/>
            <a:ext cx="4114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sz="1200">
                <a:latin typeface="Times New Roman" pitchFamily="18" charset="0"/>
              </a:rPr>
              <a:t>Конференция руководителей трех союзных держав - Советского Союза, США и Великобритании в Крыму [Текст] - [М.] : ОГИЗ ; Госполитиздат, 1945. - 20 с.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419600" y="0"/>
            <a:ext cx="388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Конференция руководителей трех союзных держав - Советского Союза, США и Великобритании в Крыму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419600" y="2895600"/>
            <a:ext cx="4114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Решения о Польше и Югославии. Вторая мировая война -- Антигитлеровская коалиция -- 1939 - 1945.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03498">
            <a:off x="4823930" y="510895"/>
            <a:ext cx="3298681" cy="5068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B52" pitchFamily="81" charset="0"/>
              </a:rPr>
              <a:t>Документы обвиняют 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304800" y="533400"/>
            <a:ext cx="426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</a:rPr>
              <a:t>Документы обвиняют [Текст] : сб. док. о чудовищных преступлениях </a:t>
            </a:r>
          </a:p>
          <a:p>
            <a:pPr eaLnBrk="0" hangingPunct="0"/>
            <a:r>
              <a:rPr lang="ru-RU" sz="1200">
                <a:latin typeface="Times New Roman" pitchFamily="18" charset="0"/>
              </a:rPr>
              <a:t>немецко-фашист. Захватчиков</a:t>
            </a:r>
          </a:p>
          <a:p>
            <a:pPr eaLnBrk="0" hangingPunct="0"/>
            <a:r>
              <a:rPr lang="ru-RU" sz="1200">
                <a:latin typeface="Times New Roman" pitchFamily="18" charset="0"/>
              </a:rPr>
              <a:t>на сов. территории - М. : Госполитиздат </a:t>
            </a:r>
            <a:br>
              <a:rPr lang="ru-RU" sz="1200">
                <a:latin typeface="Times New Roman" pitchFamily="18" charset="0"/>
              </a:rPr>
            </a:br>
            <a:r>
              <a:rPr lang="ru-RU" sz="1200">
                <a:latin typeface="Times New Roman" pitchFamily="18" charset="0"/>
              </a:rPr>
              <a:t>Вып. 2 .- 1945 .- 392 с. 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04800" y="1981200"/>
            <a:ext cx="4419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Первый (еще военный) сборник публикации </a:t>
            </a:r>
            <a:r>
              <a:rPr lang="ru-RU" sz="2400" b="1">
                <a:latin typeface="B52" pitchFamily="81" charset="0"/>
              </a:rPr>
              <a:t>документов</a:t>
            </a:r>
            <a:r>
              <a:rPr lang="ru-RU" sz="2400">
                <a:latin typeface="B52" pitchFamily="81" charset="0"/>
              </a:rPr>
              <a:t> о преступлениях гитлеровских захватчиков на советской территории.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08960">
            <a:off x="762000" y="914400"/>
            <a:ext cx="3232953" cy="4943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4419600" y="152400"/>
            <a:ext cx="388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Следственное дело</a:t>
            </a:r>
          </a:p>
          <a:p>
            <a:pPr algn="ctr"/>
            <a:r>
              <a:rPr lang="ru-RU" sz="2400">
                <a:latin typeface="B52" pitchFamily="81" charset="0"/>
              </a:rPr>
              <a:t> о </a:t>
            </a:r>
          </a:p>
          <a:p>
            <a:pPr algn="ctr"/>
            <a:r>
              <a:rPr lang="ru-RU" sz="2400">
                <a:latin typeface="B52" pitchFamily="81" charset="0"/>
              </a:rPr>
              <a:t>А.С Грибоедове 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4419600" y="1219200"/>
            <a:ext cx="4114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</a:rPr>
              <a:t>Нечкина М. В., Греков Б. Д. </a:t>
            </a:r>
            <a:br>
              <a:rPr lang="ru-RU" sz="1200">
                <a:latin typeface="Times New Roman" pitchFamily="18" charset="0"/>
              </a:rPr>
            </a:br>
            <a:r>
              <a:rPr lang="ru-RU" sz="1200">
                <a:latin typeface="Times New Roman" pitchFamily="18" charset="0"/>
              </a:rPr>
              <a:t>Следственное дело о А. С. Грибоедове [Текст] / М. В. Нечкина. - М.; Л. : Изд-во АН СССР, 1945. - 95 с.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419600" y="1922463"/>
            <a:ext cx="419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latin typeface="B52" pitchFamily="81" charset="0"/>
              </a:rPr>
              <a:t>Неоднократно опубликованное, оно впервые подвергнуто специальному источниковедческому изучению в предлагаемой работе. Первое ее издание вышло в 1945 г. </a:t>
            </a:r>
            <a:endParaRPr lang="ru-RU" sz="2400">
              <a:latin typeface="B52" pitchFamily="81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4419600" y="1295400"/>
            <a:ext cx="4038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Калинин М. И.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Все для фронта! Все для победы! [Текст] : ст. и речи / М. И. Калинин. - М. : Госполитиздат, 1942. - 100 с.</a:t>
            </a:r>
          </a:p>
        </p:txBody>
      </p:sp>
      <p:pic>
        <p:nvPicPr>
          <p:cNvPr id="7" name="Рисунок 6" descr="б 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82569">
            <a:off x="912822" y="597853"/>
            <a:ext cx="3071524" cy="4882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4419600" y="2286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B52" pitchFamily="81" charset="0"/>
              </a:rPr>
              <a:t>Все для фронта!</a:t>
            </a:r>
          </a:p>
          <a:p>
            <a:pPr algn="ctr"/>
            <a:r>
              <a:rPr lang="ru-RU" sz="2800">
                <a:latin typeface="B52" pitchFamily="81" charset="0"/>
              </a:rPr>
              <a:t> Все для победы!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419600" y="2819400"/>
            <a:ext cx="411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Книга о жизни и быте советского народа в тылу, о подвигах и страданиях…..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рин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6025" y="938212"/>
            <a:ext cx="3369859" cy="4430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81000" y="152400"/>
            <a:ext cx="412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Натюрморт в голландской</a:t>
            </a:r>
          </a:p>
          <a:p>
            <a:pPr algn="ctr"/>
            <a:r>
              <a:rPr lang="ru-RU" sz="2400">
                <a:latin typeface="B52" pitchFamily="81" charset="0"/>
              </a:rPr>
              <a:t> живописи 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</a:rPr>
              <a:t>Щербачева М. И. </a:t>
            </a:r>
            <a:br>
              <a:rPr lang="ru-RU" sz="1200">
                <a:latin typeface="Times New Roman" pitchFamily="18" charset="0"/>
              </a:rPr>
            </a:br>
            <a:r>
              <a:rPr lang="ru-RU" sz="1200">
                <a:latin typeface="Times New Roman" pitchFamily="18" charset="0"/>
              </a:rPr>
              <a:t>Натюрморт в голландской живописи [Текст] / М. И. Щербачева. - Л. : [б. и.], 1945. - 73 с. 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" y="1981200"/>
            <a:ext cx="4267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latin typeface="B52" pitchFamily="81" charset="0"/>
              </a:rPr>
              <a:t>Аннотации</a:t>
            </a:r>
            <a:r>
              <a:rPr lang="ru-RU" sz="2400">
                <a:latin typeface="B52" pitchFamily="81" charset="0"/>
              </a:rPr>
              <a:t> к картинам, содержащие краткие биографии художников и научную информацию к публикуемым произведениям.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304800" y="1371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Кафенгауз Б.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Внешняя политика России при Петре I / Б.Кафенгауз. - М. : Госполитиздат, 1942. - 88с.</a:t>
            </a:r>
          </a:p>
        </p:txBody>
      </p:sp>
      <p:pic>
        <p:nvPicPr>
          <p:cNvPr id="7" name="Рисунок 6" descr="б 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10855">
            <a:off x="5041931" y="611028"/>
            <a:ext cx="3023616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81000" y="3810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B52" pitchFamily="81" charset="0"/>
              </a:rPr>
              <a:t>Внешняя политика</a:t>
            </a:r>
          </a:p>
          <a:p>
            <a:pPr algn="ctr"/>
            <a:r>
              <a:rPr lang="ru-RU" sz="2800">
                <a:latin typeface="B52" pitchFamily="81" charset="0"/>
              </a:rPr>
              <a:t> России при Петре I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822575"/>
            <a:ext cx="4419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Автор рассказывает о международном положении русского государства в конце XVII-начале XVIII в., Азовских походах, Северной войне, Полтавской битве, Прутском походе.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419600" y="1676400"/>
            <a:ext cx="4038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Ярославский Е.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Великая Отечественная война советского народа против гитлеровской Германии [Текст] / Ем. Ярославский. - М. : Госполитиздат, 1942. - 172 с.</a:t>
            </a:r>
          </a:p>
        </p:txBody>
      </p:sp>
      <p:pic>
        <p:nvPicPr>
          <p:cNvPr id="7" name="Рисунок 6" descr="б 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79156">
            <a:off x="866715" y="812992"/>
            <a:ext cx="3048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4419600" y="1524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Великая Отечественная война советского народа против гитлеровской Германии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419600" y="3048000"/>
            <a:ext cx="419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B52" pitchFamily="81" charset="0"/>
              </a:rPr>
              <a:t>Книга рассказывает о подвигах советского народа как на фронте так и в тылу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755407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9987">
            <a:off x="4572000" y="457200"/>
            <a:ext cx="379253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4415505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14400"/>
            <a:ext cx="42672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096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381000" y="1066800"/>
            <a:ext cx="403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Ферсман Александр Евгеньевич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Урал - сокровищница Советского Союза [Текст</a:t>
            </a:r>
            <a:r>
              <a:rPr lang="ru-RU" sz="1600" u="sng">
                <a:latin typeface="Times New Roman" pitchFamily="18" charset="0"/>
                <a:cs typeface="Times New Roman" pitchFamily="18" charset="0"/>
                <a:hlinkClick r:id="rId3" tooltip="Добавить в корзину"/>
              </a:rPr>
              <a:t>]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/ А. Е. Ферсман. - М. : Профиздат, 1942. - 59 с.</a:t>
            </a:r>
          </a:p>
        </p:txBody>
      </p:sp>
      <p:pic>
        <p:nvPicPr>
          <p:cNvPr id="7" name="Рисунок 6" descr="б 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89803">
            <a:off x="5016963" y="569307"/>
            <a:ext cx="3021863" cy="458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33400" y="1524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Урал - сокровищница Советского Союза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4800" y="2438400"/>
            <a:ext cx="4114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B52" pitchFamily="81" charset="0"/>
              </a:rPr>
              <a:t>Данное издание посвящено Уралу в дни отечественной войны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3ced7605d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5800" y="-457200"/>
            <a:ext cx="10287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4419600" y="1066800"/>
            <a:ext cx="411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Обручев В. А.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Образование гор и рудных месторождений [Текст] / В. А. Обручев. - М. ; Л. : Изд-во АН СССР, 1942. - 199 с.</a:t>
            </a:r>
          </a:p>
        </p:txBody>
      </p:sp>
      <p:pic>
        <p:nvPicPr>
          <p:cNvPr id="8" name="Рисунок 7" descr="б 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16611">
            <a:off x="888075" y="585113"/>
            <a:ext cx="3030135" cy="4665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495800" y="2286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52" pitchFamily="81" charset="0"/>
              </a:rPr>
              <a:t>Образование гор и рудных месторождений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419600" y="2133600"/>
            <a:ext cx="411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B52" pitchFamily="81" charset="0"/>
              </a:rPr>
              <a:t>Книга имеет задачу познакомить с современным состоянием двух важных вопросов геологии — образованием гор и рудных месторождений.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963</Words>
  <Application>Microsoft Office PowerPoint</Application>
  <PresentationFormat>Экран (4:3)</PresentationFormat>
  <Paragraphs>125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Память пылающих лет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Владелец</cp:lastModifiedBy>
  <cp:revision>33</cp:revision>
  <cp:lastPrinted>1601-01-01T00:00:00Z</cp:lastPrinted>
  <dcterms:created xsi:type="dcterms:W3CDTF">1601-01-01T00:00:00Z</dcterms:created>
  <dcterms:modified xsi:type="dcterms:W3CDTF">2016-05-06T05:14:37Z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