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7" r:id="rId5"/>
    <p:sldId id="268" r:id="rId6"/>
    <p:sldId id="263" r:id="rId7"/>
    <p:sldId id="270" r:id="rId8"/>
    <p:sldId id="259" r:id="rId9"/>
    <p:sldId id="262" r:id="rId10"/>
    <p:sldId id="271" r:id="rId11"/>
    <p:sldId id="273" r:id="rId12"/>
    <p:sldId id="261" r:id="rId13"/>
    <p:sldId id="274" r:id="rId14"/>
    <p:sldId id="260" r:id="rId15"/>
    <p:sldId id="269" r:id="rId16"/>
    <p:sldId id="266" r:id="rId17"/>
    <p:sldId id="275" r:id="rId18"/>
    <p:sldId id="272" r:id="rId19"/>
    <p:sldId id="276" r:id="rId20"/>
    <p:sldId id="277" r:id="rId21"/>
    <p:sldId id="257" r:id="rId22"/>
    <p:sldId id="264"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660033"/>
    <a:srgbClr val="993366"/>
    <a:srgbClr val="A50021"/>
    <a:srgbClr val="9933FF"/>
    <a:srgbClr val="CCFFCC"/>
    <a:srgbClr val="99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11.04.2016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50021">
            <a:alpha val="15000"/>
          </a:srgb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11.04.2016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9.gif"/><Relationship Id="rId2" Type="http://schemas.openxmlformats.org/officeDocument/2006/relationships/image" Target="../media/image28.jpeg"/><Relationship Id="rId1" Type="http://schemas.openxmlformats.org/officeDocument/2006/relationships/slideLayout" Target="../slideLayouts/slideLayout7.xml"/><Relationship Id="rId5" Type="http://schemas.openxmlformats.org/officeDocument/2006/relationships/image" Target="../media/image31.jpeg"/><Relationship Id="rId4" Type="http://schemas.openxmlformats.org/officeDocument/2006/relationships/image" Target="../media/image30.jpeg"/></Relationships>
</file>

<file path=ppt/slides/_rels/slide17.xml.rels><?xml version="1.0" encoding="UTF-8" standalone="yes"?>
<Relationships xmlns="http://schemas.openxmlformats.org/package/2006/relationships"><Relationship Id="rId2" Type="http://schemas.openxmlformats.org/officeDocument/2006/relationships/image" Target="../media/image32.gi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38.jpeg"/><Relationship Id="rId1" Type="http://schemas.openxmlformats.org/officeDocument/2006/relationships/slideLayout" Target="../slideLayouts/slideLayout7.xml"/><Relationship Id="rId4" Type="http://schemas.openxmlformats.org/officeDocument/2006/relationships/image" Target="../media/image40.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QE4bjSUhZvM.jpg"/>
          <p:cNvPicPr>
            <a:picLocks noChangeAspect="1"/>
          </p:cNvPicPr>
          <p:nvPr/>
        </p:nvPicPr>
        <p:blipFill>
          <a:blip r:embed="rId2" cstate="email"/>
          <a:srcRect/>
          <a:stretch>
            <a:fillRect/>
          </a:stretch>
        </p:blipFill>
        <p:spPr>
          <a:xfrm>
            <a:off x="214282" y="2500306"/>
            <a:ext cx="4929222" cy="3857652"/>
          </a:xfrm>
          <a:prstGeom prst="rect">
            <a:avLst/>
          </a:prstGeom>
          <a:ln>
            <a:noFill/>
          </a:ln>
          <a:effectLst>
            <a:outerShdw blurRad="292100" dist="139700" dir="2700000" algn="tl" rotWithShape="0">
              <a:srgbClr val="333333">
                <a:alpha val="65000"/>
              </a:srgbClr>
            </a:outerShdw>
          </a:effectLst>
        </p:spPr>
      </p:pic>
      <p:sp>
        <p:nvSpPr>
          <p:cNvPr id="4097" name="Rectangle 1"/>
          <p:cNvSpPr>
            <a:spLocks noChangeArrowheads="1"/>
          </p:cNvSpPr>
          <p:nvPr/>
        </p:nvSpPr>
        <p:spPr bwMode="auto">
          <a:xfrm>
            <a:off x="428596" y="357166"/>
            <a:ext cx="8429684"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5400" b="1" i="1" u="none" strike="noStrike" normalizeH="0" baseline="0" dirty="0" smtClean="0">
                <a:ln w="11430"/>
                <a:solidFill>
                  <a:srgbClr val="990033"/>
                </a:solidFill>
                <a:effectLst>
                  <a:outerShdw blurRad="50800" dist="39000" dir="5460000" algn="tl">
                    <a:srgbClr val="000000">
                      <a:alpha val="38000"/>
                    </a:srgbClr>
                  </a:outerShdw>
                </a:effectLst>
                <a:latin typeface="Cambria" pitchFamily="18" charset="0"/>
                <a:ea typeface="Times New Roman" pitchFamily="18" charset="0"/>
                <a:cs typeface="Times New Roman" pitchFamily="18" charset="0"/>
              </a:rPr>
              <a:t>«И клавиши и манят, </a:t>
            </a:r>
          </a:p>
          <a:p>
            <a:pPr marL="0" marR="0" lvl="0" indent="0" algn="l" defTabSz="914400" rtl="0" eaLnBrk="1" fontAlgn="base" latinLnBrk="0" hangingPunct="1">
              <a:lnSpc>
                <a:spcPct val="100000"/>
              </a:lnSpc>
              <a:spcBef>
                <a:spcPct val="0"/>
              </a:spcBef>
              <a:spcAft>
                <a:spcPct val="0"/>
              </a:spcAft>
              <a:buClrTx/>
              <a:buSzTx/>
              <a:buFontTx/>
              <a:buNone/>
              <a:tabLst/>
            </a:pPr>
            <a:r>
              <a:rPr lang="ru-RU" sz="5400" b="1" i="1" dirty="0" smtClean="0">
                <a:ln w="11430"/>
                <a:solidFill>
                  <a:srgbClr val="990033"/>
                </a:solidFill>
                <a:effectLst>
                  <a:outerShdw blurRad="50800" dist="39000" dir="5460000" algn="tl">
                    <a:srgbClr val="000000">
                      <a:alpha val="38000"/>
                    </a:srgbClr>
                  </a:outerShdw>
                </a:effectLst>
                <a:latin typeface="Cambria" pitchFamily="18" charset="0"/>
                <a:ea typeface="Times New Roman" pitchFamily="18" charset="0"/>
                <a:cs typeface="Times New Roman" pitchFamily="18" charset="0"/>
              </a:rPr>
              <a:t>                               </a:t>
            </a:r>
            <a:r>
              <a:rPr kumimoji="0" lang="ru-RU" sz="5400" b="1" i="1" u="none" strike="noStrike" normalizeH="0" baseline="0" dirty="0" smtClean="0">
                <a:ln w="11430"/>
                <a:solidFill>
                  <a:srgbClr val="990033"/>
                </a:solidFill>
                <a:effectLst>
                  <a:outerShdw blurRad="50800" dist="39000" dir="5460000" algn="tl">
                    <a:srgbClr val="000000">
                      <a:alpha val="38000"/>
                    </a:srgbClr>
                  </a:outerShdw>
                </a:effectLst>
                <a:latin typeface="Cambria" pitchFamily="18" charset="0"/>
                <a:ea typeface="Times New Roman" pitchFamily="18" charset="0"/>
                <a:cs typeface="Times New Roman" pitchFamily="18" charset="0"/>
              </a:rPr>
              <a:t>и зовут…»</a:t>
            </a:r>
            <a:endParaRPr kumimoji="0" lang="ru-RU" sz="5400" b="1" i="1" u="none" strike="noStrike" normalizeH="0" baseline="0" dirty="0" smtClean="0">
              <a:ln w="11430"/>
              <a:solidFill>
                <a:srgbClr val="990033"/>
              </a:solidFill>
              <a:effectLst>
                <a:outerShdw blurRad="50800" dist="39000" dir="5460000" algn="tl">
                  <a:srgbClr val="000000">
                    <a:alpha val="38000"/>
                  </a:srgbClr>
                </a:outerShdw>
              </a:effectLst>
              <a:latin typeface="Cambria" pitchFamily="18" charset="0"/>
            </a:endParaRPr>
          </a:p>
        </p:txBody>
      </p:sp>
      <p:sp>
        <p:nvSpPr>
          <p:cNvPr id="4" name="TextBox 3"/>
          <p:cNvSpPr txBox="1"/>
          <p:nvPr/>
        </p:nvSpPr>
        <p:spPr>
          <a:xfrm>
            <a:off x="5286380" y="4500570"/>
            <a:ext cx="3714776" cy="1631216"/>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2000" b="1" i="1" dirty="0" smtClean="0">
                <a:ln w="11430"/>
                <a:solidFill>
                  <a:srgbClr val="990033"/>
                </a:solidFill>
                <a:effectLst>
                  <a:outerShdw blurRad="50800" dist="39000" dir="5460000" algn="tl">
                    <a:srgbClr val="000000">
                      <a:alpha val="38000"/>
                    </a:srgbClr>
                  </a:outerShdw>
                </a:effectLst>
              </a:rPr>
              <a:t>ИИЦ – Научная библиотека представляет виртуальную выставку к 305–</a:t>
            </a:r>
            <a:r>
              <a:rPr lang="ru-RU" sz="2000" b="1" i="1" dirty="0" err="1" smtClean="0">
                <a:ln w="11430"/>
                <a:solidFill>
                  <a:srgbClr val="990033"/>
                </a:solidFill>
                <a:effectLst>
                  <a:outerShdw blurRad="50800" dist="39000" dir="5460000" algn="tl">
                    <a:srgbClr val="000000">
                      <a:alpha val="38000"/>
                    </a:srgbClr>
                  </a:outerShdw>
                </a:effectLst>
              </a:rPr>
              <a:t>летию</a:t>
            </a:r>
            <a:r>
              <a:rPr lang="ru-RU" sz="2000" b="1" i="1" dirty="0" smtClean="0">
                <a:ln w="11430"/>
                <a:solidFill>
                  <a:srgbClr val="990033"/>
                </a:solidFill>
                <a:effectLst>
                  <a:outerShdw blurRad="50800" dist="39000" dir="5460000" algn="tl">
                    <a:srgbClr val="000000">
                      <a:alpha val="38000"/>
                    </a:srgbClr>
                  </a:outerShdw>
                </a:effectLst>
              </a:rPr>
              <a:t> изобретения фортепиано</a:t>
            </a:r>
            <a:endParaRPr lang="ru-RU" sz="2000" b="1" i="1" dirty="0">
              <a:ln w="11430"/>
              <a:solidFill>
                <a:srgbClr val="990033"/>
              </a:solidFill>
              <a:effectLst>
                <a:outerShdw blurRad="50800" dist="39000" dir="5460000" algn="tl">
                  <a:srgbClr val="000000">
                    <a:alpha val="38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929322" y="642918"/>
            <a:ext cx="2643206" cy="5355312"/>
          </a:xfrm>
          <a:prstGeom prst="rect">
            <a:avLst/>
          </a:prstGeom>
          <a:noFill/>
        </p:spPr>
        <p:txBody>
          <a:bodyPr wrap="square" rtlCol="0">
            <a:spAutoFit/>
          </a:bodyPr>
          <a:lstStyle/>
          <a:p>
            <a:pPr algn="ctr"/>
            <a:r>
              <a:rPr lang="ru-RU" dirty="0" smtClean="0">
                <a:solidFill>
                  <a:srgbClr val="990033"/>
                </a:solidFill>
              </a:rPr>
              <a:t>Итак, ни бряцание по струнам (</a:t>
            </a:r>
            <a:r>
              <a:rPr lang="ru-RU" dirty="0" err="1" smtClean="0">
                <a:solidFill>
                  <a:srgbClr val="990033"/>
                </a:solidFill>
              </a:rPr>
              <a:t>клавикорд</a:t>
            </a:r>
            <a:r>
              <a:rPr lang="ru-RU" dirty="0" smtClean="0">
                <a:solidFill>
                  <a:srgbClr val="990033"/>
                </a:solidFill>
              </a:rPr>
              <a:t>), ни их «</a:t>
            </a:r>
            <a:r>
              <a:rPr lang="ru-RU" dirty="0" err="1" smtClean="0">
                <a:solidFill>
                  <a:srgbClr val="990033"/>
                </a:solidFill>
              </a:rPr>
              <a:t>выщипывание</a:t>
            </a:r>
            <a:r>
              <a:rPr lang="ru-RU" dirty="0" smtClean="0">
                <a:solidFill>
                  <a:srgbClr val="990033"/>
                </a:solidFill>
              </a:rPr>
              <a:t>» вороньим пером (клавесин), ни даже </a:t>
            </a:r>
          </a:p>
          <a:p>
            <a:pPr algn="ctr"/>
            <a:r>
              <a:rPr lang="ru-RU" dirty="0" smtClean="0">
                <a:solidFill>
                  <a:srgbClr val="990033"/>
                </a:solidFill>
              </a:rPr>
              <a:t>«смычковый  клавир» – ни один из известных способов </a:t>
            </a:r>
            <a:r>
              <a:rPr lang="ru-RU" dirty="0" err="1" smtClean="0">
                <a:solidFill>
                  <a:srgbClr val="990033"/>
                </a:solidFill>
              </a:rPr>
              <a:t>звукоизвлечения</a:t>
            </a:r>
            <a:r>
              <a:rPr lang="ru-RU" dirty="0" smtClean="0">
                <a:solidFill>
                  <a:srgbClr val="990033"/>
                </a:solidFill>
              </a:rPr>
              <a:t> </a:t>
            </a:r>
          </a:p>
          <a:p>
            <a:pPr algn="ctr"/>
            <a:r>
              <a:rPr lang="ru-RU" dirty="0" smtClean="0">
                <a:solidFill>
                  <a:srgbClr val="990033"/>
                </a:solidFill>
              </a:rPr>
              <a:t>не удовлетворял музыкантов. Необходимо было придумать новый способ – струны должно касаться нечто иное, чем </a:t>
            </a:r>
            <a:r>
              <a:rPr lang="ru-RU" dirty="0" err="1" smtClean="0">
                <a:solidFill>
                  <a:srgbClr val="990033"/>
                </a:solidFill>
              </a:rPr>
              <a:t>тагент</a:t>
            </a:r>
            <a:r>
              <a:rPr lang="ru-RU" dirty="0" smtClean="0">
                <a:solidFill>
                  <a:srgbClr val="990033"/>
                </a:solidFill>
              </a:rPr>
              <a:t>, перо или смычок. Но что именно, никто не знал.</a:t>
            </a:r>
          </a:p>
          <a:p>
            <a:pPr algn="ctr"/>
            <a:r>
              <a:rPr lang="ru-RU" dirty="0" smtClean="0">
                <a:solidFill>
                  <a:srgbClr val="990033"/>
                </a:solidFill>
              </a:rPr>
              <a:t> </a:t>
            </a:r>
            <a:endParaRPr lang="ru-RU" dirty="0">
              <a:solidFill>
                <a:srgbClr val="990033"/>
              </a:solidFill>
            </a:endParaRPr>
          </a:p>
        </p:txBody>
      </p:sp>
      <p:pic>
        <p:nvPicPr>
          <p:cNvPr id="4" name="Рисунок 3" descr="Форте0005.JPG"/>
          <p:cNvPicPr>
            <a:picLocks noChangeAspect="1"/>
          </p:cNvPicPr>
          <p:nvPr/>
        </p:nvPicPr>
        <p:blipFill>
          <a:blip r:embed="rId2" cstate="email"/>
          <a:stretch>
            <a:fillRect/>
          </a:stretch>
        </p:blipFill>
        <p:spPr>
          <a:xfrm>
            <a:off x="285720" y="428604"/>
            <a:ext cx="2821406" cy="4214842"/>
          </a:xfrm>
          <a:prstGeom prst="rect">
            <a:avLst/>
          </a:prstGeom>
          <a:ln>
            <a:solidFill>
              <a:srgbClr val="990033"/>
            </a:solidFill>
          </a:ln>
          <a:effectLst>
            <a:outerShdw blurRad="292100" dist="139700" dir="2700000" algn="tl" rotWithShape="0">
              <a:srgbClr val="333333">
                <a:alpha val="65000"/>
              </a:srgbClr>
            </a:outerShdw>
          </a:effectLst>
        </p:spPr>
      </p:pic>
      <p:pic>
        <p:nvPicPr>
          <p:cNvPr id="5" name="Рисунок 4" descr="Форте0001.JPG"/>
          <p:cNvPicPr>
            <a:picLocks noChangeAspect="1"/>
          </p:cNvPicPr>
          <p:nvPr/>
        </p:nvPicPr>
        <p:blipFill>
          <a:blip r:embed="rId3" cstate="email"/>
          <a:stretch>
            <a:fillRect/>
          </a:stretch>
        </p:blipFill>
        <p:spPr>
          <a:xfrm>
            <a:off x="2857488" y="2143116"/>
            <a:ext cx="2866240" cy="4143380"/>
          </a:xfrm>
          <a:prstGeom prst="rect">
            <a:avLst/>
          </a:prstGeom>
          <a:ln>
            <a:solidFill>
              <a:srgbClr val="990033"/>
            </a:solid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214290"/>
            <a:ext cx="8643998" cy="2585323"/>
          </a:xfrm>
          <a:prstGeom prst="rect">
            <a:avLst/>
          </a:prstGeom>
        </p:spPr>
        <p:txBody>
          <a:bodyPr wrap="square">
            <a:spAutoFit/>
          </a:bodyPr>
          <a:lstStyle/>
          <a:p>
            <a:pPr algn="ctr"/>
            <a:r>
              <a:rPr lang="ru-RU" dirty="0" smtClean="0">
                <a:solidFill>
                  <a:srgbClr val="990033"/>
                </a:solidFill>
              </a:rPr>
              <a:t>В доме </a:t>
            </a:r>
            <a:r>
              <a:rPr lang="ru-RU" dirty="0" err="1" smtClean="0">
                <a:solidFill>
                  <a:srgbClr val="990033"/>
                </a:solidFill>
              </a:rPr>
              <a:t>Фердинандо</a:t>
            </a:r>
            <a:r>
              <a:rPr lang="ru-RU" dirty="0" smtClean="0">
                <a:solidFill>
                  <a:srgbClr val="990033"/>
                </a:solidFill>
              </a:rPr>
              <a:t> </a:t>
            </a:r>
            <a:r>
              <a:rPr lang="ru-RU" dirty="0" err="1" smtClean="0">
                <a:solidFill>
                  <a:srgbClr val="990033"/>
                </a:solidFill>
              </a:rPr>
              <a:t>ди</a:t>
            </a:r>
            <a:r>
              <a:rPr lang="ru-RU" dirty="0" smtClean="0">
                <a:solidFill>
                  <a:srgbClr val="990033"/>
                </a:solidFill>
              </a:rPr>
              <a:t> Медичи, старшего сына герцога Тосканского, коллекция клавесинов которого известна за пределами Италии, большой прием. </a:t>
            </a:r>
            <a:r>
              <a:rPr lang="ru-RU" dirty="0" err="1" smtClean="0">
                <a:solidFill>
                  <a:srgbClr val="990033"/>
                </a:solidFill>
              </a:rPr>
              <a:t>Бартоломео</a:t>
            </a:r>
            <a:r>
              <a:rPr lang="ru-RU" dirty="0" smtClean="0">
                <a:solidFill>
                  <a:srgbClr val="990033"/>
                </a:solidFill>
              </a:rPr>
              <a:t> </a:t>
            </a:r>
            <a:r>
              <a:rPr lang="ru-RU" dirty="0" err="1" smtClean="0">
                <a:solidFill>
                  <a:srgbClr val="990033"/>
                </a:solidFill>
              </a:rPr>
              <a:t>Кристофори</a:t>
            </a:r>
            <a:r>
              <a:rPr lang="ru-RU" dirty="0" smtClean="0">
                <a:solidFill>
                  <a:srgbClr val="990033"/>
                </a:solidFill>
              </a:rPr>
              <a:t>, всю жизнь занимающийся изготовлением клавесинов,  приготовил </a:t>
            </a:r>
            <a:r>
              <a:rPr lang="ru-RU" dirty="0" err="1" smtClean="0">
                <a:solidFill>
                  <a:srgbClr val="990033"/>
                </a:solidFill>
              </a:rPr>
              <a:t>сюрпиз</a:t>
            </a:r>
            <a:r>
              <a:rPr lang="ru-RU" dirty="0" smtClean="0">
                <a:solidFill>
                  <a:srgbClr val="990033"/>
                </a:solidFill>
              </a:rPr>
              <a:t>, которым собирается удивить гостей дома. В просторном зале стоит накрытый чехлом инструмент. «</a:t>
            </a:r>
            <a:r>
              <a:rPr lang="ru-RU" dirty="0" err="1" smtClean="0">
                <a:solidFill>
                  <a:srgbClr val="990033"/>
                </a:solidFill>
              </a:rPr>
              <a:t>Гравичембало</a:t>
            </a:r>
            <a:r>
              <a:rPr lang="ru-RU" dirty="0" smtClean="0">
                <a:solidFill>
                  <a:srgbClr val="990033"/>
                </a:solidFill>
              </a:rPr>
              <a:t> коль пиано е форте» </a:t>
            </a:r>
          </a:p>
          <a:p>
            <a:pPr algn="ctr"/>
            <a:r>
              <a:rPr lang="ru-RU" dirty="0" smtClean="0">
                <a:solidFill>
                  <a:srgbClr val="990033"/>
                </a:solidFill>
              </a:rPr>
              <a:t>(клавесин с тихим и громким звуком) – так назвал </a:t>
            </a:r>
            <a:r>
              <a:rPr lang="ru-RU" dirty="0" err="1" smtClean="0">
                <a:solidFill>
                  <a:srgbClr val="990033"/>
                </a:solidFill>
              </a:rPr>
              <a:t>падуанец</a:t>
            </a:r>
            <a:r>
              <a:rPr lang="ru-RU" dirty="0" smtClean="0">
                <a:solidFill>
                  <a:srgbClr val="990033"/>
                </a:solidFill>
              </a:rPr>
              <a:t> свой инструмент,  в котором струн касались молоточки, обтянутые кожей. В тот день </a:t>
            </a:r>
            <a:r>
              <a:rPr lang="ru-RU" dirty="0" smtClean="0">
                <a:solidFill>
                  <a:srgbClr val="990033"/>
                </a:solidFill>
              </a:rPr>
              <a:t>1709 </a:t>
            </a:r>
            <a:r>
              <a:rPr lang="ru-RU" dirty="0" smtClean="0">
                <a:solidFill>
                  <a:srgbClr val="990033"/>
                </a:solidFill>
              </a:rPr>
              <a:t>года гости не оценили по достоинству инструмент, и только </a:t>
            </a:r>
            <a:r>
              <a:rPr lang="ru-RU" dirty="0" err="1" smtClean="0">
                <a:solidFill>
                  <a:srgbClr val="990033"/>
                </a:solidFill>
              </a:rPr>
              <a:t>Кристофори</a:t>
            </a:r>
            <a:r>
              <a:rPr lang="ru-RU" dirty="0" smtClean="0">
                <a:solidFill>
                  <a:srgbClr val="990033"/>
                </a:solidFill>
              </a:rPr>
              <a:t> верил, что его детище ждет большое будущее. Нужно только время.</a:t>
            </a:r>
          </a:p>
        </p:txBody>
      </p:sp>
      <p:pic>
        <p:nvPicPr>
          <p:cNvPr id="4" name="Рисунок 3" descr="Bartolomeo-Cristofori.jpg"/>
          <p:cNvPicPr>
            <a:picLocks noChangeAspect="1"/>
          </p:cNvPicPr>
          <p:nvPr/>
        </p:nvPicPr>
        <p:blipFill>
          <a:blip r:embed="rId2" cstate="email">
            <a:lum bright="25000" contrast="2000"/>
          </a:blip>
          <a:srcRect/>
          <a:stretch>
            <a:fillRect/>
          </a:stretch>
        </p:blipFill>
        <p:spPr>
          <a:xfrm>
            <a:off x="2214546" y="3000372"/>
            <a:ext cx="2501289" cy="3643338"/>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142844" y="5715016"/>
            <a:ext cx="1571636" cy="584775"/>
          </a:xfrm>
          <a:prstGeom prst="rect">
            <a:avLst/>
          </a:prstGeom>
          <a:noFill/>
        </p:spPr>
        <p:txBody>
          <a:bodyPr wrap="square" rtlCol="0">
            <a:spAutoFit/>
          </a:bodyPr>
          <a:lstStyle/>
          <a:p>
            <a:r>
              <a:rPr lang="ru-RU" sz="1600" b="1" dirty="0" err="1" smtClean="0">
                <a:solidFill>
                  <a:srgbClr val="990033"/>
                </a:solidFill>
              </a:rPr>
              <a:t>Бартоломео</a:t>
            </a:r>
            <a:r>
              <a:rPr lang="ru-RU" sz="1600" b="1" dirty="0" smtClean="0">
                <a:solidFill>
                  <a:srgbClr val="990033"/>
                </a:solidFill>
              </a:rPr>
              <a:t> </a:t>
            </a:r>
            <a:r>
              <a:rPr lang="ru-RU" sz="1600" b="1" dirty="0" err="1" smtClean="0">
                <a:solidFill>
                  <a:srgbClr val="990033"/>
                </a:solidFill>
              </a:rPr>
              <a:t>Кристофори</a:t>
            </a:r>
            <a:endParaRPr lang="ru-RU" sz="1600" b="1" dirty="0">
              <a:solidFill>
                <a:srgbClr val="990033"/>
              </a:solidFill>
            </a:endParaRPr>
          </a:p>
        </p:txBody>
      </p:sp>
      <p:pic>
        <p:nvPicPr>
          <p:cNvPr id="6" name="Рисунок 5" descr="Bartolomeo-Cristofori.jpg"/>
          <p:cNvPicPr>
            <a:picLocks noChangeAspect="1"/>
          </p:cNvPicPr>
          <p:nvPr/>
        </p:nvPicPr>
        <p:blipFill>
          <a:blip r:embed="rId3" cstate="email"/>
          <a:srcRect b="-348"/>
          <a:stretch>
            <a:fillRect/>
          </a:stretch>
        </p:blipFill>
        <p:spPr>
          <a:xfrm>
            <a:off x="5500694" y="3143248"/>
            <a:ext cx="2870696" cy="2857520"/>
          </a:xfrm>
          <a:prstGeom prst="rect">
            <a:avLst/>
          </a:prstGeom>
          <a:ln>
            <a:solidFill>
              <a:srgbClr val="990033"/>
            </a:solidFill>
          </a:ln>
          <a:effectLst>
            <a:outerShdw blurRad="292100" dist="139700" dir="2700000" algn="tl" rotWithShape="0">
              <a:srgbClr val="333333">
                <a:alpha val="65000"/>
              </a:srgbClr>
            </a:outerShdw>
          </a:effectLst>
        </p:spPr>
      </p:pic>
      <p:sp>
        <p:nvSpPr>
          <p:cNvPr id="8" name="TextBox 7"/>
          <p:cNvSpPr txBox="1"/>
          <p:nvPr/>
        </p:nvSpPr>
        <p:spPr>
          <a:xfrm>
            <a:off x="5572132" y="6143644"/>
            <a:ext cx="2643206" cy="584775"/>
          </a:xfrm>
          <a:prstGeom prst="rect">
            <a:avLst/>
          </a:prstGeom>
          <a:noFill/>
        </p:spPr>
        <p:txBody>
          <a:bodyPr wrap="square" rtlCol="0">
            <a:spAutoFit/>
          </a:bodyPr>
          <a:lstStyle/>
          <a:p>
            <a:pPr algn="ctr"/>
            <a:r>
              <a:rPr lang="ru-RU" sz="1600" b="1" dirty="0" smtClean="0">
                <a:solidFill>
                  <a:srgbClr val="990033"/>
                </a:solidFill>
              </a:rPr>
              <a:t>«Чембало коль пиано е форте» </a:t>
            </a:r>
            <a:r>
              <a:rPr lang="ru-RU" sz="1600" b="1" dirty="0" err="1" smtClean="0">
                <a:solidFill>
                  <a:srgbClr val="990033"/>
                </a:solidFill>
              </a:rPr>
              <a:t>Кристофори</a:t>
            </a:r>
            <a:endParaRPr lang="ru-RU" sz="1600" b="1" dirty="0">
              <a:solidFill>
                <a:srgbClr val="99003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Форте0010.JPG"/>
          <p:cNvPicPr>
            <a:picLocks noChangeAspect="1"/>
          </p:cNvPicPr>
          <p:nvPr/>
        </p:nvPicPr>
        <p:blipFill>
          <a:blip r:embed="rId2" cstate="email"/>
          <a:srcRect/>
          <a:stretch>
            <a:fillRect/>
          </a:stretch>
        </p:blipFill>
        <p:spPr>
          <a:xfrm rot="5400000">
            <a:off x="-515973" y="1444611"/>
            <a:ext cx="4000528" cy="2540018"/>
          </a:xfrm>
          <a:prstGeom prst="rect">
            <a:avLst/>
          </a:prstGeom>
          <a:ln>
            <a:solidFill>
              <a:srgbClr val="990033"/>
            </a:solidFill>
          </a:ln>
          <a:effectLst>
            <a:outerShdw blurRad="292100" dist="139700" dir="2700000" algn="tl" rotWithShape="0">
              <a:srgbClr val="333333">
                <a:alpha val="65000"/>
              </a:srgbClr>
            </a:outerShdw>
          </a:effectLst>
        </p:spPr>
      </p:pic>
      <p:pic>
        <p:nvPicPr>
          <p:cNvPr id="3" name="Рисунок 2" descr="Форте0006.JPG"/>
          <p:cNvPicPr>
            <a:picLocks noChangeAspect="1"/>
          </p:cNvPicPr>
          <p:nvPr/>
        </p:nvPicPr>
        <p:blipFill>
          <a:blip r:embed="rId3" cstate="email"/>
          <a:stretch>
            <a:fillRect/>
          </a:stretch>
        </p:blipFill>
        <p:spPr>
          <a:xfrm>
            <a:off x="2714612" y="2428868"/>
            <a:ext cx="2545769" cy="3714776"/>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4286248" y="214290"/>
            <a:ext cx="4643470" cy="2308324"/>
          </a:xfrm>
          <a:prstGeom prst="rect">
            <a:avLst/>
          </a:prstGeom>
          <a:noFill/>
        </p:spPr>
        <p:txBody>
          <a:bodyPr wrap="square" rtlCol="0">
            <a:spAutoFit/>
          </a:bodyPr>
          <a:lstStyle/>
          <a:p>
            <a:pPr algn="ctr"/>
            <a:r>
              <a:rPr lang="ru-RU" dirty="0" smtClean="0">
                <a:solidFill>
                  <a:srgbClr val="990033"/>
                </a:solidFill>
              </a:rPr>
              <a:t>Казалось бы, благодаря замечательному свойству нового инструмента музыканты сразу же должны были предпочесть его клавесину.  Но механика первых </a:t>
            </a:r>
            <a:r>
              <a:rPr lang="ru-RU" dirty="0" smtClean="0">
                <a:solidFill>
                  <a:srgbClr val="990033"/>
                </a:solidFill>
              </a:rPr>
              <a:t>фортепиано (1709-1711г.г.) </a:t>
            </a:r>
            <a:r>
              <a:rPr lang="ru-RU" dirty="0" smtClean="0">
                <a:solidFill>
                  <a:srgbClr val="990033"/>
                </a:solidFill>
              </a:rPr>
              <a:t>была очень несовершенна, а звук, хоть и менялся по силе, оставался резким и сухим</a:t>
            </a:r>
            <a:r>
              <a:rPr lang="ru-RU" dirty="0" smtClean="0">
                <a:solidFill>
                  <a:srgbClr val="990033"/>
                </a:solidFill>
              </a:rPr>
              <a:t>.</a:t>
            </a:r>
          </a:p>
          <a:p>
            <a:pPr algn="ctr"/>
            <a:endParaRPr lang="ru-RU" dirty="0">
              <a:solidFill>
                <a:srgbClr val="990033"/>
              </a:solidFill>
            </a:endParaRPr>
          </a:p>
        </p:txBody>
      </p:sp>
      <p:sp>
        <p:nvSpPr>
          <p:cNvPr id="6" name="TextBox 5"/>
          <p:cNvSpPr txBox="1"/>
          <p:nvPr/>
        </p:nvSpPr>
        <p:spPr>
          <a:xfrm>
            <a:off x="5500694" y="2357430"/>
            <a:ext cx="3214710" cy="3693319"/>
          </a:xfrm>
          <a:prstGeom prst="rect">
            <a:avLst/>
          </a:prstGeom>
          <a:noFill/>
        </p:spPr>
        <p:txBody>
          <a:bodyPr wrap="square" rtlCol="0">
            <a:spAutoFit/>
          </a:bodyPr>
          <a:lstStyle/>
          <a:p>
            <a:pPr algn="ctr"/>
            <a:r>
              <a:rPr lang="ru-RU" dirty="0" smtClean="0">
                <a:solidFill>
                  <a:srgbClr val="990033"/>
                </a:solidFill>
              </a:rPr>
              <a:t>Первые отзывы о фортепиано не могли порадовать мастеров.  Себастьян Бах тоже нашел </a:t>
            </a:r>
          </a:p>
          <a:p>
            <a:pPr algn="ctr"/>
            <a:r>
              <a:rPr lang="ru-RU" dirty="0" smtClean="0">
                <a:solidFill>
                  <a:srgbClr val="990033"/>
                </a:solidFill>
              </a:rPr>
              <a:t>в инструменте серьезные недостатки. «Этот выскочка никогда не сумеет вытеснить величественного клавесина», - такой приговор вынесен был «чембало с молоточками» или «</a:t>
            </a:r>
            <a:r>
              <a:rPr lang="ru-RU" dirty="0" err="1" smtClean="0">
                <a:solidFill>
                  <a:srgbClr val="990033"/>
                </a:solidFill>
              </a:rPr>
              <a:t>пианофорте</a:t>
            </a:r>
            <a:r>
              <a:rPr lang="ru-RU" dirty="0" smtClean="0">
                <a:solidFill>
                  <a:srgbClr val="990033"/>
                </a:solidFill>
              </a:rPr>
              <a:t>», как его теперь именовали.</a:t>
            </a:r>
            <a:endParaRPr lang="ru-RU" dirty="0">
              <a:solidFill>
                <a:srgbClr val="99003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285720" y="214290"/>
            <a:ext cx="5286412" cy="6186309"/>
          </a:xfrm>
          <a:prstGeom prst="rect">
            <a:avLst/>
          </a:prstGeom>
        </p:spPr>
        <p:txBody>
          <a:bodyPr wrap="square">
            <a:spAutoFit/>
          </a:bodyPr>
          <a:lstStyle/>
          <a:p>
            <a:pPr algn="ctr"/>
            <a:r>
              <a:rPr lang="ru-RU" dirty="0" smtClean="0">
                <a:solidFill>
                  <a:srgbClr val="990033"/>
                </a:solidFill>
              </a:rPr>
              <a:t>Больше повезло новому инструменту в Германии. Музыкальный мастер Готфрид </a:t>
            </a:r>
            <a:r>
              <a:rPr lang="ru-RU" dirty="0" err="1" smtClean="0">
                <a:solidFill>
                  <a:srgbClr val="990033"/>
                </a:solidFill>
              </a:rPr>
              <a:t>Зильберман</a:t>
            </a:r>
            <a:r>
              <a:rPr lang="ru-RU" dirty="0" smtClean="0">
                <a:solidFill>
                  <a:srgbClr val="990033"/>
                </a:solidFill>
              </a:rPr>
              <a:t>, державший в Дрездене клавесинную фабрику, наладил производство фортепиано, усовершенствованных и им самим, и его фабричными работниками. Через двадцать лет после первой попытки </a:t>
            </a:r>
            <a:r>
              <a:rPr lang="ru-RU" dirty="0" err="1" smtClean="0">
                <a:solidFill>
                  <a:srgbClr val="990033"/>
                </a:solidFill>
              </a:rPr>
              <a:t>Зильберман</a:t>
            </a:r>
            <a:r>
              <a:rPr lang="ru-RU" dirty="0" smtClean="0">
                <a:solidFill>
                  <a:srgbClr val="990033"/>
                </a:solidFill>
              </a:rPr>
              <a:t> вновь продемонстрировал фортепиано Баху, постаравшись выбрать при этом лучшие образцы, и великий маэстро на сей раз высказался значительно более мягко.  Над дальнейшим усовершенствованием и распространением фортепиано позднее много работал один из племянников  </a:t>
            </a:r>
            <a:r>
              <a:rPr lang="ru-RU" dirty="0" err="1" smtClean="0">
                <a:solidFill>
                  <a:srgbClr val="990033"/>
                </a:solidFill>
              </a:rPr>
              <a:t>Зильбермана</a:t>
            </a:r>
            <a:r>
              <a:rPr lang="ru-RU" dirty="0" smtClean="0">
                <a:solidFill>
                  <a:srgbClr val="990033"/>
                </a:solidFill>
              </a:rPr>
              <a:t>. В то время, как  </a:t>
            </a:r>
            <a:r>
              <a:rPr lang="ru-RU" dirty="0" err="1" smtClean="0">
                <a:solidFill>
                  <a:srgbClr val="990033"/>
                </a:solidFill>
              </a:rPr>
              <a:t>Зильберманы</a:t>
            </a:r>
            <a:r>
              <a:rPr lang="ru-RU" dirty="0" smtClean="0">
                <a:solidFill>
                  <a:srgbClr val="990033"/>
                </a:solidFill>
              </a:rPr>
              <a:t> работали над усовершенствованием крыловидных фортепиано, один из соотечественников Христиан Эрнест </a:t>
            </a:r>
            <a:r>
              <a:rPr lang="ru-RU" dirty="0" err="1" smtClean="0">
                <a:solidFill>
                  <a:srgbClr val="990033"/>
                </a:solidFill>
              </a:rPr>
              <a:t>Фредерици</a:t>
            </a:r>
            <a:r>
              <a:rPr lang="ru-RU" dirty="0" smtClean="0">
                <a:solidFill>
                  <a:srgbClr val="990033"/>
                </a:solidFill>
              </a:rPr>
              <a:t> построил в 1745 году  вертикальный инструмент, названный пирамидальным фортепиано. По форме и расположению струн и механизма он может считаться прототипом современного пианино.</a:t>
            </a:r>
            <a:endParaRPr lang="ru-RU" dirty="0">
              <a:solidFill>
                <a:srgbClr val="990033"/>
              </a:solidFill>
            </a:endParaRPr>
          </a:p>
        </p:txBody>
      </p:sp>
      <p:pic>
        <p:nvPicPr>
          <p:cNvPr id="5" name="Рисунок 4" descr="Форте0014.JPG"/>
          <p:cNvPicPr>
            <a:picLocks noChangeAspect="1"/>
          </p:cNvPicPr>
          <p:nvPr/>
        </p:nvPicPr>
        <p:blipFill>
          <a:blip r:embed="rId2" cstate="email"/>
          <a:srcRect/>
          <a:stretch>
            <a:fillRect/>
          </a:stretch>
        </p:blipFill>
        <p:spPr>
          <a:xfrm>
            <a:off x="6286512" y="357166"/>
            <a:ext cx="2475975" cy="3692954"/>
          </a:xfrm>
          <a:prstGeom prst="rect">
            <a:avLst/>
          </a:prstGeom>
          <a:ln>
            <a:solidFill>
              <a:srgbClr val="990033"/>
            </a:solidFill>
          </a:ln>
          <a:effectLst>
            <a:outerShdw blurRad="292100" dist="139700" dir="2700000" algn="tl" rotWithShape="0">
              <a:srgbClr val="333333">
                <a:alpha val="65000"/>
              </a:srgbClr>
            </a:outerShdw>
          </a:effectLst>
        </p:spPr>
      </p:pic>
      <p:pic>
        <p:nvPicPr>
          <p:cNvPr id="6" name="Рисунок 5" descr="Форте0015.JPG"/>
          <p:cNvPicPr>
            <a:picLocks noChangeAspect="1"/>
          </p:cNvPicPr>
          <p:nvPr/>
        </p:nvPicPr>
        <p:blipFill>
          <a:blip r:embed="rId3" cstate="email"/>
          <a:srcRect/>
          <a:stretch>
            <a:fillRect/>
          </a:stretch>
        </p:blipFill>
        <p:spPr>
          <a:xfrm>
            <a:off x="5643570" y="2857496"/>
            <a:ext cx="2408889" cy="3643338"/>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214810" y="357166"/>
            <a:ext cx="4714908" cy="6186309"/>
          </a:xfrm>
          <a:prstGeom prst="rect">
            <a:avLst/>
          </a:prstGeom>
        </p:spPr>
        <p:txBody>
          <a:bodyPr wrap="square">
            <a:spAutoFit/>
          </a:bodyPr>
          <a:lstStyle/>
          <a:p>
            <a:pPr algn="ctr"/>
            <a:r>
              <a:rPr lang="ru-RU" dirty="0" smtClean="0">
                <a:solidFill>
                  <a:srgbClr val="990033"/>
                </a:solidFill>
              </a:rPr>
              <a:t>Тем не менее фортепиано мало-помалу прокладывало себе дорогу к признанию. Долгой была эта дорога: почти сто лет фортепиано не могло конкурировать ни с </a:t>
            </a:r>
            <a:r>
              <a:rPr lang="ru-RU" dirty="0" err="1" smtClean="0">
                <a:solidFill>
                  <a:srgbClr val="990033"/>
                </a:solidFill>
              </a:rPr>
              <a:t>клавикордом</a:t>
            </a:r>
            <a:r>
              <a:rPr lang="ru-RU" dirty="0" smtClean="0">
                <a:solidFill>
                  <a:srgbClr val="990033"/>
                </a:solidFill>
              </a:rPr>
              <a:t>, ни с клавесином.  Тем временем, в 60-70-е годы Х</a:t>
            </a:r>
            <a:r>
              <a:rPr lang="en-US" dirty="0" smtClean="0">
                <a:solidFill>
                  <a:srgbClr val="990033"/>
                </a:solidFill>
                <a:latin typeface="Cambria Math" pitchFamily="18" charset="0"/>
                <a:ea typeface="Cambria Math" pitchFamily="18" charset="0"/>
              </a:rPr>
              <a:t>VIII</a:t>
            </a:r>
            <a:r>
              <a:rPr lang="ru-RU" dirty="0" smtClean="0">
                <a:solidFill>
                  <a:srgbClr val="990033"/>
                </a:solidFill>
                <a:latin typeface="Cambria Math" pitchFamily="18" charset="0"/>
                <a:ea typeface="Cambria Math" pitchFamily="18" charset="0"/>
              </a:rPr>
              <a:t> </a:t>
            </a:r>
            <a:r>
              <a:rPr lang="ru-RU" dirty="0" smtClean="0">
                <a:solidFill>
                  <a:srgbClr val="990033"/>
                </a:solidFill>
              </a:rPr>
              <a:t>века постройкой фортепиано занимаются уже многие ведущие музыкальные мастера Европы, и  мнение о новом инструменте меняется – теперь нападкам подвергается клавесин. Проходит каких-нибудь два десятка лет, и современники «великого музыкального переворота» свидетельствуют, что клавесин сохранился только в оркестре.  Итак,  власть в музыкальном мире переменилась. Если раньше «королем» музыкальных инструментов называли орган, затем царствовал клавесин, то теперь –  фортепиано, точнее, крыловидное фортепиано, получившее название  рояль, что значит «королевский».</a:t>
            </a:r>
            <a:endParaRPr lang="ru-RU" dirty="0">
              <a:solidFill>
                <a:srgbClr val="990033"/>
              </a:solidFill>
            </a:endParaRPr>
          </a:p>
        </p:txBody>
      </p:sp>
      <p:pic>
        <p:nvPicPr>
          <p:cNvPr id="6" name="Рисунок 5" descr="Форте.JPG"/>
          <p:cNvPicPr>
            <a:picLocks noChangeAspect="1"/>
          </p:cNvPicPr>
          <p:nvPr/>
        </p:nvPicPr>
        <p:blipFill>
          <a:blip r:embed="rId2" cstate="email"/>
          <a:srcRect/>
          <a:stretch>
            <a:fillRect/>
          </a:stretch>
        </p:blipFill>
        <p:spPr>
          <a:xfrm>
            <a:off x="214282" y="285728"/>
            <a:ext cx="2357454" cy="3704552"/>
          </a:xfrm>
          <a:prstGeom prst="rect">
            <a:avLst/>
          </a:prstGeom>
          <a:ln>
            <a:solidFill>
              <a:srgbClr val="990033"/>
            </a:solidFill>
          </a:ln>
          <a:effectLst>
            <a:outerShdw blurRad="292100" dist="139700" dir="2700000" algn="tl" rotWithShape="0">
              <a:srgbClr val="333333">
                <a:alpha val="65000"/>
              </a:srgbClr>
            </a:outerShdw>
          </a:effectLst>
        </p:spPr>
      </p:pic>
      <p:pic>
        <p:nvPicPr>
          <p:cNvPr id="4" name="Рисунок 3" descr="Форте0022.JPG"/>
          <p:cNvPicPr>
            <a:picLocks noChangeAspect="1"/>
          </p:cNvPicPr>
          <p:nvPr/>
        </p:nvPicPr>
        <p:blipFill>
          <a:blip r:embed="rId3" cstate="email"/>
          <a:srcRect/>
          <a:stretch>
            <a:fillRect/>
          </a:stretch>
        </p:blipFill>
        <p:spPr>
          <a:xfrm>
            <a:off x="1142976" y="2857496"/>
            <a:ext cx="2571768" cy="3445198"/>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6" y="142852"/>
            <a:ext cx="8358246" cy="3139321"/>
          </a:xfrm>
          <a:prstGeom prst="rect">
            <a:avLst/>
          </a:prstGeom>
          <a:noFill/>
        </p:spPr>
        <p:txBody>
          <a:bodyPr wrap="square" rtlCol="0">
            <a:spAutoFit/>
          </a:bodyPr>
          <a:lstStyle/>
          <a:p>
            <a:pPr algn="ctr"/>
            <a:r>
              <a:rPr lang="ru-RU" dirty="0" smtClean="0">
                <a:solidFill>
                  <a:srgbClr val="990033"/>
                </a:solidFill>
              </a:rPr>
              <a:t>Первые фортепиано повторили все основные виды клавесинов: из </a:t>
            </a:r>
            <a:r>
              <a:rPr lang="ru-RU" dirty="0" err="1" smtClean="0">
                <a:solidFill>
                  <a:srgbClr val="990033"/>
                </a:solidFill>
              </a:rPr>
              <a:t>клавицембала</a:t>
            </a:r>
            <a:r>
              <a:rPr lang="ru-RU" dirty="0" smtClean="0">
                <a:solidFill>
                  <a:srgbClr val="990033"/>
                </a:solidFill>
              </a:rPr>
              <a:t>  образовалось вертикальное пианино, английские </a:t>
            </a:r>
            <a:r>
              <a:rPr lang="ru-RU" dirty="0" err="1" smtClean="0">
                <a:solidFill>
                  <a:srgbClr val="990033"/>
                </a:solidFill>
              </a:rPr>
              <a:t>вирджиналы</a:t>
            </a:r>
            <a:r>
              <a:rPr lang="ru-RU" dirty="0" smtClean="0">
                <a:solidFill>
                  <a:srgbClr val="990033"/>
                </a:solidFill>
              </a:rPr>
              <a:t> стали прообразом «столообразных» инструментов. Но самым  удобным и распространенным стал инструмент с крыловидным корпусом – рояль, повторивший форму клавесина.  Первым пианистам  и композиторам, писавшим для фортепиано, не хватало  силы и разнообразия звучания инструмента. Для этого необходимо было сделать струны толще, длиннее и сильнее натянуть их. Попробовали – и  деревянные корпуса роялей затрещали. Тогда придумали чугунную раму, которая позволила натягивать струны  до силы свыше двадцати тонн! А сами струны расположились не вдоль корпуса, а по диагонали. </a:t>
            </a:r>
            <a:endParaRPr lang="ru-RU" dirty="0">
              <a:solidFill>
                <a:srgbClr val="990033"/>
              </a:solidFill>
            </a:endParaRPr>
          </a:p>
        </p:txBody>
      </p:sp>
      <p:pic>
        <p:nvPicPr>
          <p:cNvPr id="4" name="Рисунок 3" descr="инструменты0001.JPG"/>
          <p:cNvPicPr>
            <a:picLocks noChangeAspect="1"/>
          </p:cNvPicPr>
          <p:nvPr/>
        </p:nvPicPr>
        <p:blipFill>
          <a:blip r:embed="rId2" cstate="email"/>
          <a:srcRect/>
          <a:stretch>
            <a:fillRect/>
          </a:stretch>
        </p:blipFill>
        <p:spPr>
          <a:xfrm>
            <a:off x="5286380" y="3571876"/>
            <a:ext cx="3143272" cy="2769503"/>
          </a:xfrm>
          <a:prstGeom prst="rect">
            <a:avLst/>
          </a:prstGeom>
          <a:ln>
            <a:solidFill>
              <a:srgbClr val="990033"/>
            </a:solidFill>
          </a:ln>
          <a:effectLst>
            <a:outerShdw blurRad="292100" dist="139700" dir="2700000" algn="tl" rotWithShape="0">
              <a:srgbClr val="333333">
                <a:alpha val="65000"/>
              </a:srgbClr>
            </a:outerShdw>
          </a:effectLst>
        </p:spPr>
      </p:pic>
      <p:pic>
        <p:nvPicPr>
          <p:cNvPr id="6" name="Рисунок 5" descr="инструменты0001.JPG"/>
          <p:cNvPicPr>
            <a:picLocks noChangeAspect="1"/>
          </p:cNvPicPr>
          <p:nvPr/>
        </p:nvPicPr>
        <p:blipFill>
          <a:blip r:embed="rId3" cstate="email"/>
          <a:srcRect/>
          <a:stretch>
            <a:fillRect/>
          </a:stretch>
        </p:blipFill>
        <p:spPr>
          <a:xfrm>
            <a:off x="1071538" y="3571876"/>
            <a:ext cx="3071834" cy="2857520"/>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Форте0016.JPG"/>
          <p:cNvPicPr>
            <a:picLocks noChangeAspect="1"/>
          </p:cNvPicPr>
          <p:nvPr/>
        </p:nvPicPr>
        <p:blipFill>
          <a:blip r:embed="rId2" cstate="email"/>
          <a:srcRect/>
          <a:stretch>
            <a:fillRect/>
          </a:stretch>
        </p:blipFill>
        <p:spPr>
          <a:xfrm>
            <a:off x="142844" y="571480"/>
            <a:ext cx="2299089" cy="3232390"/>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3500430" y="714356"/>
            <a:ext cx="4929222" cy="1938992"/>
          </a:xfrm>
          <a:prstGeom prst="rect">
            <a:avLst/>
          </a:prstGeom>
          <a:noFill/>
        </p:spPr>
        <p:txBody>
          <a:bodyPr wrap="square" rtlCol="0">
            <a:spAutoFit/>
          </a:bodyPr>
          <a:lstStyle/>
          <a:p>
            <a:pPr algn="ctr"/>
            <a:r>
              <a:rPr lang="ru-RU" sz="2000" b="1" dirty="0" smtClean="0">
                <a:solidFill>
                  <a:srgbClr val="990033"/>
                </a:solidFill>
              </a:rPr>
              <a:t>«Вы думаете – это один инструмент? – Это сто инструментов!»</a:t>
            </a:r>
          </a:p>
          <a:p>
            <a:pPr algn="ctr"/>
            <a:endParaRPr lang="ru-RU" sz="2000" b="1" dirty="0" smtClean="0">
              <a:solidFill>
                <a:srgbClr val="990033"/>
              </a:solidFill>
            </a:endParaRPr>
          </a:p>
          <a:p>
            <a:pPr algn="r"/>
            <a:r>
              <a:rPr lang="ru-RU" sz="2000" dirty="0" smtClean="0">
                <a:solidFill>
                  <a:srgbClr val="990033"/>
                </a:solidFill>
              </a:rPr>
              <a:t>Антон Рубинштейн о рояле</a:t>
            </a:r>
          </a:p>
          <a:p>
            <a:pPr algn="ctr"/>
            <a:endParaRPr lang="ru-RU" sz="2000" b="1" dirty="0" smtClean="0">
              <a:solidFill>
                <a:srgbClr val="990033"/>
              </a:solidFill>
            </a:endParaRPr>
          </a:p>
          <a:p>
            <a:pPr algn="ctr"/>
            <a:r>
              <a:rPr lang="ru-RU" sz="2000" b="1" dirty="0" smtClean="0">
                <a:solidFill>
                  <a:srgbClr val="990033"/>
                </a:solidFill>
              </a:rPr>
              <a:t>                                                                           </a:t>
            </a:r>
            <a:endParaRPr lang="ru-RU" sz="2000" dirty="0">
              <a:solidFill>
                <a:srgbClr val="990033"/>
              </a:solidFill>
            </a:endParaRPr>
          </a:p>
        </p:txBody>
      </p:sp>
      <p:pic>
        <p:nvPicPr>
          <p:cNvPr id="6" name="Рисунок 5" descr="8a08b31a.gif"/>
          <p:cNvPicPr>
            <a:picLocks noChangeAspect="1"/>
          </p:cNvPicPr>
          <p:nvPr/>
        </p:nvPicPr>
        <p:blipFill>
          <a:blip r:embed="rId3"/>
          <a:stretch>
            <a:fillRect/>
          </a:stretch>
        </p:blipFill>
        <p:spPr>
          <a:xfrm>
            <a:off x="5715008" y="2786058"/>
            <a:ext cx="3714744" cy="3838983"/>
          </a:xfrm>
          <a:prstGeom prst="rect">
            <a:avLst/>
          </a:prstGeom>
          <a:ln>
            <a:noFill/>
          </a:ln>
          <a:effectLst>
            <a:outerShdw blurRad="292100" dist="139700" dir="2700000" algn="tl" rotWithShape="0">
              <a:srgbClr val="333333">
                <a:alpha val="65000"/>
              </a:srgbClr>
            </a:outerShdw>
          </a:effectLst>
        </p:spPr>
      </p:pic>
      <p:pic>
        <p:nvPicPr>
          <p:cNvPr id="4" name="Рисунок 3" descr="Форте0004.JPG"/>
          <p:cNvPicPr>
            <a:picLocks noChangeAspect="1"/>
          </p:cNvPicPr>
          <p:nvPr/>
        </p:nvPicPr>
        <p:blipFill>
          <a:blip r:embed="rId4" cstate="email"/>
          <a:stretch>
            <a:fillRect/>
          </a:stretch>
        </p:blipFill>
        <p:spPr>
          <a:xfrm>
            <a:off x="1285852" y="2500306"/>
            <a:ext cx="2261417" cy="3345872"/>
          </a:xfrm>
          <a:prstGeom prst="rect">
            <a:avLst/>
          </a:prstGeom>
          <a:ln>
            <a:solidFill>
              <a:srgbClr val="990033"/>
            </a:solidFill>
          </a:ln>
          <a:effectLst>
            <a:outerShdw blurRad="292100" dist="139700" dir="2700000" algn="tl" rotWithShape="0">
              <a:srgbClr val="333333">
                <a:alpha val="65000"/>
              </a:srgbClr>
            </a:outerShdw>
          </a:effectLst>
        </p:spPr>
      </p:pic>
      <p:pic>
        <p:nvPicPr>
          <p:cNvPr id="3" name="Рисунок 2" descr="Форте0017.JPG"/>
          <p:cNvPicPr>
            <a:picLocks noChangeAspect="1"/>
          </p:cNvPicPr>
          <p:nvPr/>
        </p:nvPicPr>
        <p:blipFill>
          <a:blip r:embed="rId5" cstate="email"/>
          <a:srcRect/>
          <a:stretch>
            <a:fillRect/>
          </a:stretch>
        </p:blipFill>
        <p:spPr>
          <a:xfrm>
            <a:off x="3357554" y="3357562"/>
            <a:ext cx="2237369" cy="3285598"/>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43372" y="214290"/>
            <a:ext cx="4071966" cy="6186309"/>
          </a:xfrm>
          <a:prstGeom prst="rect">
            <a:avLst/>
          </a:prstGeom>
        </p:spPr>
        <p:txBody>
          <a:bodyPr wrap="square">
            <a:spAutoFit/>
          </a:bodyPr>
          <a:lstStyle/>
          <a:p>
            <a:pPr algn="ctr"/>
            <a:r>
              <a:rPr lang="ru-RU" dirty="0" smtClean="0">
                <a:solidFill>
                  <a:srgbClr val="990033"/>
                </a:solidFill>
              </a:rPr>
              <a:t>Следующим важным усовершенствованием стало использование войлока на молоточках вместо быстро изнашивающейся кожи. Именно благодаря войлоку звук фортепиано может быть  разнообразным. Но самым удивительным усовершенствованием стало изобретение педали, которая не только продляла звук, но и влияла на его окраску и силу.</a:t>
            </a:r>
          </a:p>
          <a:p>
            <a:pPr algn="ctr"/>
            <a:r>
              <a:rPr lang="ru-RU" dirty="0" smtClean="0">
                <a:solidFill>
                  <a:srgbClr val="990033"/>
                </a:solidFill>
              </a:rPr>
              <a:t> </a:t>
            </a:r>
          </a:p>
          <a:p>
            <a:pPr algn="ctr"/>
            <a:r>
              <a:rPr lang="ru-RU" dirty="0" smtClean="0">
                <a:solidFill>
                  <a:srgbClr val="990033"/>
                </a:solidFill>
              </a:rPr>
              <a:t>Бурное развитие строительства  фортепиано в Х</a:t>
            </a:r>
            <a:r>
              <a:rPr lang="en-US" dirty="0" smtClean="0">
                <a:solidFill>
                  <a:srgbClr val="990033"/>
                </a:solidFill>
                <a:latin typeface="Cambria Math" pitchFamily="18" charset="0"/>
                <a:ea typeface="Cambria Math" pitchFamily="18" charset="0"/>
              </a:rPr>
              <a:t>VIII</a:t>
            </a:r>
            <a:r>
              <a:rPr lang="ru-RU" dirty="0" smtClean="0">
                <a:solidFill>
                  <a:srgbClr val="990033"/>
                </a:solidFill>
                <a:latin typeface="Cambria Math" pitchFamily="18" charset="0"/>
                <a:ea typeface="Cambria Math" pitchFamily="18" charset="0"/>
              </a:rPr>
              <a:t> – Х</a:t>
            </a:r>
            <a:r>
              <a:rPr lang="en-US" dirty="0" smtClean="0">
                <a:solidFill>
                  <a:srgbClr val="990033"/>
                </a:solidFill>
                <a:latin typeface="Cambria Math" pitchFamily="18" charset="0"/>
                <a:ea typeface="Cambria Math" pitchFamily="18" charset="0"/>
              </a:rPr>
              <a:t>I</a:t>
            </a:r>
            <a:r>
              <a:rPr lang="ru-RU" dirty="0" smtClean="0">
                <a:solidFill>
                  <a:srgbClr val="990033"/>
                </a:solidFill>
              </a:rPr>
              <a:t>Х веках  принесло много новых форм и конструкций инструмента. Одна из первых разновидностей – пирамидальное фортепиано, построенное </a:t>
            </a:r>
            <a:r>
              <a:rPr lang="ru-RU" dirty="0" err="1" smtClean="0">
                <a:solidFill>
                  <a:srgbClr val="990033"/>
                </a:solidFill>
              </a:rPr>
              <a:t>Фредерици</a:t>
            </a:r>
            <a:r>
              <a:rPr lang="ru-RU" dirty="0" smtClean="0">
                <a:solidFill>
                  <a:srgbClr val="990033"/>
                </a:solidFill>
              </a:rPr>
              <a:t> в 1745 году. Конструкция удержалась до  </a:t>
            </a:r>
          </a:p>
          <a:p>
            <a:pPr algn="ctr"/>
            <a:r>
              <a:rPr lang="ru-RU" dirty="0" smtClean="0">
                <a:solidFill>
                  <a:srgbClr val="990033"/>
                </a:solidFill>
              </a:rPr>
              <a:t>20-х годов Х</a:t>
            </a:r>
            <a:r>
              <a:rPr lang="en-US" dirty="0" smtClean="0">
                <a:solidFill>
                  <a:srgbClr val="990033"/>
                </a:solidFill>
                <a:latin typeface="Cambria Math" pitchFamily="18" charset="0"/>
                <a:ea typeface="Cambria Math" pitchFamily="18" charset="0"/>
              </a:rPr>
              <a:t>I</a:t>
            </a:r>
            <a:r>
              <a:rPr lang="ru-RU" dirty="0" smtClean="0">
                <a:solidFill>
                  <a:srgbClr val="990033"/>
                </a:solidFill>
              </a:rPr>
              <a:t>Х века.</a:t>
            </a:r>
            <a:endParaRPr lang="ru-RU" dirty="0">
              <a:solidFill>
                <a:srgbClr val="990033"/>
              </a:solidFill>
            </a:endParaRPr>
          </a:p>
        </p:txBody>
      </p:sp>
      <p:pic>
        <p:nvPicPr>
          <p:cNvPr id="4" name="Рисунок 3" descr="00f2.gif"/>
          <p:cNvPicPr>
            <a:picLocks noChangeAspect="1"/>
          </p:cNvPicPr>
          <p:nvPr/>
        </p:nvPicPr>
        <p:blipFill>
          <a:blip r:embed="rId2"/>
          <a:stretch>
            <a:fillRect/>
          </a:stretch>
        </p:blipFill>
        <p:spPr>
          <a:xfrm>
            <a:off x="928662" y="785794"/>
            <a:ext cx="2274625" cy="4500594"/>
          </a:xfrm>
          <a:prstGeom prst="rect">
            <a:avLst/>
          </a:prstGeom>
          <a:ln>
            <a:noFill/>
          </a:ln>
        </p:spPr>
      </p:pic>
      <p:sp>
        <p:nvSpPr>
          <p:cNvPr id="5" name="TextBox 4"/>
          <p:cNvSpPr txBox="1"/>
          <p:nvPr/>
        </p:nvSpPr>
        <p:spPr>
          <a:xfrm>
            <a:off x="857224" y="5357826"/>
            <a:ext cx="2071702" cy="830997"/>
          </a:xfrm>
          <a:prstGeom prst="rect">
            <a:avLst/>
          </a:prstGeom>
          <a:noFill/>
        </p:spPr>
        <p:txBody>
          <a:bodyPr wrap="square" rtlCol="0">
            <a:spAutoFit/>
          </a:bodyPr>
          <a:lstStyle/>
          <a:p>
            <a:pPr algn="ctr"/>
            <a:r>
              <a:rPr lang="ru-RU" sz="1600" b="1" dirty="0" smtClean="0">
                <a:solidFill>
                  <a:srgbClr val="990033"/>
                </a:solidFill>
              </a:rPr>
              <a:t>Пирамидальное фортепиано начала Х</a:t>
            </a:r>
            <a:r>
              <a:rPr lang="en-US" sz="1600" b="1" dirty="0" smtClean="0">
                <a:solidFill>
                  <a:srgbClr val="990033"/>
                </a:solidFill>
                <a:latin typeface="Cambria Math" pitchFamily="18" charset="0"/>
                <a:ea typeface="Cambria Math" pitchFamily="18" charset="0"/>
              </a:rPr>
              <a:t>I</a:t>
            </a:r>
            <a:r>
              <a:rPr lang="ru-RU" sz="1600" b="1" dirty="0" smtClean="0">
                <a:solidFill>
                  <a:srgbClr val="990033"/>
                </a:solidFill>
              </a:rPr>
              <a:t>Х века</a:t>
            </a:r>
            <a:endParaRPr lang="ru-RU" sz="1600" b="1" dirty="0">
              <a:solidFill>
                <a:srgbClr val="990033"/>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8f318b463726.jpg"/>
          <p:cNvPicPr>
            <a:picLocks noChangeAspect="1"/>
          </p:cNvPicPr>
          <p:nvPr/>
        </p:nvPicPr>
        <p:blipFill>
          <a:blip r:embed="rId2"/>
          <a:stretch>
            <a:fillRect/>
          </a:stretch>
        </p:blipFill>
        <p:spPr>
          <a:xfrm>
            <a:off x="6000760" y="571480"/>
            <a:ext cx="2595564" cy="4402077"/>
          </a:xfrm>
          <a:prstGeom prst="rect">
            <a:avLst/>
          </a:prstGeom>
          <a:ln>
            <a:solidFill>
              <a:srgbClr val="990033"/>
            </a:solidFill>
          </a:ln>
        </p:spPr>
      </p:pic>
      <p:sp>
        <p:nvSpPr>
          <p:cNvPr id="4" name="TextBox 3"/>
          <p:cNvSpPr txBox="1"/>
          <p:nvPr/>
        </p:nvSpPr>
        <p:spPr>
          <a:xfrm>
            <a:off x="500034" y="214290"/>
            <a:ext cx="4929222" cy="6186309"/>
          </a:xfrm>
          <a:prstGeom prst="rect">
            <a:avLst/>
          </a:prstGeom>
          <a:noFill/>
        </p:spPr>
        <p:txBody>
          <a:bodyPr wrap="square" rtlCol="0">
            <a:spAutoFit/>
          </a:bodyPr>
          <a:lstStyle/>
          <a:p>
            <a:pPr algn="ctr"/>
            <a:r>
              <a:rPr lang="ru-RU" dirty="0" smtClean="0">
                <a:solidFill>
                  <a:srgbClr val="990033"/>
                </a:solidFill>
              </a:rPr>
              <a:t>Близкой к пирамидальному фортепиано было так называемое жирафовое фортепиано такого же вертикального типа, но несимметричной формы. Эту разновидность впервые выпустила около 1804 года венская фабрика </a:t>
            </a:r>
            <a:r>
              <a:rPr lang="ru-RU" dirty="0" err="1" smtClean="0">
                <a:solidFill>
                  <a:srgbClr val="990033"/>
                </a:solidFill>
              </a:rPr>
              <a:t>Вахтля</a:t>
            </a:r>
            <a:r>
              <a:rPr lang="ru-RU" dirty="0" smtClean="0">
                <a:solidFill>
                  <a:srgbClr val="990033"/>
                </a:solidFill>
              </a:rPr>
              <a:t> и </a:t>
            </a:r>
            <a:r>
              <a:rPr lang="ru-RU" dirty="0" err="1" smtClean="0">
                <a:solidFill>
                  <a:srgbClr val="990033"/>
                </a:solidFill>
              </a:rPr>
              <a:t>Блейера</a:t>
            </a:r>
            <a:r>
              <a:rPr lang="ru-RU" dirty="0" smtClean="0">
                <a:solidFill>
                  <a:srgbClr val="990033"/>
                </a:solidFill>
              </a:rPr>
              <a:t>. Такая форма продержалась до 1830 года. Внешняя отделка клавишных инструментов сильно варьировалась: по заказам строились инструменты специальной формы, цвета и наружной отделки. Например, венские фортепиано  конца Х</a:t>
            </a:r>
            <a:r>
              <a:rPr lang="en-US" dirty="0" smtClean="0">
                <a:solidFill>
                  <a:srgbClr val="990033"/>
                </a:solidFill>
                <a:latin typeface="Cambria Math" pitchFamily="18" charset="0"/>
                <a:ea typeface="Cambria Math" pitchFamily="18" charset="0"/>
              </a:rPr>
              <a:t>VIII</a:t>
            </a:r>
            <a:r>
              <a:rPr lang="ru-RU" dirty="0" smtClean="0">
                <a:solidFill>
                  <a:srgbClr val="990033"/>
                </a:solidFill>
                <a:latin typeface="Cambria Math" pitchFamily="18" charset="0"/>
                <a:ea typeface="Cambria Math" pitchFamily="18" charset="0"/>
              </a:rPr>
              <a:t> </a:t>
            </a:r>
            <a:r>
              <a:rPr lang="ru-RU" dirty="0" smtClean="0">
                <a:solidFill>
                  <a:srgbClr val="990033"/>
                </a:solidFill>
              </a:rPr>
              <a:t>– начала Х</a:t>
            </a:r>
            <a:r>
              <a:rPr lang="en-US" dirty="0" smtClean="0">
                <a:solidFill>
                  <a:srgbClr val="990033"/>
                </a:solidFill>
                <a:latin typeface="Cambria Math" pitchFamily="18" charset="0"/>
                <a:ea typeface="Cambria Math" pitchFamily="18" charset="0"/>
              </a:rPr>
              <a:t>I</a:t>
            </a:r>
            <a:r>
              <a:rPr lang="ru-RU" dirty="0" smtClean="0">
                <a:solidFill>
                  <a:srgbClr val="990033"/>
                </a:solidFill>
              </a:rPr>
              <a:t>Х века облицовывались фанерой из дорогих древесных пород, украшались позолотой, инкрустацией, живописью. Клавишные инструменты того времени были доступны состоятельным аристократам и буржуа. Во второй половине </a:t>
            </a:r>
            <a:r>
              <a:rPr lang="en-US" dirty="0" smtClean="0">
                <a:solidFill>
                  <a:srgbClr val="990033"/>
                </a:solidFill>
              </a:rPr>
              <a:t> </a:t>
            </a:r>
            <a:r>
              <a:rPr lang="ru-RU" dirty="0" smtClean="0">
                <a:solidFill>
                  <a:srgbClr val="990033"/>
                </a:solidFill>
              </a:rPr>
              <a:t>Х</a:t>
            </a:r>
            <a:r>
              <a:rPr lang="en-US" dirty="0" smtClean="0">
                <a:solidFill>
                  <a:srgbClr val="990033"/>
                </a:solidFill>
                <a:latin typeface="Cambria Math" pitchFamily="18" charset="0"/>
                <a:ea typeface="Cambria Math" pitchFamily="18" charset="0"/>
              </a:rPr>
              <a:t>I</a:t>
            </a:r>
            <a:r>
              <a:rPr lang="ru-RU" dirty="0" smtClean="0">
                <a:solidFill>
                  <a:srgbClr val="990033"/>
                </a:solidFill>
                <a:latin typeface="Cambria Math" pitchFamily="18" charset="0"/>
                <a:ea typeface="Cambria Math" pitchFamily="18" charset="0"/>
              </a:rPr>
              <a:t>Х столетия </a:t>
            </a:r>
            <a:r>
              <a:rPr lang="ru-RU" dirty="0" smtClean="0">
                <a:solidFill>
                  <a:srgbClr val="990033"/>
                </a:solidFill>
              </a:rPr>
              <a:t>начинает входить в обиход более простая наружная отделка фортепиано – окраска в черный цвет и полировка. Инструменты приобретают более демократичную скромную внешность.</a:t>
            </a:r>
            <a:endParaRPr lang="ru-RU" dirty="0">
              <a:solidFill>
                <a:srgbClr val="990033"/>
              </a:solidFill>
            </a:endParaRPr>
          </a:p>
        </p:txBody>
      </p:sp>
      <p:sp>
        <p:nvSpPr>
          <p:cNvPr id="7" name="Прямоугольник 6"/>
          <p:cNvSpPr/>
          <p:nvPr/>
        </p:nvSpPr>
        <p:spPr>
          <a:xfrm>
            <a:off x="6072198" y="5357826"/>
            <a:ext cx="2214578" cy="830997"/>
          </a:xfrm>
          <a:prstGeom prst="rect">
            <a:avLst/>
          </a:prstGeom>
        </p:spPr>
        <p:txBody>
          <a:bodyPr wrap="square">
            <a:spAutoFit/>
          </a:bodyPr>
          <a:lstStyle/>
          <a:p>
            <a:pPr algn="ctr"/>
            <a:r>
              <a:rPr lang="ru-RU" sz="1600" b="1" dirty="0" smtClean="0">
                <a:solidFill>
                  <a:srgbClr val="990033"/>
                </a:solidFill>
              </a:rPr>
              <a:t>Жирафовое фортепиано </a:t>
            </a:r>
          </a:p>
          <a:p>
            <a:pPr algn="ctr"/>
            <a:r>
              <a:rPr lang="ru-RU" sz="1600" b="1" dirty="0" smtClean="0">
                <a:solidFill>
                  <a:srgbClr val="990033"/>
                </a:solidFill>
              </a:rPr>
              <a:t>начала Х</a:t>
            </a:r>
            <a:r>
              <a:rPr lang="en-US" sz="1600" b="1" dirty="0" smtClean="0">
                <a:solidFill>
                  <a:srgbClr val="990033"/>
                </a:solidFill>
                <a:latin typeface="Cambria Math" pitchFamily="18" charset="0"/>
                <a:ea typeface="Cambria Math" pitchFamily="18" charset="0"/>
              </a:rPr>
              <a:t>I</a:t>
            </a:r>
            <a:r>
              <a:rPr lang="ru-RU" sz="1600" b="1" dirty="0" smtClean="0">
                <a:solidFill>
                  <a:srgbClr val="990033"/>
                </a:solidFill>
              </a:rPr>
              <a:t>Х века</a:t>
            </a:r>
            <a:endParaRPr lang="ru-RU" sz="1600" b="1" dirty="0">
              <a:solidFill>
                <a:srgbClr val="990033"/>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868" y="117693"/>
            <a:ext cx="5214974" cy="6463308"/>
          </a:xfrm>
          <a:prstGeom prst="rect">
            <a:avLst/>
          </a:prstGeom>
          <a:noFill/>
        </p:spPr>
        <p:txBody>
          <a:bodyPr wrap="square" rtlCol="0">
            <a:spAutoFit/>
          </a:bodyPr>
          <a:lstStyle/>
          <a:p>
            <a:pPr algn="ctr"/>
            <a:r>
              <a:rPr lang="ru-RU" dirty="0" smtClean="0">
                <a:solidFill>
                  <a:srgbClr val="990033"/>
                </a:solidFill>
              </a:rPr>
              <a:t>Одними из первых композиторов, оценивших  достоинство новых инструментов, были Вольфганг Амадей Моцарт и Людвиг </a:t>
            </a:r>
            <a:r>
              <a:rPr lang="ru-RU" dirty="0" err="1" smtClean="0">
                <a:solidFill>
                  <a:srgbClr val="990033"/>
                </a:solidFill>
              </a:rPr>
              <a:t>ван</a:t>
            </a:r>
            <a:r>
              <a:rPr lang="ru-RU" dirty="0" smtClean="0">
                <a:solidFill>
                  <a:srgbClr val="990033"/>
                </a:solidFill>
              </a:rPr>
              <a:t> Бетховен. Если Моцарт использовал иногда для своего творчества клавесин, то Бетховен, особенно в зрелый период признает лишь фортепиано. Каждая из его сонат – открытие возможностей фортепиано в передаче различных оттенков переживаний человека</a:t>
            </a:r>
            <a:r>
              <a:rPr lang="ru-RU" dirty="0" smtClean="0"/>
              <a:t>. </a:t>
            </a:r>
            <a:r>
              <a:rPr lang="ru-RU" dirty="0" smtClean="0">
                <a:solidFill>
                  <a:srgbClr val="990033"/>
                </a:solidFill>
              </a:rPr>
              <a:t>Развитию фортепианной музыки способствовало появление аристократических салонов и публичных концертов, куда приглашали известных пианистов–виртуозов, таких как </a:t>
            </a:r>
            <a:r>
              <a:rPr lang="ru-RU" dirty="0" err="1" smtClean="0">
                <a:solidFill>
                  <a:srgbClr val="990033"/>
                </a:solidFill>
              </a:rPr>
              <a:t>Фридерик</a:t>
            </a:r>
            <a:r>
              <a:rPr lang="ru-RU" dirty="0" smtClean="0">
                <a:solidFill>
                  <a:srgbClr val="990033"/>
                </a:solidFill>
              </a:rPr>
              <a:t> Шопен и </a:t>
            </a:r>
            <a:r>
              <a:rPr lang="ru-RU" dirty="0" err="1" smtClean="0">
                <a:solidFill>
                  <a:srgbClr val="990033"/>
                </a:solidFill>
              </a:rPr>
              <a:t>Ференц</a:t>
            </a:r>
            <a:r>
              <a:rPr lang="ru-RU" dirty="0" smtClean="0">
                <a:solidFill>
                  <a:srgbClr val="990033"/>
                </a:solidFill>
              </a:rPr>
              <a:t> Лист. Шопен был  первым и долгое время единственным композитором, писавшим  музыку  для одного инструмента – фортепиано. Под его пальцами  в его произведениях этот, казалось бы, изученный инструмент зазвучал по-новому.  «Душа фортепиано», - так называли </a:t>
            </a:r>
            <a:r>
              <a:rPr lang="ru-RU" dirty="0" err="1" smtClean="0">
                <a:solidFill>
                  <a:srgbClr val="990033"/>
                </a:solidFill>
              </a:rPr>
              <a:t>Фридерика</a:t>
            </a:r>
            <a:r>
              <a:rPr lang="ru-RU" dirty="0" smtClean="0">
                <a:solidFill>
                  <a:srgbClr val="990033"/>
                </a:solidFill>
              </a:rPr>
              <a:t> Шопена. Он прожил короткую, но яркую жизнь, осветив гением своего творчества всю будущую судьбу фортепиано.</a:t>
            </a:r>
            <a:endParaRPr lang="ru-RU" dirty="0">
              <a:solidFill>
                <a:srgbClr val="990033"/>
              </a:solidFill>
            </a:endParaRPr>
          </a:p>
        </p:txBody>
      </p:sp>
      <p:pic>
        <p:nvPicPr>
          <p:cNvPr id="3" name="Рисунок 2" descr="X3_Innenseiten_060809_Seite_68_Bild_0001.jpg"/>
          <p:cNvPicPr>
            <a:picLocks noChangeAspect="1"/>
          </p:cNvPicPr>
          <p:nvPr/>
        </p:nvPicPr>
        <p:blipFill>
          <a:blip r:embed="rId2" cstate="email"/>
          <a:stretch>
            <a:fillRect/>
          </a:stretch>
        </p:blipFill>
        <p:spPr>
          <a:xfrm>
            <a:off x="285720" y="1000109"/>
            <a:ext cx="2996487" cy="3286148"/>
          </a:xfrm>
          <a:prstGeom prst="rect">
            <a:avLst/>
          </a:prstGeom>
          <a:ln>
            <a:solidFill>
              <a:srgbClr val="990033"/>
            </a:solidFill>
          </a:ln>
          <a:effectLst>
            <a:outerShdw blurRad="292100" dist="139700" dir="2700000" algn="tl" rotWithShape="0">
              <a:srgbClr val="333333">
                <a:alpha val="65000"/>
              </a:srgbClr>
            </a:outerShdw>
          </a:effectLst>
        </p:spPr>
      </p:pic>
      <p:sp>
        <p:nvSpPr>
          <p:cNvPr id="4" name="TextBox 3"/>
          <p:cNvSpPr txBox="1"/>
          <p:nvPr/>
        </p:nvSpPr>
        <p:spPr>
          <a:xfrm>
            <a:off x="857224" y="4929198"/>
            <a:ext cx="1928826" cy="338554"/>
          </a:xfrm>
          <a:prstGeom prst="rect">
            <a:avLst/>
          </a:prstGeom>
          <a:noFill/>
        </p:spPr>
        <p:txBody>
          <a:bodyPr wrap="square" rtlCol="0">
            <a:spAutoFit/>
          </a:bodyPr>
          <a:lstStyle/>
          <a:p>
            <a:r>
              <a:rPr lang="ru-RU" sz="1600" b="1" dirty="0" err="1" smtClean="0">
                <a:solidFill>
                  <a:srgbClr val="990033"/>
                </a:solidFill>
              </a:rPr>
              <a:t>Фридерик</a:t>
            </a:r>
            <a:r>
              <a:rPr lang="ru-RU" sz="1600" b="1" dirty="0" smtClean="0">
                <a:solidFill>
                  <a:srgbClr val="990033"/>
                </a:solidFill>
              </a:rPr>
              <a:t> Шопен</a:t>
            </a:r>
            <a:endParaRPr lang="ru-RU" sz="1600" b="1" dirty="0">
              <a:solidFill>
                <a:srgbClr val="99003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Форте0002.JPG"/>
          <p:cNvPicPr>
            <a:picLocks noChangeAspect="1"/>
          </p:cNvPicPr>
          <p:nvPr/>
        </p:nvPicPr>
        <p:blipFill>
          <a:blip r:embed="rId2" cstate="email"/>
          <a:stretch>
            <a:fillRect/>
          </a:stretch>
        </p:blipFill>
        <p:spPr>
          <a:xfrm>
            <a:off x="571472" y="285728"/>
            <a:ext cx="2436461" cy="3714776"/>
          </a:xfrm>
          <a:prstGeom prst="rect">
            <a:avLst/>
          </a:prstGeom>
          <a:ln>
            <a:solidFill>
              <a:srgbClr val="990033"/>
            </a:solidFill>
          </a:ln>
          <a:effectLst>
            <a:outerShdw blurRad="292100" dist="139700" dir="2700000" algn="tl" rotWithShape="0">
              <a:srgbClr val="333333">
                <a:alpha val="65000"/>
              </a:srgbClr>
            </a:outerShdw>
          </a:effectLst>
        </p:spPr>
      </p:pic>
      <p:pic>
        <p:nvPicPr>
          <p:cNvPr id="4" name="Рисунок 3" descr="Форте0003.JPG"/>
          <p:cNvPicPr>
            <a:picLocks noChangeAspect="1"/>
          </p:cNvPicPr>
          <p:nvPr/>
        </p:nvPicPr>
        <p:blipFill>
          <a:blip r:embed="rId3" cstate="email"/>
          <a:srcRect/>
          <a:stretch>
            <a:fillRect/>
          </a:stretch>
        </p:blipFill>
        <p:spPr>
          <a:xfrm>
            <a:off x="1571604" y="3071810"/>
            <a:ext cx="2500329" cy="3500462"/>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4714876" y="642918"/>
            <a:ext cx="4000528" cy="5355312"/>
          </a:xfrm>
          <a:prstGeom prst="rect">
            <a:avLst/>
          </a:prstGeom>
          <a:noFill/>
        </p:spPr>
        <p:txBody>
          <a:bodyPr wrap="square" rtlCol="0">
            <a:spAutoFit/>
          </a:bodyPr>
          <a:lstStyle/>
          <a:p>
            <a:pPr algn="ctr"/>
            <a:r>
              <a:rPr lang="ru-RU" dirty="0" smtClean="0">
                <a:solidFill>
                  <a:srgbClr val="990033"/>
                </a:solidFill>
              </a:rPr>
              <a:t>Когда впервые люди познакомились с фортепиано? Что ему предшествовало? Почему именно фортепиано стало, пожалуй, самым популярным в наше время инструментом? Давайте полистаем страницы истории назад и перенесемся во времена Древней Эллады.  «Музыка –величайшая сила. Она может заставить человека любить и ненавидеть, прощать и убивать», – учили древнегреческие философы. Инструменты в Древней Греции были разнообразные: лира, кифара, флейта.  Музыка звучала повсюду. В Элладе не было музыкантов-профессионалов, музыкой занимались все:  простые земледельцы, воины, ученые.</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4282" y="214290"/>
            <a:ext cx="8572560" cy="2031325"/>
          </a:xfrm>
          <a:prstGeom prst="rect">
            <a:avLst/>
          </a:prstGeom>
          <a:noFill/>
        </p:spPr>
        <p:txBody>
          <a:bodyPr wrap="square" rtlCol="0">
            <a:spAutoFit/>
          </a:bodyPr>
          <a:lstStyle/>
          <a:p>
            <a:pPr algn="ctr"/>
            <a:r>
              <a:rPr lang="ru-RU" dirty="0" smtClean="0">
                <a:solidFill>
                  <a:srgbClr val="990033"/>
                </a:solidFill>
              </a:rPr>
              <a:t>Итак, в середине Х</a:t>
            </a:r>
            <a:r>
              <a:rPr lang="en-US" dirty="0" smtClean="0">
                <a:solidFill>
                  <a:srgbClr val="990033"/>
                </a:solidFill>
                <a:latin typeface="Cambria Math" pitchFamily="18" charset="0"/>
                <a:ea typeface="Cambria Math" pitchFamily="18" charset="0"/>
              </a:rPr>
              <a:t>I</a:t>
            </a:r>
            <a:r>
              <a:rPr lang="ru-RU" dirty="0" smtClean="0">
                <a:solidFill>
                  <a:srgbClr val="990033"/>
                </a:solidFill>
                <a:latin typeface="Cambria Math" pitchFamily="18" charset="0"/>
                <a:ea typeface="Cambria Math" pitchFamily="18" charset="0"/>
              </a:rPr>
              <a:t>Х</a:t>
            </a:r>
            <a:r>
              <a:rPr lang="ru-RU" dirty="0" smtClean="0">
                <a:solidFill>
                  <a:srgbClr val="990033"/>
                </a:solidFill>
              </a:rPr>
              <a:t> века люди получили, пожалуй, самый совершенный  за всю многовековую историю инструмент.  Сейчас, спустя  полтора столетия, мы  знаем, что фортепиано почти не претерпело существенных изменений.  Но изобретательская мысль фортепианных мастеров продолжала активно работать, иногда в самых неожиданных направлениях. Например, менялась форма клавиатуры или расположение клавиш. Однако пианисты не признавали никакую новую клавиатуру. Она и по сей день осталась неизменной.</a:t>
            </a:r>
            <a:endParaRPr lang="ru-RU" dirty="0">
              <a:solidFill>
                <a:srgbClr val="990033"/>
              </a:solidFill>
            </a:endParaRPr>
          </a:p>
        </p:txBody>
      </p:sp>
      <p:pic>
        <p:nvPicPr>
          <p:cNvPr id="3" name="Рисунок 2" descr="francke1.jpg"/>
          <p:cNvPicPr>
            <a:picLocks noChangeAspect="1"/>
          </p:cNvPicPr>
          <p:nvPr/>
        </p:nvPicPr>
        <p:blipFill>
          <a:blip r:embed="rId2" cstate="email"/>
          <a:stretch>
            <a:fillRect/>
          </a:stretch>
        </p:blipFill>
        <p:spPr>
          <a:xfrm>
            <a:off x="4357686" y="2500306"/>
            <a:ext cx="3857652" cy="2893239"/>
          </a:xfrm>
          <a:prstGeom prst="rect">
            <a:avLst/>
          </a:prstGeom>
          <a:ln>
            <a:solidFill>
              <a:srgbClr val="990033"/>
            </a:solidFill>
          </a:ln>
          <a:effectLst>
            <a:outerShdw blurRad="292100" dist="139700" dir="2700000" algn="tl" rotWithShape="0">
              <a:srgbClr val="333333">
                <a:alpha val="65000"/>
              </a:srgbClr>
            </a:outerShdw>
          </a:effectLst>
        </p:spPr>
      </p:pic>
      <p:pic>
        <p:nvPicPr>
          <p:cNvPr id="4" name="Рисунок 3" descr="брюссель музей.jpg"/>
          <p:cNvPicPr>
            <a:picLocks noChangeAspect="1"/>
          </p:cNvPicPr>
          <p:nvPr/>
        </p:nvPicPr>
        <p:blipFill>
          <a:blip r:embed="rId3" cstate="email"/>
          <a:stretch>
            <a:fillRect/>
          </a:stretch>
        </p:blipFill>
        <p:spPr>
          <a:xfrm>
            <a:off x="714348" y="3500438"/>
            <a:ext cx="2071702" cy="3105726"/>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4214810" y="5715016"/>
            <a:ext cx="4071966" cy="584775"/>
          </a:xfrm>
          <a:prstGeom prst="rect">
            <a:avLst/>
          </a:prstGeom>
          <a:noFill/>
        </p:spPr>
        <p:txBody>
          <a:bodyPr wrap="square" rtlCol="0">
            <a:spAutoFit/>
          </a:bodyPr>
          <a:lstStyle/>
          <a:p>
            <a:pPr algn="ctr"/>
            <a:r>
              <a:rPr lang="ru-RU" sz="1600" b="1" dirty="0" smtClean="0">
                <a:solidFill>
                  <a:srgbClr val="990033"/>
                </a:solidFill>
              </a:rPr>
              <a:t>Фортепиано с хроматической клавиатурой </a:t>
            </a:r>
            <a:r>
              <a:rPr lang="ru-RU" sz="1600" b="1" dirty="0" err="1" smtClean="0">
                <a:solidFill>
                  <a:srgbClr val="990033"/>
                </a:solidFill>
              </a:rPr>
              <a:t>Пауля</a:t>
            </a:r>
            <a:r>
              <a:rPr lang="ru-RU" sz="1600" b="1" dirty="0" smtClean="0">
                <a:solidFill>
                  <a:srgbClr val="990033"/>
                </a:solidFill>
              </a:rPr>
              <a:t> </a:t>
            </a:r>
            <a:r>
              <a:rPr lang="ru-RU" sz="1600" b="1" dirty="0" err="1" smtClean="0">
                <a:solidFill>
                  <a:srgbClr val="990033"/>
                </a:solidFill>
              </a:rPr>
              <a:t>Янко</a:t>
            </a:r>
            <a:r>
              <a:rPr lang="ru-RU" sz="1600" b="1" dirty="0" smtClean="0">
                <a:solidFill>
                  <a:srgbClr val="990033"/>
                </a:solidFill>
              </a:rPr>
              <a:t> (1887)</a:t>
            </a:r>
            <a:endParaRPr lang="ru-RU" sz="1600" b="1" dirty="0">
              <a:solidFill>
                <a:srgbClr val="990033"/>
              </a:solidFill>
            </a:endParaRPr>
          </a:p>
        </p:txBody>
      </p:sp>
      <p:sp>
        <p:nvSpPr>
          <p:cNvPr id="6" name="TextBox 5"/>
          <p:cNvSpPr txBox="1"/>
          <p:nvPr/>
        </p:nvSpPr>
        <p:spPr>
          <a:xfrm>
            <a:off x="285720" y="2500306"/>
            <a:ext cx="3357586" cy="830997"/>
          </a:xfrm>
          <a:prstGeom prst="rect">
            <a:avLst/>
          </a:prstGeom>
          <a:noFill/>
        </p:spPr>
        <p:txBody>
          <a:bodyPr wrap="square" rtlCol="0">
            <a:spAutoFit/>
          </a:bodyPr>
          <a:lstStyle/>
          <a:p>
            <a:pPr algn="ctr"/>
            <a:r>
              <a:rPr lang="ru-RU" sz="1600" b="1" dirty="0" smtClean="0">
                <a:solidFill>
                  <a:srgbClr val="990033"/>
                </a:solidFill>
              </a:rPr>
              <a:t>Фортепиано с дугообразной клавиатурой. Брюссельский музей инструментов.</a:t>
            </a:r>
            <a:endParaRPr lang="ru-RU" sz="1600" b="1" dirty="0">
              <a:solidFill>
                <a:srgbClr val="990033"/>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86248" y="857232"/>
            <a:ext cx="4429156" cy="4478149"/>
          </a:xfrm>
          <a:prstGeom prst="rect">
            <a:avLst/>
          </a:prstGeom>
          <a:noFill/>
        </p:spPr>
        <p:txBody>
          <a:bodyPr wrap="square" rtlCol="0">
            <a:spAutoFit/>
          </a:bodyPr>
          <a:lstStyle/>
          <a:p>
            <a:pPr algn="ctr"/>
            <a:r>
              <a:rPr lang="ru-RU" sz="1900" dirty="0" smtClean="0">
                <a:solidFill>
                  <a:srgbClr val="990033"/>
                </a:solidFill>
              </a:rPr>
              <a:t>Фортепиано, с его удивительным богатством и многообразием звуковых  красок и оттенков, по-прежнему любимый музыкальный инструмент. Ни один инструмент так широко  и разнообразно не используется в нашей жизни, как фортепиано.  Солист и аккомпаниатор, постоянный участник оркестра, ансамблей, театра – всюду фортепиано незаменимо. Умение играть на фортепиано необходимо для скрипачей и флейтистов, певцов и виолончелистов – для музыкантов </a:t>
            </a:r>
          </a:p>
          <a:p>
            <a:pPr algn="ctr"/>
            <a:r>
              <a:rPr lang="ru-RU" sz="1900" dirty="0" smtClean="0">
                <a:solidFill>
                  <a:srgbClr val="990033"/>
                </a:solidFill>
              </a:rPr>
              <a:t>всех специальностей.</a:t>
            </a:r>
            <a:endParaRPr lang="ru-RU" sz="1900" dirty="0">
              <a:solidFill>
                <a:srgbClr val="990033"/>
              </a:solidFill>
            </a:endParaRPr>
          </a:p>
        </p:txBody>
      </p:sp>
      <p:pic>
        <p:nvPicPr>
          <p:cNvPr id="6" name="Рисунок 5" descr="Форте0020.JPG"/>
          <p:cNvPicPr>
            <a:picLocks noChangeAspect="1"/>
          </p:cNvPicPr>
          <p:nvPr/>
        </p:nvPicPr>
        <p:blipFill>
          <a:blip r:embed="rId2" cstate="email"/>
          <a:srcRect/>
          <a:stretch>
            <a:fillRect/>
          </a:stretch>
        </p:blipFill>
        <p:spPr>
          <a:xfrm>
            <a:off x="714348" y="857232"/>
            <a:ext cx="3230252" cy="4643470"/>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Форте0012.JPG"/>
          <p:cNvPicPr>
            <a:picLocks noChangeAspect="1"/>
          </p:cNvPicPr>
          <p:nvPr/>
        </p:nvPicPr>
        <p:blipFill>
          <a:blip r:embed="rId2" cstate="email"/>
          <a:srcRect/>
          <a:stretch>
            <a:fillRect/>
          </a:stretch>
        </p:blipFill>
        <p:spPr>
          <a:xfrm>
            <a:off x="3548840" y="642918"/>
            <a:ext cx="2314422" cy="3500462"/>
          </a:xfrm>
          <a:prstGeom prst="rect">
            <a:avLst/>
          </a:prstGeom>
          <a:ln>
            <a:solidFill>
              <a:srgbClr val="990033"/>
            </a:solidFill>
          </a:ln>
          <a:effectLst>
            <a:outerShdw blurRad="292100" dist="139700" dir="2700000" algn="tl" rotWithShape="0">
              <a:srgbClr val="333333">
                <a:alpha val="65000"/>
              </a:srgbClr>
            </a:outerShdw>
          </a:effectLst>
        </p:spPr>
      </p:pic>
      <p:pic>
        <p:nvPicPr>
          <p:cNvPr id="2" name="Рисунок 1" descr="Форте0011.JPG"/>
          <p:cNvPicPr>
            <a:picLocks noChangeAspect="1"/>
          </p:cNvPicPr>
          <p:nvPr/>
        </p:nvPicPr>
        <p:blipFill>
          <a:blip r:embed="rId3" cstate="email"/>
          <a:srcRect/>
          <a:stretch>
            <a:fillRect/>
          </a:stretch>
        </p:blipFill>
        <p:spPr>
          <a:xfrm rot="21012759">
            <a:off x="1079109" y="678997"/>
            <a:ext cx="2418656" cy="3658109"/>
          </a:xfrm>
          <a:prstGeom prst="rect">
            <a:avLst/>
          </a:prstGeom>
          <a:ln>
            <a:solidFill>
              <a:srgbClr val="990033"/>
            </a:solidFill>
          </a:ln>
          <a:effectLst>
            <a:outerShdw blurRad="292100" dist="139700" dir="2700000" algn="tl" rotWithShape="0">
              <a:srgbClr val="333333">
                <a:alpha val="65000"/>
              </a:srgbClr>
            </a:outerShdw>
          </a:effectLst>
        </p:spPr>
      </p:pic>
      <p:pic>
        <p:nvPicPr>
          <p:cNvPr id="4" name="Рисунок 3" descr="Форте0013.JPG"/>
          <p:cNvPicPr>
            <a:picLocks noChangeAspect="1"/>
          </p:cNvPicPr>
          <p:nvPr/>
        </p:nvPicPr>
        <p:blipFill>
          <a:blip r:embed="rId4" cstate="email"/>
          <a:srcRect/>
          <a:stretch>
            <a:fillRect/>
          </a:stretch>
        </p:blipFill>
        <p:spPr>
          <a:xfrm rot="480845">
            <a:off x="5956689" y="760919"/>
            <a:ext cx="2377994" cy="3596609"/>
          </a:xfrm>
          <a:prstGeom prst="rect">
            <a:avLst/>
          </a:prstGeom>
          <a:ln>
            <a:solidFill>
              <a:srgbClr val="990033"/>
            </a:solidFill>
          </a:ln>
          <a:effectLst>
            <a:outerShdw blurRad="292100" dist="139700" dir="2700000" algn="tl" rotWithShape="0">
              <a:srgbClr val="333333">
                <a:alpha val="65000"/>
              </a:srgbClr>
            </a:outerShdw>
          </a:effectLst>
        </p:spPr>
      </p:pic>
      <p:sp>
        <p:nvSpPr>
          <p:cNvPr id="5" name="Прямоугольник 4"/>
          <p:cNvSpPr/>
          <p:nvPr/>
        </p:nvSpPr>
        <p:spPr>
          <a:xfrm>
            <a:off x="428596" y="4929198"/>
            <a:ext cx="8215370" cy="1323439"/>
          </a:xfrm>
          <a:prstGeom prst="rect">
            <a:avLst/>
          </a:prstGeom>
        </p:spPr>
        <p:txBody>
          <a:bodyPr wrap="square">
            <a:spAutoFit/>
          </a:bodyPr>
          <a:lstStyle/>
          <a:p>
            <a:pPr algn="ctr"/>
            <a:r>
              <a:rPr lang="ru-RU" sz="2000" b="1" dirty="0" smtClean="0">
                <a:solidFill>
                  <a:srgbClr val="990033"/>
                </a:solidFill>
              </a:rPr>
              <a:t>«Игра на фортепиано - движение пальцев; исполнение на фортепиано - движение души». </a:t>
            </a:r>
          </a:p>
          <a:p>
            <a:pPr algn="ctr"/>
            <a:endParaRPr lang="ru-RU" sz="2000" b="1" dirty="0" smtClean="0">
              <a:solidFill>
                <a:srgbClr val="990033"/>
              </a:solidFill>
            </a:endParaRPr>
          </a:p>
          <a:p>
            <a:pPr algn="ctr"/>
            <a:r>
              <a:rPr lang="ru-RU" sz="2000" b="1" dirty="0" smtClean="0">
                <a:solidFill>
                  <a:srgbClr val="990033"/>
                </a:solidFill>
              </a:rPr>
              <a:t>                                                                               </a:t>
            </a:r>
            <a:r>
              <a:rPr lang="ru-RU" sz="2000" dirty="0" smtClean="0">
                <a:solidFill>
                  <a:srgbClr val="990033"/>
                </a:solidFill>
              </a:rPr>
              <a:t>Антон Рубинштейн</a:t>
            </a:r>
            <a:endParaRPr lang="ru-RU" sz="2000" dirty="0">
              <a:solidFill>
                <a:srgbClr val="99003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42910" y="785794"/>
            <a:ext cx="7786742"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1" fontAlgn="base" latinLnBrk="0" hangingPunct="1">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Алексеев, А. Д. История фортепианного искусства [Текст] : учеб. для студентов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фп</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фак</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музык. вузов. Ч. 1 / А. Д. Алексеев. — М. : Музыка, 1962. — 144 с. </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Алексеев, А. Д. История фортепианного искусства [Текст] : учеб. для студентов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фп</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фак</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музык. вузов. Ч. 2 / А. Д. Алексеев. — М. : Музыка, 1967. — 285 с.</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Алексеев, А. Д. История фортепианного искусства [Текст] : учеб. для студентов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фп</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фак</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музык. вузов. Ч. 3 / А. Д. Алексеев. — М. : Музыка, 1982. — 286 с.</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Борд</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Леонид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Мейерович</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Из истории изобретения фортепиано: краткая хронология имен и событий [Текст] / Л. М.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Борд</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 Актуальные проблемы музыкального и художественного образования : материалы четвертой международной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Интернет-конференции</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май 2012 г., Екатеринбург, Россия / Урал.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гос</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пед</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ун-т,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Ин-т</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муз. и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худож</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образования, Каф. теории, истории музыки и муз. инструментов ;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науч</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ред. Б. Б. Бородин. — Екатеринбург, 2012. — С. 9-14.</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Бородин, Б. Б. Очерки по истории фортепианного искусства [Текст] : учеб. пособие для педагогов и студентов вузов по спец. 070101 "Инструмент. исполнительство" / Б. Б. Бородин. — М. :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Дека-ВС</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2009. — 176 с.</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Бородин, Б.</a:t>
            </a:r>
            <a:r>
              <a:rPr kumimoji="0" lang="ru-RU" sz="1400" b="1" i="0" u="none" strike="noStrike" cap="none" normalizeH="0" dirty="0" smtClean="0">
                <a:ln>
                  <a:noFill/>
                </a:ln>
                <a:solidFill>
                  <a:srgbClr val="990033"/>
                </a:solidFill>
                <a:effectLst/>
                <a:ea typeface="Times New Roman" pitchFamily="18" charset="0"/>
                <a:cs typeface="Times New Roman" pitchFamily="18" charset="0"/>
              </a:rPr>
              <a:t> Б.</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Из прошлого фортепианной педагогики: анатомо-физиологическая школа [Текст] / Б. Б. Бородин // Актуальные проблемы музыкального и художественного образования : материалы третьей международной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Интернет-конференции</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май 2010, г. Екатеринбург, Россия / Урал.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гос</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пед</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ун-т,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Фак</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муз. и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худож</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образования, Каф. теории, истории музыки и муз. инструментов ;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науч</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ред. Б. Б. Бородина. — Екатеринбург, 2010. — С. 9-17.</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Бражников, М.</a:t>
            </a:r>
            <a:r>
              <a:rPr lang="ru-RU" sz="1400" b="1" dirty="0" smtClean="0">
                <a:solidFill>
                  <a:srgbClr val="990033"/>
                </a:solidFill>
                <a:ea typeface="Times New Roman" pitchFamily="18" charset="0"/>
                <a:cs typeface="Times New Roman" pitchFamily="18" charset="0"/>
              </a:rPr>
              <a:t> </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Фортепиано [Текст] / М. Бражников. — М. : Музыка, 1967. — 64 с.</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Брянцева, В.  Мифы Древней Греции и музыка [Текст] / В. Брянцева. — / 3-е изд. — М. : Музыка, 1988. — 48 с.</a:t>
            </a:r>
            <a:endParaRPr kumimoji="0" lang="ru-RU" sz="1400" b="1" i="0" u="none" strike="noStrike" cap="none" normalizeH="0" baseline="0" dirty="0" smtClean="0">
              <a:ln>
                <a:noFill/>
              </a:ln>
              <a:solidFill>
                <a:srgbClr val="990033"/>
              </a:solidFill>
              <a:effectLst/>
            </a:endParaRPr>
          </a:p>
          <a:p>
            <a:pPr marL="228600" marR="0" lvl="0" indent="-228600" algn="l" defTabSz="914400" rtl="0" eaLnBrk="0" fontAlgn="base" latinLnBrk="0" hangingPunct="0">
              <a:lnSpc>
                <a:spcPct val="100000"/>
              </a:lnSpc>
              <a:spcBef>
                <a:spcPct val="0"/>
              </a:spcBef>
              <a:spcAft>
                <a:spcPct val="0"/>
              </a:spcAft>
              <a:buClrTx/>
              <a:buSzTx/>
              <a:buFont typeface="+mj-lt"/>
              <a:buAutoNum type="arabicPeriod"/>
              <a:tabLst/>
            </a:pP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Володин, В.А.</a:t>
            </a:r>
            <a:r>
              <a:rPr lang="ru-RU" sz="1400" b="1" dirty="0" smtClean="0">
                <a:solidFill>
                  <a:srgbClr val="990033"/>
                </a:solidFill>
                <a:ea typeface="Times New Roman" pitchFamily="18" charset="0"/>
                <a:cs typeface="Times New Roman" pitchFamily="18" charset="0"/>
              </a:rPr>
              <a:t> </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Энциклопедия для детей. Т.7. Искусство. Ч.3: Музыка. Театр. Кино/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Гл.ред.В.Володин</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 М. : </a:t>
            </a:r>
            <a:r>
              <a:rPr kumimoji="0" lang="ru-RU" sz="1400" b="1" i="0" u="none" strike="noStrike" cap="none" normalizeH="0" baseline="0" dirty="0" err="1" smtClean="0">
                <a:ln>
                  <a:noFill/>
                </a:ln>
                <a:solidFill>
                  <a:srgbClr val="990033"/>
                </a:solidFill>
                <a:effectLst/>
                <a:ea typeface="Times New Roman" pitchFamily="18" charset="0"/>
                <a:cs typeface="Times New Roman" pitchFamily="18" charset="0"/>
              </a:rPr>
              <a:t>Аванта</a:t>
            </a:r>
            <a:r>
              <a:rPr kumimoji="0" lang="ru-RU" sz="1400" b="1" i="0" u="none" strike="noStrike" cap="none" normalizeH="0" baseline="0" dirty="0" smtClean="0">
                <a:ln>
                  <a:noFill/>
                </a:ln>
                <a:solidFill>
                  <a:srgbClr val="990033"/>
                </a:solidFill>
                <a:effectLst/>
                <a:ea typeface="Times New Roman" pitchFamily="18" charset="0"/>
                <a:cs typeface="Times New Roman" pitchFamily="18" charset="0"/>
              </a:rPr>
              <a:t>, 2004. — 624 с.</a:t>
            </a:r>
            <a:endParaRPr kumimoji="0" lang="ru-RU" sz="1400" b="1" i="0" u="none" strike="noStrike" cap="none" normalizeH="0" baseline="0" dirty="0" smtClean="0">
              <a:ln>
                <a:noFill/>
              </a:ln>
              <a:solidFill>
                <a:srgbClr val="990033"/>
              </a:solidFill>
              <a:effectLst/>
            </a:endParaRPr>
          </a:p>
        </p:txBody>
      </p:sp>
      <p:sp>
        <p:nvSpPr>
          <p:cNvPr id="3" name="TextBox 2"/>
          <p:cNvSpPr txBox="1"/>
          <p:nvPr/>
        </p:nvSpPr>
        <p:spPr>
          <a:xfrm>
            <a:off x="2143108" y="357166"/>
            <a:ext cx="4500594" cy="369332"/>
          </a:xfrm>
          <a:prstGeom prst="rect">
            <a:avLst/>
          </a:prstGeom>
          <a:noFill/>
        </p:spPr>
        <p:txBody>
          <a:bodyPr wrap="square" rtlCol="0">
            <a:spAutoFit/>
          </a:bodyPr>
          <a:lstStyle/>
          <a:p>
            <a:r>
              <a:rPr lang="ru-RU" b="1" dirty="0" smtClean="0">
                <a:solidFill>
                  <a:srgbClr val="990033"/>
                </a:solidFill>
              </a:rPr>
              <a:t>Список использованной литературы</a:t>
            </a:r>
            <a:endParaRPr lang="ru-RU" b="1" dirty="0">
              <a:solidFill>
                <a:srgbClr val="99003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428604"/>
            <a:ext cx="8001056" cy="5909310"/>
          </a:xfrm>
          <a:prstGeom prst="rect">
            <a:avLst/>
          </a:prstGeom>
        </p:spPr>
        <p:txBody>
          <a:bodyPr wrap="square">
            <a:spAutoFit/>
          </a:bodyPr>
          <a:lstStyle/>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Григорьев, Л. Современные пианисты [Текст] / Л. Григорьев, Я. </a:t>
            </a:r>
            <a:r>
              <a:rPr lang="ru-RU" sz="1400" b="1" dirty="0" err="1" smtClean="0">
                <a:solidFill>
                  <a:srgbClr val="990033"/>
                </a:solidFill>
                <a:ea typeface="Times New Roman" pitchFamily="18" charset="0"/>
                <a:cs typeface="Times New Roman" pitchFamily="18" charset="0"/>
              </a:rPr>
              <a:t>Платек</a:t>
            </a:r>
            <a:r>
              <a:rPr lang="ru-RU" sz="1400" b="1" dirty="0" smtClean="0">
                <a:solidFill>
                  <a:srgbClr val="990033"/>
                </a:solidFill>
                <a:ea typeface="Times New Roman" pitchFamily="18" charset="0"/>
                <a:cs typeface="Times New Roman" pitchFamily="18" charset="0"/>
              </a:rPr>
              <a:t>. — М. : Совет. композитор, 1985. — 470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err="1" smtClean="0">
                <a:solidFill>
                  <a:srgbClr val="990033"/>
                </a:solidFill>
                <a:ea typeface="Times New Roman" pitchFamily="18" charset="0"/>
                <a:cs typeface="Times New Roman" pitchFamily="18" charset="0"/>
              </a:rPr>
              <a:t>Гринштейн</a:t>
            </a:r>
            <a:r>
              <a:rPr lang="ru-RU" sz="1400" b="1" dirty="0" smtClean="0">
                <a:solidFill>
                  <a:srgbClr val="990033"/>
                </a:solidFill>
                <a:ea typeface="Times New Roman" pitchFamily="18" charset="0"/>
                <a:cs typeface="Times New Roman" pitchFamily="18" charset="0"/>
              </a:rPr>
              <a:t>, Светлана </a:t>
            </a:r>
            <a:r>
              <a:rPr lang="ru-RU" sz="1400" b="1" dirty="0" err="1" smtClean="0">
                <a:solidFill>
                  <a:srgbClr val="990033"/>
                </a:solidFill>
                <a:ea typeface="Times New Roman" pitchFamily="18" charset="0"/>
                <a:cs typeface="Times New Roman" pitchFamily="18" charset="0"/>
              </a:rPr>
              <a:t>Нахимовна</a:t>
            </a:r>
            <a:r>
              <a:rPr lang="ru-RU" sz="1400" b="1" dirty="0" smtClean="0">
                <a:solidFill>
                  <a:srgbClr val="990033"/>
                </a:solidFill>
                <a:ea typeface="Times New Roman" pitchFamily="18" charset="0"/>
                <a:cs typeface="Times New Roman" pitchFamily="18" charset="0"/>
              </a:rPr>
              <a:t>.  Великие фортепианные педагоги прошлого [Текст] / Светлана </a:t>
            </a:r>
            <a:r>
              <a:rPr lang="ru-RU" sz="1400" b="1" dirty="0" err="1" smtClean="0">
                <a:solidFill>
                  <a:srgbClr val="990033"/>
                </a:solidFill>
                <a:ea typeface="Times New Roman" pitchFamily="18" charset="0"/>
                <a:cs typeface="Times New Roman" pitchFamily="18" charset="0"/>
              </a:rPr>
              <a:t>Гринштейн</a:t>
            </a:r>
            <a:r>
              <a:rPr lang="ru-RU" sz="1400" b="1" dirty="0" smtClean="0">
                <a:solidFill>
                  <a:srgbClr val="990033"/>
                </a:solidFill>
                <a:ea typeface="Times New Roman" pitchFamily="18" charset="0"/>
                <a:cs typeface="Times New Roman" pitchFamily="18" charset="0"/>
              </a:rPr>
              <a:t>. — СПб. : Композитор, 2004. — 144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err="1" smtClean="0">
                <a:solidFill>
                  <a:srgbClr val="990033"/>
                </a:solidFill>
                <a:ea typeface="Times New Roman" pitchFamily="18" charset="0"/>
                <a:cs typeface="Times New Roman" pitchFamily="18" charset="0"/>
              </a:rPr>
              <a:t>Зильберквит</a:t>
            </a:r>
            <a:r>
              <a:rPr lang="ru-RU" sz="1400" b="1" dirty="0" smtClean="0">
                <a:solidFill>
                  <a:srgbClr val="990033"/>
                </a:solidFill>
                <a:ea typeface="Times New Roman" pitchFamily="18" charset="0"/>
                <a:cs typeface="Times New Roman" pitchFamily="18" charset="0"/>
              </a:rPr>
              <a:t>, М.  Рождение фортепиано [Текст] / М. </a:t>
            </a:r>
            <a:r>
              <a:rPr lang="ru-RU" sz="1400" b="1" dirty="0" err="1" smtClean="0">
                <a:solidFill>
                  <a:srgbClr val="990033"/>
                </a:solidFill>
                <a:ea typeface="Times New Roman" pitchFamily="18" charset="0"/>
                <a:cs typeface="Times New Roman" pitchFamily="18" charset="0"/>
              </a:rPr>
              <a:t>Зильберквит</a:t>
            </a:r>
            <a:r>
              <a:rPr lang="ru-RU" sz="1400" b="1" dirty="0" smtClean="0">
                <a:solidFill>
                  <a:srgbClr val="990033"/>
                </a:solidFill>
                <a:ea typeface="Times New Roman" pitchFamily="18" charset="0"/>
                <a:cs typeface="Times New Roman" pitchFamily="18" charset="0"/>
              </a:rPr>
              <a:t>. — М. : Совет. композитор, 1973. — 52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Зимин, П. История фортепиано и его предшественников [Текст] / П. Зимин. — М. : Музыка, 1968. — 215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Из истории русской фортепианной культуры XX века. Композиторы-пианисты. Леонид Владимирович Николаев [Текст] : </a:t>
            </a:r>
            <a:r>
              <a:rPr lang="ru-RU" sz="1400" b="1" dirty="0" err="1" smtClean="0">
                <a:solidFill>
                  <a:srgbClr val="990033"/>
                </a:solidFill>
                <a:ea typeface="Times New Roman" pitchFamily="18" charset="0"/>
                <a:cs typeface="Times New Roman" pitchFamily="18" charset="0"/>
              </a:rPr>
              <a:t>биогр</a:t>
            </a:r>
            <a:r>
              <a:rPr lang="ru-RU" sz="1400" b="1" dirty="0" smtClean="0">
                <a:solidFill>
                  <a:srgbClr val="990033"/>
                </a:solidFill>
                <a:ea typeface="Times New Roman" pitchFamily="18" charset="0"/>
                <a:cs typeface="Times New Roman" pitchFamily="18" charset="0"/>
              </a:rPr>
              <a:t>. материалы, ст., рецензии, исследования, публикации, </a:t>
            </a:r>
            <a:r>
              <a:rPr lang="ru-RU" sz="1400" b="1" dirty="0" err="1" smtClean="0">
                <a:solidFill>
                  <a:srgbClr val="990033"/>
                </a:solidFill>
                <a:ea typeface="Times New Roman" pitchFamily="18" charset="0"/>
                <a:cs typeface="Times New Roman" pitchFamily="18" charset="0"/>
              </a:rPr>
              <a:t>эпистоляр</a:t>
            </a:r>
            <a:r>
              <a:rPr lang="ru-RU" sz="1400" b="1" dirty="0" smtClean="0">
                <a:solidFill>
                  <a:srgbClr val="990033"/>
                </a:solidFill>
                <a:ea typeface="Times New Roman" pitchFamily="18" charset="0"/>
                <a:cs typeface="Times New Roman" pitchFamily="18" charset="0"/>
              </a:rPr>
              <a:t>. наследие / Урал. </a:t>
            </a:r>
            <a:r>
              <a:rPr lang="ru-RU" sz="1400" b="1" dirty="0" err="1" smtClean="0">
                <a:solidFill>
                  <a:srgbClr val="990033"/>
                </a:solidFill>
                <a:ea typeface="Times New Roman" pitchFamily="18" charset="0"/>
                <a:cs typeface="Times New Roman" pitchFamily="18" charset="0"/>
              </a:rPr>
              <a:t>гос</a:t>
            </a:r>
            <a:r>
              <a:rPr lang="ru-RU" sz="1400" b="1" dirty="0" smtClean="0">
                <a:solidFill>
                  <a:srgbClr val="990033"/>
                </a:solidFill>
                <a:ea typeface="Times New Roman" pitchFamily="18" charset="0"/>
                <a:cs typeface="Times New Roman" pitchFamily="18" charset="0"/>
              </a:rPr>
              <a:t>. консерватория ; авт.-сост. В. И. </a:t>
            </a:r>
            <a:r>
              <a:rPr lang="ru-RU" sz="1400" b="1" dirty="0" err="1" smtClean="0">
                <a:solidFill>
                  <a:srgbClr val="990033"/>
                </a:solidFill>
                <a:ea typeface="Times New Roman" pitchFamily="18" charset="0"/>
                <a:cs typeface="Times New Roman" pitchFamily="18" charset="0"/>
              </a:rPr>
              <a:t>Рензин</a:t>
            </a:r>
            <a:r>
              <a:rPr lang="ru-RU" sz="1400" b="1" dirty="0" smtClean="0">
                <a:solidFill>
                  <a:srgbClr val="990033"/>
                </a:solidFill>
                <a:ea typeface="Times New Roman" pitchFamily="18" charset="0"/>
                <a:cs typeface="Times New Roman" pitchFamily="18" charset="0"/>
              </a:rPr>
              <a:t> ; ред. Е. Н. Федорович, М. А. Уманский. — Екатеринбург : [б. и.], 2011. — 542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Кленов, А. С.  Там, где музыка живет [Текст] / А. С. Кленов. — 3-е изд., </a:t>
            </a:r>
            <a:r>
              <a:rPr lang="ru-RU" sz="1400" b="1" dirty="0" err="1" smtClean="0">
                <a:solidFill>
                  <a:srgbClr val="990033"/>
                </a:solidFill>
                <a:ea typeface="Times New Roman" pitchFamily="18" charset="0"/>
                <a:cs typeface="Times New Roman" pitchFamily="18" charset="0"/>
              </a:rPr>
              <a:t>испр</a:t>
            </a:r>
            <a:r>
              <a:rPr lang="ru-RU" sz="1400" b="1" dirty="0" smtClean="0">
                <a:solidFill>
                  <a:srgbClr val="990033"/>
                </a:solidFill>
                <a:ea typeface="Times New Roman" pitchFamily="18" charset="0"/>
                <a:cs typeface="Times New Roman" pitchFamily="18" charset="0"/>
              </a:rPr>
              <a:t>. — М. : Педагогика-Пресс, 1994. — 152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err="1" smtClean="0">
                <a:solidFill>
                  <a:srgbClr val="990033"/>
                </a:solidFill>
                <a:ea typeface="Times New Roman" pitchFamily="18" charset="0"/>
                <a:cs typeface="Times New Roman" pitchFamily="18" charset="0"/>
              </a:rPr>
              <a:t>Музалевский</a:t>
            </a:r>
            <a:r>
              <a:rPr lang="ru-RU" sz="1400" b="1" dirty="0" smtClean="0">
                <a:solidFill>
                  <a:srgbClr val="990033"/>
                </a:solidFill>
                <a:ea typeface="Times New Roman" pitchFamily="18" charset="0"/>
                <a:cs typeface="Times New Roman" pitchFamily="18" charset="0"/>
              </a:rPr>
              <a:t>, В.  Русское фортепианное искусство XVIII - первая половина XIX века [Текст] / В. </a:t>
            </a:r>
            <a:r>
              <a:rPr lang="ru-RU" sz="1400" b="1" dirty="0" err="1" smtClean="0">
                <a:solidFill>
                  <a:srgbClr val="990033"/>
                </a:solidFill>
                <a:ea typeface="Times New Roman" pitchFamily="18" charset="0"/>
                <a:cs typeface="Times New Roman" pitchFamily="18" charset="0"/>
              </a:rPr>
              <a:t>Музалевский</a:t>
            </a:r>
            <a:r>
              <a:rPr lang="ru-RU" sz="1400" b="1" dirty="0" smtClean="0">
                <a:solidFill>
                  <a:srgbClr val="990033"/>
                </a:solidFill>
                <a:ea typeface="Times New Roman" pitchFamily="18" charset="0"/>
                <a:cs typeface="Times New Roman" pitchFamily="18" charset="0"/>
              </a:rPr>
              <a:t>. — М. : </a:t>
            </a:r>
            <a:r>
              <a:rPr lang="ru-RU" sz="1400" b="1" dirty="0" err="1" smtClean="0">
                <a:solidFill>
                  <a:srgbClr val="990033"/>
                </a:solidFill>
                <a:ea typeface="Times New Roman" pitchFamily="18" charset="0"/>
                <a:cs typeface="Times New Roman" pitchFamily="18" charset="0"/>
              </a:rPr>
              <a:t>Музгиз</a:t>
            </a:r>
            <a:r>
              <a:rPr lang="ru-RU" sz="1400" b="1" dirty="0" smtClean="0">
                <a:solidFill>
                  <a:srgbClr val="990033"/>
                </a:solidFill>
                <a:ea typeface="Times New Roman" pitchFamily="18" charset="0"/>
                <a:cs typeface="Times New Roman" pitchFamily="18" charset="0"/>
              </a:rPr>
              <a:t>, 1961. — 317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Прозоровский Борис Алексеевич. Плачет рояль [Ноты] : романсы для голоса и </a:t>
            </a:r>
            <a:r>
              <a:rPr lang="ru-RU" sz="1400" b="1" dirty="0" err="1" smtClean="0">
                <a:solidFill>
                  <a:srgbClr val="990033"/>
                </a:solidFill>
                <a:ea typeface="Times New Roman" pitchFamily="18" charset="0"/>
                <a:cs typeface="Times New Roman" pitchFamily="18" charset="0"/>
              </a:rPr>
              <a:t>фп</a:t>
            </a:r>
            <a:r>
              <a:rPr lang="ru-RU" sz="1400" b="1" dirty="0" smtClean="0">
                <a:solidFill>
                  <a:srgbClr val="990033"/>
                </a:solidFill>
                <a:ea typeface="Times New Roman" pitchFamily="18" charset="0"/>
                <a:cs typeface="Times New Roman" pitchFamily="18" charset="0"/>
              </a:rPr>
              <a:t>. / Борис Прозоровский; ред.-сост. С. Л. Гринберг; вступ. ст. Сергея Сметанина. — СПб : Композитор, 2007. – 158 с. </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Секреты фортепианного мастерства [Текст] : мысли и афоризмы выдающихся музыкантов / сост., вступ. ст. Е. Енукидзе, В. В. </a:t>
            </a:r>
            <a:r>
              <a:rPr lang="ru-RU" sz="1400" b="1" dirty="0" err="1" smtClean="0">
                <a:solidFill>
                  <a:srgbClr val="990033"/>
                </a:solidFill>
                <a:ea typeface="Times New Roman" pitchFamily="18" charset="0"/>
                <a:cs typeface="Times New Roman" pitchFamily="18" charset="0"/>
              </a:rPr>
              <a:t>Есаков</a:t>
            </a:r>
            <a:r>
              <a:rPr lang="ru-RU" sz="1400" b="1" dirty="0" smtClean="0">
                <a:solidFill>
                  <a:srgbClr val="990033"/>
                </a:solidFill>
                <a:ea typeface="Times New Roman" pitchFamily="18" charset="0"/>
                <a:cs typeface="Times New Roman" pitchFamily="18" charset="0"/>
              </a:rPr>
              <a:t>. — М. : КЛАССИКА XXI, 2007. — 152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Фортепиано: вчера, сегодня, завтра [Текст] : сб. ст. / ред.-сост. Е. Н. Федорович, Л. О. </a:t>
            </a:r>
            <a:r>
              <a:rPr lang="ru-RU" sz="1400" b="1" dirty="0" err="1" smtClean="0">
                <a:solidFill>
                  <a:srgbClr val="990033"/>
                </a:solidFill>
                <a:ea typeface="Times New Roman" pitchFamily="18" charset="0"/>
                <a:cs typeface="Times New Roman" pitchFamily="18" charset="0"/>
              </a:rPr>
              <a:t>Горбовец</a:t>
            </a:r>
            <a:r>
              <a:rPr lang="ru-RU" sz="1400" b="1" dirty="0" smtClean="0">
                <a:solidFill>
                  <a:srgbClr val="990033"/>
                </a:solidFill>
                <a:ea typeface="Times New Roman" pitchFamily="18" charset="0"/>
                <a:cs typeface="Times New Roman" pitchFamily="18" charset="0"/>
              </a:rPr>
              <a:t>. — Екатеринбург : [б. и.], 2006. — 272 с.</a:t>
            </a:r>
            <a:endParaRPr lang="ru-RU" sz="1400" b="1" dirty="0" smtClean="0">
              <a:solidFill>
                <a:srgbClr val="990033"/>
              </a:solidFill>
            </a:endParaRPr>
          </a:p>
          <a:p>
            <a:pPr marL="342900" lvl="0" indent="-342900" eaLnBrk="0" fontAlgn="base" hangingPunct="0">
              <a:spcBef>
                <a:spcPct val="0"/>
              </a:spcBef>
              <a:spcAft>
                <a:spcPct val="0"/>
              </a:spcAft>
              <a:buFont typeface="+mj-lt"/>
              <a:buAutoNum type="arabicPeriod" startAt="10"/>
            </a:pPr>
            <a:r>
              <a:rPr lang="ru-RU" sz="1400" b="1" dirty="0" smtClean="0">
                <a:solidFill>
                  <a:srgbClr val="990033"/>
                </a:solidFill>
                <a:ea typeface="Times New Roman" pitchFamily="18" charset="0"/>
                <a:cs typeface="Times New Roman" pitchFamily="18" charset="0"/>
              </a:rPr>
              <a:t>Цыпин, Г. Портреты советских пианистов [Текст] / Г. Цыпин. — / 2-е изд., доп. — М. : Совет. композитор, 1990. — 329 с. </a:t>
            </a:r>
            <a:endParaRPr lang="ru-RU" sz="1400" b="1" dirty="0" smtClean="0">
              <a:solidFill>
                <a:srgbClr val="990033"/>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500438"/>
            <a:ext cx="8358246" cy="2862322"/>
          </a:xfrm>
          <a:prstGeom prst="rect">
            <a:avLst/>
          </a:prstGeom>
        </p:spPr>
        <p:txBody>
          <a:bodyPr wrap="square">
            <a:spAutoFit/>
          </a:bodyPr>
          <a:lstStyle/>
          <a:p>
            <a:pPr algn="ctr"/>
            <a:r>
              <a:rPr lang="ru-RU" dirty="0" smtClean="0">
                <a:solidFill>
                  <a:srgbClr val="990033"/>
                </a:solidFill>
              </a:rPr>
              <a:t>Математик Пифагор был убежден, что музыка и математика взаимосвязаны. Пифагор построил несложный прибор, который назвал монохордом </a:t>
            </a:r>
          </a:p>
          <a:p>
            <a:pPr algn="ctr"/>
            <a:r>
              <a:rPr lang="ru-RU" dirty="0" smtClean="0">
                <a:solidFill>
                  <a:srgbClr val="990033"/>
                </a:solidFill>
              </a:rPr>
              <a:t>(с гр.: моно – один, хорд – струна). Это был продолговатый  четырехугольный ящик с укрепленной внутри струной и подвижными перекладинами. Когда Пифагор передвигал перекладины, прижимая их к заранее размеченным точкам, звучали различные музыкальные интервалы: при укорачивании струны наполовину получалась октава, на две трети квинта, на три четверти – кварта.  Изобретенный Пифагором прибор стал первым, хотя и крошечным шагом на пути к рождению фортепиано, а открытые им интервалы легли в основу всей последующей музыки. </a:t>
            </a:r>
          </a:p>
        </p:txBody>
      </p:sp>
      <p:pic>
        <p:nvPicPr>
          <p:cNvPr id="3" name="Рисунок 2" descr="монохорд пифагора.jpg"/>
          <p:cNvPicPr>
            <a:picLocks noChangeAspect="1"/>
          </p:cNvPicPr>
          <p:nvPr/>
        </p:nvPicPr>
        <p:blipFill>
          <a:blip r:embed="rId2"/>
          <a:srcRect/>
          <a:stretch>
            <a:fillRect/>
          </a:stretch>
        </p:blipFill>
        <p:spPr>
          <a:xfrm>
            <a:off x="1571604" y="357166"/>
            <a:ext cx="5500726" cy="2714644"/>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285728"/>
            <a:ext cx="8215370" cy="2308324"/>
          </a:xfrm>
          <a:prstGeom prst="rect">
            <a:avLst/>
          </a:prstGeom>
          <a:noFill/>
        </p:spPr>
        <p:txBody>
          <a:bodyPr wrap="square" rtlCol="0">
            <a:spAutoFit/>
          </a:bodyPr>
          <a:lstStyle/>
          <a:p>
            <a:pPr algn="ctr"/>
            <a:r>
              <a:rPr lang="ru-RU" dirty="0" smtClean="0">
                <a:solidFill>
                  <a:srgbClr val="990033"/>
                </a:solidFill>
              </a:rPr>
              <a:t>Так монохорд превращается из прибора в инструмент. </a:t>
            </a:r>
            <a:r>
              <a:rPr lang="ru-RU" dirty="0" err="1" smtClean="0">
                <a:solidFill>
                  <a:srgbClr val="990033"/>
                </a:solidFill>
              </a:rPr>
              <a:t>Дульметры</a:t>
            </a:r>
            <a:r>
              <a:rPr lang="ru-RU" dirty="0" smtClean="0">
                <a:solidFill>
                  <a:srgbClr val="990033"/>
                </a:solidFill>
              </a:rPr>
              <a:t>, </a:t>
            </a:r>
            <a:r>
              <a:rPr lang="ru-RU" dirty="0" err="1" smtClean="0">
                <a:solidFill>
                  <a:srgbClr val="990033"/>
                </a:solidFill>
              </a:rPr>
              <a:t>псалтериумы</a:t>
            </a:r>
            <a:r>
              <a:rPr lang="ru-RU" dirty="0" smtClean="0">
                <a:solidFill>
                  <a:srgbClr val="990033"/>
                </a:solidFill>
              </a:rPr>
              <a:t> и цимбалы – так именовались в разных концах света  пёстрые разновидности монохорда. В течение многих веков они были неизменными помощниками учителей пения и верными спутниками бродячих музыкантов. Чтобы извлечь звуки из такого инструмента музыкант либо щипал струны, либо ударял по ним специальной палочкой – плектром. Монохорд не исчез бесследно. Его начали совершенствовать, размещая в </a:t>
            </a:r>
            <a:r>
              <a:rPr lang="ru-RU" dirty="0" err="1" smtClean="0">
                <a:solidFill>
                  <a:srgbClr val="990033"/>
                </a:solidFill>
              </a:rPr>
              <a:t>яшике-резонаторе</a:t>
            </a:r>
            <a:r>
              <a:rPr lang="ru-RU" dirty="0" smtClean="0">
                <a:solidFill>
                  <a:srgbClr val="990033"/>
                </a:solidFill>
              </a:rPr>
              <a:t> все большее число струн. </a:t>
            </a:r>
            <a:endParaRPr lang="ru-RU" dirty="0">
              <a:solidFill>
                <a:srgbClr val="990033"/>
              </a:solidFill>
            </a:endParaRPr>
          </a:p>
        </p:txBody>
      </p:sp>
      <p:pic>
        <p:nvPicPr>
          <p:cNvPr id="4" name="Рисунок 3" descr="440px-AlaBohemicaPsaltery.jpg"/>
          <p:cNvPicPr>
            <a:picLocks noChangeAspect="1"/>
          </p:cNvPicPr>
          <p:nvPr/>
        </p:nvPicPr>
        <p:blipFill>
          <a:blip r:embed="rId2"/>
          <a:stretch>
            <a:fillRect/>
          </a:stretch>
        </p:blipFill>
        <p:spPr>
          <a:xfrm>
            <a:off x="785786" y="2786058"/>
            <a:ext cx="2357454" cy="3654053"/>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3286116" y="6072206"/>
            <a:ext cx="1571636" cy="338554"/>
          </a:xfrm>
          <a:prstGeom prst="rect">
            <a:avLst/>
          </a:prstGeom>
          <a:noFill/>
        </p:spPr>
        <p:txBody>
          <a:bodyPr wrap="square" rtlCol="0">
            <a:spAutoFit/>
          </a:bodyPr>
          <a:lstStyle/>
          <a:p>
            <a:r>
              <a:rPr lang="ru-RU" sz="1600" b="1" dirty="0" err="1" smtClean="0">
                <a:solidFill>
                  <a:srgbClr val="990033"/>
                </a:solidFill>
              </a:rPr>
              <a:t>Псалтерий</a:t>
            </a:r>
            <a:endParaRPr lang="ru-RU" sz="1600" b="1" dirty="0">
              <a:solidFill>
                <a:srgbClr val="990033"/>
              </a:solidFill>
            </a:endParaRPr>
          </a:p>
        </p:txBody>
      </p:sp>
      <p:pic>
        <p:nvPicPr>
          <p:cNvPr id="6" name="Рисунок 5" descr="2006BE7713.jpg"/>
          <p:cNvPicPr>
            <a:picLocks noChangeAspect="1"/>
          </p:cNvPicPr>
          <p:nvPr/>
        </p:nvPicPr>
        <p:blipFill>
          <a:blip r:embed="rId3" cstate="email"/>
          <a:stretch>
            <a:fillRect/>
          </a:stretch>
        </p:blipFill>
        <p:spPr>
          <a:xfrm>
            <a:off x="5000628" y="3714752"/>
            <a:ext cx="3216804" cy="2571768"/>
          </a:xfrm>
          <a:prstGeom prst="rect">
            <a:avLst/>
          </a:prstGeom>
          <a:ln>
            <a:solidFill>
              <a:srgbClr val="990033"/>
            </a:solidFill>
          </a:ln>
          <a:effectLst>
            <a:outerShdw blurRad="292100" dist="139700" dir="2700000" algn="tl" rotWithShape="0">
              <a:srgbClr val="333333">
                <a:alpha val="65000"/>
              </a:srgbClr>
            </a:outerShdw>
          </a:effectLst>
        </p:spPr>
      </p:pic>
      <p:sp>
        <p:nvSpPr>
          <p:cNvPr id="7" name="TextBox 6"/>
          <p:cNvSpPr txBox="1"/>
          <p:nvPr/>
        </p:nvSpPr>
        <p:spPr>
          <a:xfrm>
            <a:off x="5857884" y="3143248"/>
            <a:ext cx="1428760" cy="338554"/>
          </a:xfrm>
          <a:prstGeom prst="rect">
            <a:avLst/>
          </a:prstGeom>
          <a:noFill/>
        </p:spPr>
        <p:txBody>
          <a:bodyPr wrap="square" rtlCol="0">
            <a:spAutoFit/>
          </a:bodyPr>
          <a:lstStyle/>
          <a:p>
            <a:r>
              <a:rPr lang="ru-RU" sz="1600" b="1" dirty="0" err="1" smtClean="0">
                <a:solidFill>
                  <a:srgbClr val="990033"/>
                </a:solidFill>
              </a:rPr>
              <a:t>Дульциметр</a:t>
            </a:r>
            <a:endParaRPr lang="ru-RU" sz="1600" b="1" dirty="0">
              <a:solidFill>
                <a:srgbClr val="990033"/>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214290"/>
            <a:ext cx="8572560" cy="2585323"/>
          </a:xfrm>
          <a:prstGeom prst="rect">
            <a:avLst/>
          </a:prstGeom>
          <a:noFill/>
        </p:spPr>
        <p:txBody>
          <a:bodyPr wrap="square" rtlCol="0">
            <a:spAutoFit/>
          </a:bodyPr>
          <a:lstStyle/>
          <a:p>
            <a:pPr algn="ctr"/>
            <a:r>
              <a:rPr lang="ru-RU" dirty="0" smtClean="0">
                <a:solidFill>
                  <a:srgbClr val="990033"/>
                </a:solidFill>
              </a:rPr>
              <a:t>Играть на таком инструменте становится все труднее: справляться с несколькими десятками струн – дело непростое. Что придумали средневековые музыканты и изобретатели? Они приспособили клавиатуру (подобно органной) к многострунному монохорду. Клавиши были черно-белые и почти квадратные, напоминали собой шахматную доску. Это произошло приблизительно в Х-Х</a:t>
            </a:r>
            <a:r>
              <a:rPr lang="en-US" dirty="0" smtClean="0">
                <a:solidFill>
                  <a:srgbClr val="990033"/>
                </a:solidFill>
                <a:latin typeface="Cambria Math" pitchFamily="18" charset="0"/>
                <a:ea typeface="Cambria Math" pitchFamily="18" charset="0"/>
              </a:rPr>
              <a:t>II </a:t>
            </a:r>
            <a:r>
              <a:rPr lang="ru-RU" dirty="0" smtClean="0">
                <a:solidFill>
                  <a:srgbClr val="990033"/>
                </a:solidFill>
                <a:latin typeface="Cambria Math" pitchFamily="18" charset="0"/>
                <a:ea typeface="Cambria Math" pitchFamily="18" charset="0"/>
              </a:rPr>
              <a:t> веках. Инструмент вначале называли «английской шахматной доской», но потом появилось название «</a:t>
            </a:r>
            <a:r>
              <a:rPr lang="ru-RU" dirty="0" err="1" smtClean="0">
                <a:solidFill>
                  <a:srgbClr val="990033"/>
                </a:solidFill>
                <a:latin typeface="Cambria Math" pitchFamily="18" charset="0"/>
                <a:ea typeface="Cambria Math" pitchFamily="18" charset="0"/>
              </a:rPr>
              <a:t>клавихорд</a:t>
            </a:r>
            <a:r>
              <a:rPr lang="ru-RU" dirty="0" smtClean="0">
                <a:solidFill>
                  <a:srgbClr val="990033"/>
                </a:solidFill>
                <a:latin typeface="Cambria Math" pitchFamily="18" charset="0"/>
                <a:ea typeface="Cambria Math" pitchFamily="18" charset="0"/>
              </a:rPr>
              <a:t>». Он имел струны разной длины, и каждая соответствовала определенной клавише.   При нажатии клавиш </a:t>
            </a:r>
            <a:r>
              <a:rPr lang="ru-RU" dirty="0" err="1" smtClean="0">
                <a:solidFill>
                  <a:srgbClr val="990033"/>
                </a:solidFill>
                <a:latin typeface="Cambria Math" pitchFamily="18" charset="0"/>
                <a:ea typeface="Cambria Math" pitchFamily="18" charset="0"/>
              </a:rPr>
              <a:t>мантеты</a:t>
            </a:r>
            <a:r>
              <a:rPr lang="ru-RU" dirty="0" smtClean="0">
                <a:solidFill>
                  <a:srgbClr val="990033"/>
                </a:solidFill>
                <a:latin typeface="Cambria Math" pitchFamily="18" charset="0"/>
                <a:ea typeface="Cambria Math" pitchFamily="18" charset="0"/>
              </a:rPr>
              <a:t> (металлические штифты) касались струны и извлекали звук. </a:t>
            </a:r>
            <a:endParaRPr lang="ru-RU" dirty="0">
              <a:solidFill>
                <a:srgbClr val="990033"/>
              </a:solidFill>
              <a:latin typeface="Cambria Math" pitchFamily="18" charset="0"/>
              <a:ea typeface="Cambria Math" pitchFamily="18" charset="0"/>
            </a:endParaRPr>
          </a:p>
        </p:txBody>
      </p:sp>
      <p:pic>
        <p:nvPicPr>
          <p:cNvPr id="4" name="Рисунок 3" descr="инструменты.JPG"/>
          <p:cNvPicPr>
            <a:picLocks noChangeAspect="1"/>
          </p:cNvPicPr>
          <p:nvPr/>
        </p:nvPicPr>
        <p:blipFill>
          <a:blip r:embed="rId2" cstate="email"/>
          <a:srcRect/>
          <a:stretch>
            <a:fillRect/>
          </a:stretch>
        </p:blipFill>
        <p:spPr>
          <a:xfrm>
            <a:off x="4929190" y="3357562"/>
            <a:ext cx="4062748" cy="3071834"/>
          </a:xfrm>
          <a:prstGeom prst="rect">
            <a:avLst/>
          </a:prstGeom>
          <a:ln>
            <a:solidFill>
              <a:srgbClr val="990033"/>
            </a:solidFill>
          </a:ln>
          <a:effectLst>
            <a:outerShdw blurRad="292100" dist="139700" dir="2700000" algn="tl" rotWithShape="0">
              <a:srgbClr val="333333">
                <a:alpha val="65000"/>
              </a:srgbClr>
            </a:outerShdw>
          </a:effectLst>
        </p:spPr>
      </p:pic>
      <p:sp>
        <p:nvSpPr>
          <p:cNvPr id="5" name="TextBox 4"/>
          <p:cNvSpPr txBox="1"/>
          <p:nvPr/>
        </p:nvSpPr>
        <p:spPr>
          <a:xfrm>
            <a:off x="6357950" y="5929330"/>
            <a:ext cx="1785950" cy="338554"/>
          </a:xfrm>
          <a:prstGeom prst="rect">
            <a:avLst/>
          </a:prstGeom>
          <a:noFill/>
        </p:spPr>
        <p:txBody>
          <a:bodyPr wrap="square" rtlCol="0">
            <a:spAutoFit/>
          </a:bodyPr>
          <a:lstStyle/>
          <a:p>
            <a:r>
              <a:rPr lang="ru-RU" sz="1600" b="1" dirty="0" err="1" smtClean="0">
                <a:solidFill>
                  <a:srgbClr val="990033"/>
                </a:solidFill>
              </a:rPr>
              <a:t>Клавикорд</a:t>
            </a:r>
            <a:endParaRPr lang="ru-RU" sz="1600" b="1" dirty="0">
              <a:solidFill>
                <a:srgbClr val="990033"/>
              </a:solidFill>
            </a:endParaRPr>
          </a:p>
        </p:txBody>
      </p:sp>
      <p:pic>
        <p:nvPicPr>
          <p:cNvPr id="8" name="Рисунок 7" descr="Форте0018.JPG"/>
          <p:cNvPicPr>
            <a:picLocks noChangeAspect="1"/>
          </p:cNvPicPr>
          <p:nvPr/>
        </p:nvPicPr>
        <p:blipFill>
          <a:blip r:embed="rId3" cstate="email"/>
          <a:stretch>
            <a:fillRect/>
          </a:stretch>
        </p:blipFill>
        <p:spPr>
          <a:xfrm>
            <a:off x="714348" y="3214686"/>
            <a:ext cx="3714776" cy="2647175"/>
          </a:xfrm>
          <a:prstGeom prst="rect">
            <a:avLst/>
          </a:prstGeom>
          <a:ln>
            <a:solidFill>
              <a:srgbClr val="990033"/>
            </a:solidFill>
          </a:ln>
          <a:effectLst>
            <a:outerShdw blurRad="292100" dist="139700" dir="2700000" algn="tl" rotWithShape="0">
              <a:srgbClr val="333333">
                <a:alpha val="65000"/>
              </a:srgbClr>
            </a:outerShdw>
          </a:effectLst>
        </p:spPr>
      </p:pic>
      <p:sp>
        <p:nvSpPr>
          <p:cNvPr id="9" name="TextBox 8"/>
          <p:cNvSpPr txBox="1"/>
          <p:nvPr/>
        </p:nvSpPr>
        <p:spPr>
          <a:xfrm>
            <a:off x="571472" y="6000768"/>
            <a:ext cx="3857652" cy="584775"/>
          </a:xfrm>
          <a:prstGeom prst="rect">
            <a:avLst/>
          </a:prstGeom>
          <a:noFill/>
        </p:spPr>
        <p:txBody>
          <a:bodyPr wrap="square" rtlCol="0">
            <a:spAutoFit/>
          </a:bodyPr>
          <a:lstStyle/>
          <a:p>
            <a:pPr algn="ctr"/>
            <a:r>
              <a:rPr lang="ru-RU" sz="1600" b="1" dirty="0" smtClean="0">
                <a:solidFill>
                  <a:srgbClr val="990033"/>
                </a:solidFill>
              </a:rPr>
              <a:t>Первое изображение </a:t>
            </a:r>
            <a:r>
              <a:rPr lang="ru-RU" sz="1600" b="1" dirty="0" err="1" smtClean="0">
                <a:solidFill>
                  <a:srgbClr val="990033"/>
                </a:solidFill>
              </a:rPr>
              <a:t>клавикорда</a:t>
            </a:r>
            <a:endParaRPr lang="ru-RU" sz="1600" b="1" dirty="0" smtClean="0">
              <a:solidFill>
                <a:srgbClr val="990033"/>
              </a:solidFill>
            </a:endParaRPr>
          </a:p>
          <a:p>
            <a:pPr algn="ctr"/>
            <a:r>
              <a:rPr lang="ru-RU" sz="1600" b="1" dirty="0" smtClean="0">
                <a:solidFill>
                  <a:srgbClr val="990033"/>
                </a:solidFill>
              </a:rPr>
              <a:t>(Веймарская «Книга чудес», 1440 г.</a:t>
            </a:r>
            <a:endParaRPr lang="ru-RU" sz="1600" b="1" dirty="0">
              <a:solidFill>
                <a:srgbClr val="990033"/>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Форте0008.JPG"/>
          <p:cNvPicPr>
            <a:picLocks noChangeAspect="1"/>
          </p:cNvPicPr>
          <p:nvPr/>
        </p:nvPicPr>
        <p:blipFill>
          <a:blip r:embed="rId2" cstate="email"/>
          <a:stretch>
            <a:fillRect/>
          </a:stretch>
        </p:blipFill>
        <p:spPr>
          <a:xfrm>
            <a:off x="500034" y="928670"/>
            <a:ext cx="3421807" cy="4451224"/>
          </a:xfrm>
          <a:prstGeom prst="rect">
            <a:avLst/>
          </a:prstGeom>
          <a:ln>
            <a:solidFill>
              <a:srgbClr val="990033"/>
            </a:solidFill>
          </a:ln>
          <a:effectLst>
            <a:outerShdw blurRad="292100" dist="139700" dir="2700000" algn="tl" rotWithShape="0">
              <a:srgbClr val="333333">
                <a:alpha val="65000"/>
              </a:srgbClr>
            </a:outerShdw>
          </a:effectLst>
        </p:spPr>
      </p:pic>
      <p:sp>
        <p:nvSpPr>
          <p:cNvPr id="4" name="TextBox 3"/>
          <p:cNvSpPr txBox="1"/>
          <p:nvPr/>
        </p:nvSpPr>
        <p:spPr>
          <a:xfrm>
            <a:off x="4143372" y="357166"/>
            <a:ext cx="4714908" cy="5909310"/>
          </a:xfrm>
          <a:prstGeom prst="rect">
            <a:avLst/>
          </a:prstGeom>
          <a:noFill/>
        </p:spPr>
        <p:txBody>
          <a:bodyPr wrap="square" rtlCol="0">
            <a:spAutoFit/>
          </a:bodyPr>
          <a:lstStyle/>
          <a:p>
            <a:pPr algn="ctr"/>
            <a:r>
              <a:rPr lang="ru-RU" dirty="0" smtClean="0">
                <a:solidFill>
                  <a:srgbClr val="990033"/>
                </a:solidFill>
                <a:latin typeface="Cambria Math" pitchFamily="18" charset="0"/>
                <a:ea typeface="Cambria Math" pitchFamily="18" charset="0"/>
              </a:rPr>
              <a:t>Звук </a:t>
            </a:r>
            <a:r>
              <a:rPr lang="ru-RU" dirty="0" err="1" smtClean="0">
                <a:solidFill>
                  <a:srgbClr val="990033"/>
                </a:solidFill>
                <a:latin typeface="Cambria Math" pitchFamily="18" charset="0"/>
                <a:ea typeface="Cambria Math" pitchFamily="18" charset="0"/>
              </a:rPr>
              <a:t>клавикорда</a:t>
            </a:r>
            <a:r>
              <a:rPr lang="ru-RU" dirty="0" smtClean="0">
                <a:solidFill>
                  <a:srgbClr val="990033"/>
                </a:solidFill>
                <a:latin typeface="Cambria Math" pitchFamily="18" charset="0"/>
                <a:ea typeface="Cambria Math" pitchFamily="18" charset="0"/>
              </a:rPr>
              <a:t> был слабым, и, чтобы его усилить, стали применять двойные и тройные струны. В течение нескольких веков </a:t>
            </a:r>
            <a:r>
              <a:rPr lang="ru-RU" dirty="0" err="1" smtClean="0">
                <a:solidFill>
                  <a:srgbClr val="990033"/>
                </a:solidFill>
                <a:latin typeface="Cambria Math" pitchFamily="18" charset="0"/>
                <a:ea typeface="Cambria Math" pitchFamily="18" charset="0"/>
              </a:rPr>
              <a:t>клавикорд</a:t>
            </a:r>
            <a:r>
              <a:rPr lang="ru-RU" dirty="0" smtClean="0">
                <a:solidFill>
                  <a:srgbClr val="990033"/>
                </a:solidFill>
                <a:latin typeface="Cambria Math" pitchFamily="18" charset="0"/>
                <a:ea typeface="Cambria Math" pitchFamily="18" charset="0"/>
              </a:rPr>
              <a:t> волновал сердца слушателей. </a:t>
            </a:r>
            <a:r>
              <a:rPr lang="ru-RU" dirty="0" err="1" smtClean="0">
                <a:solidFill>
                  <a:srgbClr val="990033"/>
                </a:solidFill>
              </a:rPr>
              <a:t>Клавикорд</a:t>
            </a:r>
            <a:r>
              <a:rPr lang="ru-RU" dirty="0" smtClean="0">
                <a:solidFill>
                  <a:srgbClr val="990033"/>
                </a:solidFill>
              </a:rPr>
              <a:t> оказался очень удобен для игры: легкого прикосновения к клавишам было достаточно, чтобы извлечь звук. «</a:t>
            </a:r>
            <a:r>
              <a:rPr lang="ru-RU" dirty="0" err="1" smtClean="0">
                <a:solidFill>
                  <a:srgbClr val="990033"/>
                </a:solidFill>
              </a:rPr>
              <a:t>Нежножалобный</a:t>
            </a:r>
            <a:r>
              <a:rPr lang="ru-RU" dirty="0" smtClean="0">
                <a:solidFill>
                  <a:srgbClr val="990033"/>
                </a:solidFill>
              </a:rPr>
              <a:t>», «серебристый», «сладкозвучный» – какими только эпитетами не наделяли звук этого инструмента  музыканты и поэты! </a:t>
            </a:r>
          </a:p>
          <a:p>
            <a:pPr algn="ctr"/>
            <a:r>
              <a:rPr lang="ru-RU" dirty="0" smtClean="0">
                <a:solidFill>
                  <a:srgbClr val="990033"/>
                </a:solidFill>
              </a:rPr>
              <a:t>В выразительной мягкости звучания, особенно в передаче настроений печали, задумчивости он в течение трех веков не имел соперников. Даже великий Бетховен, творивший в ту пору, когда фортепиано почти вытеснило своих предшественников, называл </a:t>
            </a:r>
            <a:r>
              <a:rPr lang="ru-RU" dirty="0" err="1" smtClean="0">
                <a:solidFill>
                  <a:srgbClr val="990033"/>
                </a:solidFill>
              </a:rPr>
              <a:t>клавикорд</a:t>
            </a:r>
            <a:r>
              <a:rPr lang="ru-RU" dirty="0" smtClean="0">
                <a:solidFill>
                  <a:srgbClr val="990033"/>
                </a:solidFill>
              </a:rPr>
              <a:t> «единственным клавишным инструментов, звуки которого имеют </a:t>
            </a:r>
          </a:p>
          <a:p>
            <a:pPr algn="ctr"/>
            <a:r>
              <a:rPr lang="ru-RU" dirty="0" smtClean="0">
                <a:solidFill>
                  <a:srgbClr val="990033"/>
                </a:solidFill>
              </a:rPr>
              <a:t>силу выразительности».</a:t>
            </a:r>
            <a:endParaRPr lang="ru-RU" dirty="0">
              <a:solidFill>
                <a:srgbClr val="99003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142852"/>
            <a:ext cx="8286808" cy="3416320"/>
          </a:xfrm>
          <a:prstGeom prst="rect">
            <a:avLst/>
          </a:prstGeom>
          <a:noFill/>
        </p:spPr>
        <p:txBody>
          <a:bodyPr wrap="square" rtlCol="0">
            <a:spAutoFit/>
          </a:bodyPr>
          <a:lstStyle/>
          <a:p>
            <a:pPr algn="ctr"/>
            <a:r>
              <a:rPr lang="ru-RU" dirty="0" smtClean="0">
                <a:solidFill>
                  <a:srgbClr val="990033"/>
                </a:solidFill>
              </a:rPr>
              <a:t>Всем был хорош </a:t>
            </a:r>
            <a:r>
              <a:rPr lang="ru-RU" dirty="0" err="1" smtClean="0">
                <a:solidFill>
                  <a:srgbClr val="990033"/>
                </a:solidFill>
              </a:rPr>
              <a:t>клавикорд</a:t>
            </a:r>
            <a:r>
              <a:rPr lang="ru-RU" dirty="0" smtClean="0">
                <a:solidFill>
                  <a:srgbClr val="990033"/>
                </a:solidFill>
              </a:rPr>
              <a:t>: и легок, и красив, звук нежен и приятен, но вот –беда – его звучание оставалось таким тихим, что в больших помещениях он почти не был слышен. Новый вид инструмента, вероятно, появился во второй половине Х</a:t>
            </a:r>
            <a:r>
              <a:rPr lang="en-US" dirty="0" smtClean="0">
                <a:solidFill>
                  <a:srgbClr val="990033"/>
                </a:solidFill>
                <a:latin typeface="Cambria Math" pitchFamily="18" charset="0"/>
                <a:ea typeface="Cambria Math" pitchFamily="18" charset="0"/>
              </a:rPr>
              <a:t>IV </a:t>
            </a:r>
            <a:r>
              <a:rPr lang="ru-RU" dirty="0" smtClean="0">
                <a:solidFill>
                  <a:srgbClr val="990033"/>
                </a:solidFill>
                <a:latin typeface="Cambria Math" pitchFamily="18" charset="0"/>
                <a:ea typeface="Cambria Math" pitchFamily="18" charset="0"/>
              </a:rPr>
              <a:t>века и к началу следующего столетия получил достаточное распространение. В Италии его назвали чембало, в Германии – </a:t>
            </a:r>
            <a:r>
              <a:rPr lang="ru-RU" dirty="0" err="1" smtClean="0">
                <a:solidFill>
                  <a:srgbClr val="990033"/>
                </a:solidFill>
                <a:latin typeface="Cambria Math" pitchFamily="18" charset="0"/>
                <a:ea typeface="Cambria Math" pitchFamily="18" charset="0"/>
              </a:rPr>
              <a:t>флюгель</a:t>
            </a:r>
            <a:r>
              <a:rPr lang="ru-RU" dirty="0" smtClean="0">
                <a:solidFill>
                  <a:srgbClr val="990033"/>
                </a:solidFill>
                <a:latin typeface="Cambria Math" pitchFamily="18" charset="0"/>
                <a:ea typeface="Cambria Math" pitchFamily="18" charset="0"/>
              </a:rPr>
              <a:t>, в Англии – </a:t>
            </a:r>
            <a:r>
              <a:rPr lang="ru-RU" dirty="0" err="1" smtClean="0">
                <a:solidFill>
                  <a:srgbClr val="990033"/>
                </a:solidFill>
                <a:latin typeface="Cambria Math" pitchFamily="18" charset="0"/>
                <a:ea typeface="Cambria Math" pitchFamily="18" charset="0"/>
              </a:rPr>
              <a:t>вирджинал</a:t>
            </a:r>
            <a:r>
              <a:rPr lang="ru-RU" dirty="0" smtClean="0">
                <a:solidFill>
                  <a:srgbClr val="990033"/>
                </a:solidFill>
                <a:latin typeface="Cambria Math" pitchFamily="18" charset="0"/>
                <a:ea typeface="Cambria Math" pitchFamily="18" charset="0"/>
              </a:rPr>
              <a:t>, а во Франции –</a:t>
            </a:r>
            <a:r>
              <a:rPr lang="ru-RU" b="1" dirty="0" smtClean="0">
                <a:solidFill>
                  <a:srgbClr val="990033"/>
                </a:solidFill>
                <a:latin typeface="Cambria Math" pitchFamily="18" charset="0"/>
                <a:ea typeface="Cambria Math" pitchFamily="18" charset="0"/>
              </a:rPr>
              <a:t> </a:t>
            </a:r>
            <a:r>
              <a:rPr lang="ru-RU" dirty="0" smtClean="0">
                <a:solidFill>
                  <a:srgbClr val="990033"/>
                </a:solidFill>
                <a:latin typeface="Cambria Math" pitchFamily="18" charset="0"/>
                <a:ea typeface="Cambria Math" pitchFamily="18" charset="0"/>
              </a:rPr>
              <a:t>клавесин, и это название позже стало общим для всех инструментов такого типа. Клавиатуру присоединили к </a:t>
            </a:r>
            <a:r>
              <a:rPr lang="ru-RU" dirty="0" err="1" smtClean="0">
                <a:solidFill>
                  <a:srgbClr val="990033"/>
                </a:solidFill>
                <a:latin typeface="Cambria Math" pitchFamily="18" charset="0"/>
                <a:ea typeface="Cambria Math" pitchFamily="18" charset="0"/>
              </a:rPr>
              <a:t>цимбалу</a:t>
            </a:r>
            <a:r>
              <a:rPr lang="ru-RU" dirty="0" smtClean="0">
                <a:solidFill>
                  <a:srgbClr val="990033"/>
                </a:solidFill>
                <a:latin typeface="Cambria Math" pitchFamily="18" charset="0"/>
                <a:ea typeface="Cambria Math" pitchFamily="18" charset="0"/>
              </a:rPr>
              <a:t>, на близком к струнам конце клавиши закрепили специальный язычок – он-то и щипал струну, когда музыкант нажимал на клавиши. Так родился первый клавишно-щипковый инструмент, названный клавицимбалом. В качестве материала использовали вороньи перья, которые в течение трех веков служили для клавесина лучшими язычками.</a:t>
            </a:r>
            <a:endParaRPr lang="ru-RU" dirty="0">
              <a:solidFill>
                <a:srgbClr val="990033"/>
              </a:solidFill>
              <a:latin typeface="Cambria Math" pitchFamily="18" charset="0"/>
              <a:ea typeface="Cambria Math" pitchFamily="18" charset="0"/>
            </a:endParaRPr>
          </a:p>
        </p:txBody>
      </p:sp>
      <p:pic>
        <p:nvPicPr>
          <p:cNvPr id="3" name="Рисунок 2" descr="инструменты.JPG"/>
          <p:cNvPicPr>
            <a:picLocks noChangeAspect="1"/>
          </p:cNvPicPr>
          <p:nvPr/>
        </p:nvPicPr>
        <p:blipFill>
          <a:blip r:embed="rId2" cstate="email"/>
          <a:srcRect/>
          <a:stretch>
            <a:fillRect/>
          </a:stretch>
        </p:blipFill>
        <p:spPr>
          <a:xfrm>
            <a:off x="5786446" y="3786190"/>
            <a:ext cx="3143272" cy="2792515"/>
          </a:xfrm>
          <a:prstGeom prst="rect">
            <a:avLst/>
          </a:prstGeom>
          <a:ln>
            <a:solidFill>
              <a:srgbClr val="990033"/>
            </a:solidFill>
          </a:ln>
          <a:effectLst>
            <a:outerShdw blurRad="292100" dist="139700" dir="2700000" algn="tl" rotWithShape="0">
              <a:srgbClr val="333333">
                <a:alpha val="65000"/>
              </a:srgbClr>
            </a:outerShdw>
          </a:effectLst>
        </p:spPr>
      </p:pic>
      <p:pic>
        <p:nvPicPr>
          <p:cNvPr id="4" name="Рисунок 3" descr="Форте0019.JPG"/>
          <p:cNvPicPr>
            <a:picLocks noChangeAspect="1"/>
          </p:cNvPicPr>
          <p:nvPr/>
        </p:nvPicPr>
        <p:blipFill>
          <a:blip r:embed="rId3" cstate="email"/>
          <a:stretch>
            <a:fillRect/>
          </a:stretch>
        </p:blipFill>
        <p:spPr>
          <a:xfrm>
            <a:off x="2000232" y="3857628"/>
            <a:ext cx="3550694" cy="2643206"/>
          </a:xfrm>
          <a:prstGeom prst="rect">
            <a:avLst/>
          </a:prstGeom>
          <a:ln>
            <a:solidFill>
              <a:srgbClr val="990033"/>
            </a:solidFill>
          </a:ln>
          <a:effectLst>
            <a:outerShdw blurRad="292100" dist="139700" dir="2700000" algn="tl" rotWithShape="0">
              <a:srgbClr val="333333">
                <a:alpha val="65000"/>
              </a:srgbClr>
            </a:outerShdw>
          </a:effectLst>
        </p:spPr>
      </p:pic>
      <p:sp>
        <p:nvSpPr>
          <p:cNvPr id="6" name="TextBox 5"/>
          <p:cNvSpPr txBox="1"/>
          <p:nvPr/>
        </p:nvSpPr>
        <p:spPr>
          <a:xfrm>
            <a:off x="214282" y="4500570"/>
            <a:ext cx="1643074" cy="1077218"/>
          </a:xfrm>
          <a:prstGeom prst="rect">
            <a:avLst/>
          </a:prstGeom>
          <a:noFill/>
        </p:spPr>
        <p:txBody>
          <a:bodyPr wrap="square" rtlCol="0">
            <a:spAutoFit/>
          </a:bodyPr>
          <a:lstStyle/>
          <a:p>
            <a:pPr algn="ctr"/>
            <a:r>
              <a:rPr lang="ru-RU" sz="1600" b="1" dirty="0" smtClean="0">
                <a:solidFill>
                  <a:srgbClr val="990033"/>
                </a:solidFill>
              </a:rPr>
              <a:t>Первое изображение </a:t>
            </a:r>
            <a:r>
              <a:rPr lang="ru-RU" sz="1600" b="1" dirty="0" err="1" smtClean="0">
                <a:solidFill>
                  <a:srgbClr val="990033"/>
                </a:solidFill>
              </a:rPr>
              <a:t>клавицембала</a:t>
            </a:r>
            <a:r>
              <a:rPr lang="ru-RU" sz="1600" b="1" dirty="0" smtClean="0">
                <a:solidFill>
                  <a:srgbClr val="990033"/>
                </a:solidFill>
              </a:rPr>
              <a:t> 1440 г.</a:t>
            </a:r>
            <a:endParaRPr lang="ru-RU" sz="1600" b="1" dirty="0">
              <a:solidFill>
                <a:srgbClr val="990033"/>
              </a:solidFill>
            </a:endParaRPr>
          </a:p>
        </p:txBody>
      </p:sp>
      <p:sp>
        <p:nvSpPr>
          <p:cNvPr id="7" name="TextBox 6"/>
          <p:cNvSpPr txBox="1"/>
          <p:nvPr/>
        </p:nvSpPr>
        <p:spPr>
          <a:xfrm>
            <a:off x="7286644" y="5929330"/>
            <a:ext cx="1285884" cy="338554"/>
          </a:xfrm>
          <a:prstGeom prst="rect">
            <a:avLst/>
          </a:prstGeom>
          <a:noFill/>
        </p:spPr>
        <p:txBody>
          <a:bodyPr wrap="square" rtlCol="0">
            <a:spAutoFit/>
          </a:bodyPr>
          <a:lstStyle/>
          <a:p>
            <a:r>
              <a:rPr lang="ru-RU" sz="1600" b="1" dirty="0" smtClean="0">
                <a:solidFill>
                  <a:srgbClr val="990033"/>
                </a:solidFill>
              </a:rPr>
              <a:t>Клавесин</a:t>
            </a:r>
            <a:endParaRPr lang="ru-RU" sz="1600" b="1" dirty="0">
              <a:solidFill>
                <a:srgbClr val="990033"/>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357686" y="357166"/>
            <a:ext cx="4143404" cy="5909310"/>
          </a:xfrm>
          <a:prstGeom prst="rect">
            <a:avLst/>
          </a:prstGeom>
          <a:noFill/>
        </p:spPr>
        <p:txBody>
          <a:bodyPr wrap="square" rtlCol="0">
            <a:spAutoFit/>
          </a:bodyPr>
          <a:lstStyle/>
          <a:p>
            <a:pPr algn="ctr"/>
            <a:r>
              <a:rPr lang="ru-RU" dirty="0" smtClean="0">
                <a:solidFill>
                  <a:srgbClr val="990033"/>
                </a:solidFill>
              </a:rPr>
              <a:t>Корпус клавесина был треугольным или прямоугольным. На рубеже Х</a:t>
            </a:r>
            <a:r>
              <a:rPr lang="en-US" dirty="0" smtClean="0">
                <a:solidFill>
                  <a:srgbClr val="990033"/>
                </a:solidFill>
                <a:latin typeface="Cambria Math" pitchFamily="18" charset="0"/>
                <a:ea typeface="Cambria Math" pitchFamily="18" charset="0"/>
              </a:rPr>
              <a:t>VII</a:t>
            </a:r>
            <a:r>
              <a:rPr lang="ru-RU" dirty="0" smtClean="0">
                <a:solidFill>
                  <a:srgbClr val="990033"/>
                </a:solidFill>
                <a:latin typeface="Cambria Math" pitchFamily="18" charset="0"/>
                <a:ea typeface="Cambria Math" pitchFamily="18" charset="0"/>
              </a:rPr>
              <a:t> – Х</a:t>
            </a:r>
            <a:r>
              <a:rPr lang="en-US" dirty="0" smtClean="0">
                <a:solidFill>
                  <a:srgbClr val="990033"/>
                </a:solidFill>
                <a:latin typeface="Cambria Math" pitchFamily="18" charset="0"/>
                <a:ea typeface="Cambria Math" pitchFamily="18" charset="0"/>
              </a:rPr>
              <a:t>VII</a:t>
            </a:r>
            <a:r>
              <a:rPr lang="ru-RU" dirty="0" smtClean="0">
                <a:solidFill>
                  <a:srgbClr val="990033"/>
                </a:solidFill>
                <a:latin typeface="Cambria Math" pitchFamily="18" charset="0"/>
                <a:ea typeface="Cambria Math" pitchFamily="18" charset="0"/>
              </a:rPr>
              <a:t> </a:t>
            </a:r>
            <a:r>
              <a:rPr lang="ru-RU" dirty="0" smtClean="0">
                <a:solidFill>
                  <a:srgbClr val="990033"/>
                </a:solidFill>
              </a:rPr>
              <a:t>веков, чтобы разнообразить звучание, изобрели клавесин с двумя, тремя клавиатурами, или мануалами. Голос одного мануала был тише, другого – громче. Клавесин сразу  покорил сердца любителей  музыки всех европейских стран. Если на органе играли в соборах во время богослужений, </a:t>
            </a:r>
            <a:r>
              <a:rPr lang="ru-RU" dirty="0" err="1" smtClean="0">
                <a:solidFill>
                  <a:srgbClr val="990033"/>
                </a:solidFill>
              </a:rPr>
              <a:t>клавикордом</a:t>
            </a:r>
            <a:r>
              <a:rPr lang="ru-RU" dirty="0" smtClean="0">
                <a:solidFill>
                  <a:srgbClr val="990033"/>
                </a:solidFill>
              </a:rPr>
              <a:t> пользовались преимущественно дома, то в салонах богатых вельмож безраздельно царил клавесин – превосходный солист и незаменимый </a:t>
            </a:r>
            <a:r>
              <a:rPr lang="ru-RU" dirty="0" err="1" smtClean="0">
                <a:solidFill>
                  <a:srgbClr val="990033"/>
                </a:solidFill>
              </a:rPr>
              <a:t>ансамблист</a:t>
            </a:r>
            <a:r>
              <a:rPr lang="ru-RU" dirty="0" smtClean="0">
                <a:solidFill>
                  <a:srgbClr val="990033"/>
                </a:solidFill>
              </a:rPr>
              <a:t>, равноправный участник оркестра. Роскошным был и внешний вид инструмента: отделанные тонкой резьбой и росписью, они представляли собой произведение искусства.</a:t>
            </a:r>
            <a:endParaRPr lang="ru-RU" dirty="0">
              <a:solidFill>
                <a:srgbClr val="990033"/>
              </a:solidFill>
            </a:endParaRPr>
          </a:p>
        </p:txBody>
      </p:sp>
      <p:pic>
        <p:nvPicPr>
          <p:cNvPr id="4" name="Рисунок 3" descr="1170.jpg"/>
          <p:cNvPicPr>
            <a:picLocks noChangeAspect="1"/>
          </p:cNvPicPr>
          <p:nvPr/>
        </p:nvPicPr>
        <p:blipFill>
          <a:blip r:embed="rId2" cstate="email"/>
          <a:stretch>
            <a:fillRect/>
          </a:stretch>
        </p:blipFill>
        <p:spPr>
          <a:xfrm>
            <a:off x="428596" y="285728"/>
            <a:ext cx="3286148" cy="3401452"/>
          </a:xfrm>
          <a:prstGeom prst="rect">
            <a:avLst/>
          </a:prstGeom>
          <a:ln>
            <a:solidFill>
              <a:srgbClr val="990033"/>
            </a:solidFill>
          </a:ln>
          <a:effectLst>
            <a:outerShdw blurRad="292100" dist="139700" dir="2700000" algn="tl" rotWithShape="0">
              <a:srgbClr val="333333">
                <a:alpha val="65000"/>
              </a:srgbClr>
            </a:outerShdw>
          </a:effectLst>
        </p:spPr>
      </p:pic>
      <p:pic>
        <p:nvPicPr>
          <p:cNvPr id="5" name="Рисунок 4" descr="Moermans-04.jpg"/>
          <p:cNvPicPr>
            <a:picLocks noChangeAspect="1"/>
          </p:cNvPicPr>
          <p:nvPr/>
        </p:nvPicPr>
        <p:blipFill>
          <a:blip r:embed="rId3" cstate="email"/>
          <a:stretch>
            <a:fillRect/>
          </a:stretch>
        </p:blipFill>
        <p:spPr>
          <a:xfrm>
            <a:off x="357158" y="3857628"/>
            <a:ext cx="3357586" cy="2663656"/>
          </a:xfrm>
          <a:prstGeom prst="rect">
            <a:avLst/>
          </a:prstGeom>
          <a:ln>
            <a:solidFill>
              <a:srgbClr val="990033"/>
            </a:solidFill>
          </a:ln>
          <a:effectLst>
            <a:outerShdw blurRad="292100" dist="139700" dir="2700000" algn="tl" rotWithShape="0">
              <a:srgbClr val="333333">
                <a:alpha val="6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Форте0007.JPG"/>
          <p:cNvPicPr>
            <a:picLocks noChangeAspect="1"/>
          </p:cNvPicPr>
          <p:nvPr/>
        </p:nvPicPr>
        <p:blipFill>
          <a:blip r:embed="rId2" cstate="email"/>
          <a:stretch>
            <a:fillRect/>
          </a:stretch>
        </p:blipFill>
        <p:spPr>
          <a:xfrm rot="21102815">
            <a:off x="464202" y="315329"/>
            <a:ext cx="2658679" cy="3660761"/>
          </a:xfrm>
          <a:prstGeom prst="rect">
            <a:avLst/>
          </a:prstGeom>
          <a:ln>
            <a:solidFill>
              <a:srgbClr val="990033"/>
            </a:solidFill>
          </a:ln>
          <a:effectLst>
            <a:outerShdw blurRad="292100" dist="139700" dir="2700000" algn="tl" rotWithShape="0">
              <a:srgbClr val="333333">
                <a:alpha val="65000"/>
              </a:srgbClr>
            </a:outerShdw>
          </a:effectLst>
        </p:spPr>
      </p:pic>
      <p:pic>
        <p:nvPicPr>
          <p:cNvPr id="3" name="Рисунок 2" descr="Форте0009.JPG"/>
          <p:cNvPicPr>
            <a:picLocks noChangeAspect="1"/>
          </p:cNvPicPr>
          <p:nvPr/>
        </p:nvPicPr>
        <p:blipFill>
          <a:blip r:embed="rId3" cstate="email"/>
          <a:srcRect/>
          <a:stretch>
            <a:fillRect/>
          </a:stretch>
        </p:blipFill>
        <p:spPr>
          <a:xfrm rot="5991067">
            <a:off x="765249" y="2998416"/>
            <a:ext cx="3655550" cy="2453729"/>
          </a:xfrm>
          <a:prstGeom prst="rect">
            <a:avLst/>
          </a:prstGeom>
          <a:ln>
            <a:solidFill>
              <a:srgbClr val="990033"/>
            </a:solidFill>
          </a:ln>
          <a:effectLst>
            <a:outerShdw blurRad="292100" dist="139700" dir="2700000" algn="tl" rotWithShape="0">
              <a:srgbClr val="333333">
                <a:alpha val="65000"/>
              </a:srgbClr>
            </a:outerShdw>
          </a:effectLst>
        </p:spPr>
      </p:pic>
      <p:sp>
        <p:nvSpPr>
          <p:cNvPr id="4" name="TextBox 3"/>
          <p:cNvSpPr txBox="1"/>
          <p:nvPr/>
        </p:nvSpPr>
        <p:spPr>
          <a:xfrm>
            <a:off x="4214810" y="500042"/>
            <a:ext cx="4643470" cy="5632311"/>
          </a:xfrm>
          <a:prstGeom prst="rect">
            <a:avLst/>
          </a:prstGeom>
          <a:noFill/>
        </p:spPr>
        <p:txBody>
          <a:bodyPr wrap="square" rtlCol="0">
            <a:spAutoFit/>
          </a:bodyPr>
          <a:lstStyle/>
          <a:p>
            <a:pPr algn="ctr"/>
            <a:r>
              <a:rPr lang="ru-RU" dirty="0" smtClean="0">
                <a:solidFill>
                  <a:srgbClr val="990033"/>
                </a:solidFill>
              </a:rPr>
              <a:t>Клавесин, как и </a:t>
            </a:r>
            <a:r>
              <a:rPr lang="ru-RU" dirty="0" err="1" smtClean="0">
                <a:solidFill>
                  <a:srgbClr val="990033"/>
                </a:solidFill>
              </a:rPr>
              <a:t>клавикорд</a:t>
            </a:r>
            <a:r>
              <a:rPr lang="ru-RU" dirty="0" smtClean="0">
                <a:solidFill>
                  <a:srgbClr val="990033"/>
                </a:solidFill>
              </a:rPr>
              <a:t> страдал серьезными недостатками. И самым важным оказался один, решивший позже судьбу инструмента:  с какой бы силой ни нажимал исполнитель на клавишу, звук всегда был одинаковым, довольно громким, не таким податливым и подвластным исполнителю, как извлекаемый металлической пластинкой нежный звук </a:t>
            </a:r>
            <a:r>
              <a:rPr lang="ru-RU" dirty="0" err="1" smtClean="0">
                <a:solidFill>
                  <a:srgbClr val="990033"/>
                </a:solidFill>
              </a:rPr>
              <a:t>клавикорда</a:t>
            </a:r>
            <a:r>
              <a:rPr lang="ru-RU" dirty="0" smtClean="0">
                <a:solidFill>
                  <a:srgbClr val="990033"/>
                </a:solidFill>
              </a:rPr>
              <a:t>. Применяемые регистры давали только изменение окраски, но не силы звука. Поразительно, сколько замечательной музыки было написано композиторами для этого ограниченного по возможностям инструмента. Нужно было быть настоящими волшебниками, чтобы имея клавесин или </a:t>
            </a:r>
            <a:r>
              <a:rPr lang="ru-RU" dirty="0" err="1" smtClean="0">
                <a:solidFill>
                  <a:srgbClr val="990033"/>
                </a:solidFill>
              </a:rPr>
              <a:t>клавикорд</a:t>
            </a:r>
            <a:r>
              <a:rPr lang="ru-RU" dirty="0" smtClean="0">
                <a:solidFill>
                  <a:srgbClr val="990033"/>
                </a:solidFill>
              </a:rPr>
              <a:t>, сочинять  и слышать музыку, которая в полную силу прозвучит лишь спустя столетия!</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1218</TotalTime>
  <Words>2990</Words>
  <PresentationFormat>Экран (4:3)</PresentationFormat>
  <Paragraphs>79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155</cp:revision>
  <dcterms:modified xsi:type="dcterms:W3CDTF">2016-04-11T06:33:45Z</dcterms:modified>
</cp:coreProperties>
</file>