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70" r:id="rId4"/>
    <p:sldId id="260" r:id="rId5"/>
    <p:sldId id="262" r:id="rId6"/>
    <p:sldId id="258" r:id="rId7"/>
    <p:sldId id="263" r:id="rId8"/>
    <p:sldId id="282" r:id="rId9"/>
    <p:sldId id="266" r:id="rId10"/>
    <p:sldId id="257" r:id="rId11"/>
    <p:sldId id="281" r:id="rId12"/>
    <p:sldId id="280" r:id="rId13"/>
    <p:sldId id="283" r:id="rId14"/>
    <p:sldId id="264" r:id="rId15"/>
    <p:sldId id="276" r:id="rId16"/>
    <p:sldId id="284" r:id="rId17"/>
    <p:sldId id="285" r:id="rId18"/>
    <p:sldId id="286" r:id="rId19"/>
    <p:sldId id="273" r:id="rId20"/>
    <p:sldId id="265" r:id="rId21"/>
    <p:sldId id="261" r:id="rId22"/>
    <p:sldId id="269" r:id="rId23"/>
    <p:sldId id="279" r:id="rId24"/>
    <p:sldId id="278" r:id="rId25"/>
    <p:sldId id="287" r:id="rId26"/>
    <p:sldId id="268" r:id="rId27"/>
    <p:sldId id="259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BC8B00"/>
    <a:srgbClr val="6600FF"/>
    <a:srgbClr val="CC9900"/>
    <a:srgbClr val="CC0000"/>
    <a:srgbClr val="4D4D4D"/>
    <a:srgbClr val="292929"/>
    <a:srgbClr val="6699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2A2A-1C9C-462A-A931-5BB60B2B256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8CE2-B349-4E77-8CB5-B162FE0C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8CE2-B349-4E77-8CB5-B162FE0C58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8CE2-B349-4E77-8CB5-B162FE0C580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286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 каждой </a:t>
            </a:r>
          </a:p>
          <a:p>
            <a:r>
              <a:rPr lang="ru-RU" sz="3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мимолётности</a:t>
            </a:r>
          </a:p>
          <a:p>
            <a:r>
              <a:rPr lang="ru-RU" sz="3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вижу я миры…»  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14554"/>
            <a:ext cx="5786478" cy="324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5786" y="585789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ИИЦ – Научная библиотека представляет виртуальную выставку к 125-летию  композитора Сергея Прокофьева</a:t>
            </a:r>
            <a:endParaRPr lang="ru-RU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коф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08" y="357166"/>
            <a:ext cx="3147707" cy="396953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Прокоф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1643050"/>
            <a:ext cx="2612733" cy="410193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32147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 1919 году Прокофьев пишет оперу «Любовь к трем апельсинам» по К.Гоцци, Классическую симфонию, Третий фортепианный и Первый скрипичный концерты. Во всех этих произведениях обнаруживается  яркий самобытный и дерзкий стиль – </a:t>
            </a:r>
            <a:r>
              <a:rPr lang="ru-RU" dirty="0" err="1" smtClean="0">
                <a:solidFill>
                  <a:srgbClr val="6600CC"/>
                </a:solidFill>
              </a:rPr>
              <a:t>стиль</a:t>
            </a:r>
            <a:r>
              <a:rPr lang="ru-RU" dirty="0" smtClean="0">
                <a:solidFill>
                  <a:srgbClr val="6600CC"/>
                </a:solidFill>
              </a:rPr>
              <a:t> музыки нового века, нового поколения. Не удивительно, что старшее поколение музыкантов, как </a:t>
            </a:r>
            <a:r>
              <a:rPr lang="ru-RU" dirty="0" smtClean="0">
                <a:solidFill>
                  <a:srgbClr val="6600CC"/>
                </a:solidFill>
              </a:rPr>
              <a:t>правило, </a:t>
            </a:r>
            <a:r>
              <a:rPr lang="ru-RU" dirty="0" smtClean="0">
                <a:solidFill>
                  <a:srgbClr val="6600CC"/>
                </a:solidFill>
              </a:rPr>
              <a:t>о</a:t>
            </a:r>
            <a:r>
              <a:rPr lang="ru-RU" dirty="0" smtClean="0">
                <a:solidFill>
                  <a:srgbClr val="6600CC"/>
                </a:solidFill>
              </a:rPr>
              <a:t>тносится </a:t>
            </a:r>
            <a:r>
              <a:rPr lang="ru-RU" dirty="0" smtClean="0">
                <a:solidFill>
                  <a:srgbClr val="6600CC"/>
                </a:solidFill>
              </a:rPr>
              <a:t>к творчеству Прокофьева резко критически.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Оба этих произведения имеют много общего. Они строятся по типу комедийно-игрового действия, близкого к народным ярмарочным представлениям. В соответствии с этим и в музыке балета, и оперы преобладают юмористические настроения. Она покоряет упругими ритмами, стремительностью движения. Знаменитый марш из оперы «Любовь к трем апельсинам» обошел все  концертные эстрады мира.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Прокоф0045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357818" y="2285992"/>
            <a:ext cx="2700357" cy="3429024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рокоф00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2214554"/>
            <a:ext cx="2440649" cy="3451354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рокоф0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2643182"/>
            <a:ext cx="2642720" cy="373710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коф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2357430"/>
            <a:ext cx="5286412" cy="302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7554" y="557214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«Любовь  к трем апельсинам» ГАТОБ, Ленинград,  1926 год. Режиссер С.Радлов</a:t>
            </a:r>
            <a:endParaRPr lang="ru-RU" sz="16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00CC"/>
                </a:solidFill>
              </a:rPr>
              <a:t>«Это была не только лучшая постановка по сравнению с до сих пор виденным мною. Но к тому же лучшая настолько, что остальные кажутся рядом с нею глубокой провинцией… </a:t>
            </a:r>
          </a:p>
          <a:p>
            <a:pPr algn="ctr"/>
            <a:r>
              <a:rPr lang="ru-RU" b="1" i="1" dirty="0" smtClean="0">
                <a:solidFill>
                  <a:srgbClr val="6600CC"/>
                </a:solidFill>
              </a:rPr>
              <a:t>Я счастлив, что это случилось в родной стране».</a:t>
            </a:r>
          </a:p>
          <a:p>
            <a:pPr algn="ctr"/>
            <a:endParaRPr lang="ru-RU" b="1" i="1" dirty="0" smtClean="0">
              <a:solidFill>
                <a:srgbClr val="6600CC"/>
              </a:solidFill>
            </a:endParaRP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                                                                                                               С.Прокофьев.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 1927, 1929 и 1932 годах Прокофьев приезжает с гастролями в СССР, но неизменно возвращается на Запад. Лишь в 1933 году возникает решение постоянно поселиться в Москве – Прокофьеву предложили преподавание в консерватории. Композитор пишет: «Воздух чужбины не идет впрок моему вдохновению, потому что я русский…»</a:t>
            </a:r>
          </a:p>
          <a:p>
            <a:pPr algn="ctr"/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3" name="Рисунок 2" descr="Прокоф00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928802"/>
            <a:ext cx="435525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2066" y="2786058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С.Прокофьев с женой </a:t>
            </a:r>
            <a:r>
              <a:rPr lang="ru-RU" sz="1600" b="1" dirty="0" err="1" smtClean="0">
                <a:solidFill>
                  <a:srgbClr val="6600CC"/>
                </a:solidFill>
              </a:rPr>
              <a:t>Линой</a:t>
            </a:r>
            <a:r>
              <a:rPr lang="ru-RU" sz="1600" b="1" dirty="0" smtClean="0">
                <a:solidFill>
                  <a:srgbClr val="6600CC"/>
                </a:solidFill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</a:rPr>
              <a:t>Льюбера-Прокофьевой</a:t>
            </a:r>
            <a:r>
              <a:rPr lang="ru-RU" sz="1600" b="1" dirty="0" smtClean="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и сыновьями Святославом</a:t>
            </a:r>
          </a:p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 и Олегом.</a:t>
            </a:r>
            <a:endParaRPr lang="ru-RU" sz="16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786322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 июне 1935 года Прокофьев с семьей впервые побывал в Центральном  детском театре. Зрелище было захватывающим. И когда художественный руководитель театра </a:t>
            </a:r>
            <a:r>
              <a:rPr lang="ru-RU" dirty="0" err="1" smtClean="0">
                <a:solidFill>
                  <a:srgbClr val="6600CC"/>
                </a:solidFill>
              </a:rPr>
              <a:t>Н.И.Сац</a:t>
            </a:r>
            <a:r>
              <a:rPr lang="ru-RU" dirty="0" smtClean="0">
                <a:solidFill>
                  <a:srgbClr val="6600CC"/>
                </a:solidFill>
              </a:rPr>
              <a:t> предложила композитору написать симфоническую сказку, которая могла бы познакомить ребят с музыкальными инструментами, он с радостью согласился и написал сказку «Петя и волк», ставшую очень популярной.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коф00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14290"/>
            <a:ext cx="2212071" cy="307531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Прокоф0011.JPG"/>
          <p:cNvPicPr>
            <a:picLocks noChangeAspect="1"/>
          </p:cNvPicPr>
          <p:nvPr/>
        </p:nvPicPr>
        <p:blipFill>
          <a:blip r:embed="rId3" cstate="email"/>
          <a:srcRect t="-763"/>
          <a:stretch>
            <a:fillRect/>
          </a:stretch>
        </p:blipFill>
        <p:spPr>
          <a:xfrm>
            <a:off x="6072198" y="2643182"/>
            <a:ext cx="2358730" cy="3071834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500042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Яркая образность </a:t>
            </a:r>
            <a:r>
              <a:rPr lang="ru-RU" dirty="0" err="1" smtClean="0">
                <a:solidFill>
                  <a:srgbClr val="6600CC"/>
                </a:solidFill>
              </a:rPr>
              <a:t>прокофьевской</a:t>
            </a:r>
            <a:r>
              <a:rPr lang="ru-RU" dirty="0" smtClean="0">
                <a:solidFill>
                  <a:srgbClr val="6600CC"/>
                </a:solidFill>
              </a:rPr>
              <a:t> музыки обеспечила ей огромный успех, театр получал много восторженных писем. Тогда же был написан цикл «Детская музыка» 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(12 легких пьес для фортепиано), три детские песенки для голоса и фортепиано.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6" name="Рисунок 5" descr="Прокоф003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8992" y="2571744"/>
            <a:ext cx="2286016" cy="315583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рокоф005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3429000"/>
            <a:ext cx="2270640" cy="3052334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ф003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42852"/>
            <a:ext cx="2357454" cy="328947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рокоф0047.JP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2786050" y="1785926"/>
            <a:ext cx="2853470" cy="4102105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рокоф0040.JPG"/>
          <p:cNvPicPr>
            <a:picLocks noChangeAspect="1"/>
          </p:cNvPicPr>
          <p:nvPr/>
        </p:nvPicPr>
        <p:blipFill>
          <a:blip r:embed="rId4" cstate="email"/>
          <a:srcRect r="-126"/>
          <a:stretch>
            <a:fillRect/>
          </a:stretch>
        </p:blipFill>
        <p:spPr>
          <a:xfrm>
            <a:off x="5000628" y="142852"/>
            <a:ext cx="2643206" cy="358301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рокоф0044.JPG"/>
          <p:cNvPicPr>
            <a:picLocks noChangeAspect="1"/>
          </p:cNvPicPr>
          <p:nvPr/>
        </p:nvPicPr>
        <p:blipFill>
          <a:blip r:embed="rId5" cstate="email"/>
          <a:srcRect r="-169"/>
          <a:stretch>
            <a:fillRect/>
          </a:stretch>
        </p:blipFill>
        <p:spPr>
          <a:xfrm>
            <a:off x="5857884" y="2714620"/>
            <a:ext cx="2571768" cy="3569755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2" y="428604"/>
            <a:ext cx="4286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 мае 1935 года Прокофьев завершил первый вариант балета «Ромео и Джульетта» Однако путь балета на сцену был долгим. Поводом к отклонению  партитуры послужил счастливый конец балета. Но более глубокие причины скрывались в своеобразии </a:t>
            </a:r>
            <a:r>
              <a:rPr lang="ru-RU" dirty="0" err="1" smtClean="0">
                <a:solidFill>
                  <a:srgbClr val="6600CC"/>
                </a:solidFill>
              </a:rPr>
              <a:t>прокофьевской</a:t>
            </a:r>
            <a:r>
              <a:rPr lang="ru-RU" dirty="0" smtClean="0">
                <a:solidFill>
                  <a:srgbClr val="6600CC"/>
                </a:solidFill>
              </a:rPr>
              <a:t> музыки, совсем </a:t>
            </a:r>
            <a:r>
              <a:rPr lang="ru-RU" dirty="0" smtClean="0">
                <a:solidFill>
                  <a:srgbClr val="6600CC"/>
                </a:solidFill>
              </a:rPr>
              <a:t>не похожей </a:t>
            </a:r>
            <a:r>
              <a:rPr lang="ru-RU" dirty="0" smtClean="0">
                <a:solidFill>
                  <a:srgbClr val="6600CC"/>
                </a:solidFill>
              </a:rPr>
              <a:t>на то, к чему привыкли танцоры. Сосредоточив основное внимание на психологической стороне образов, Прокофьев  использовал выразительные средства, не свойственные балетной музыке. Балет «Ромео и Джульетта» – хореографическая  драма,  в которой на первое место выступает  не дивертисментное (танцевальное) начало, а развитие образов.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Прокоф00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85728"/>
            <a:ext cx="3261058" cy="479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5214950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ГАБТ, Москва, 1946. Галина Уланова – Джульетта, Михаил </a:t>
            </a:r>
            <a:r>
              <a:rPr lang="ru-RU" sz="1600" b="1" dirty="0" err="1" smtClean="0">
                <a:solidFill>
                  <a:srgbClr val="6600CC"/>
                </a:solidFill>
              </a:rPr>
              <a:t>Габович</a:t>
            </a:r>
            <a:r>
              <a:rPr lang="ru-RU" sz="1600" b="1" dirty="0" smtClean="0">
                <a:solidFill>
                  <a:srgbClr val="6600CC"/>
                </a:solidFill>
              </a:rPr>
              <a:t> - Ромео</a:t>
            </a:r>
            <a:endParaRPr lang="ru-RU" sz="16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окоф0012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714744" y="3500438"/>
            <a:ext cx="2214578" cy="3207607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рокоф00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388" y="3429000"/>
            <a:ext cx="2165392" cy="3071834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рокоф006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0800000">
            <a:off x="357158" y="285728"/>
            <a:ext cx="5715040" cy="2932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57950" y="428604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Национальный театр, Прага, </a:t>
            </a:r>
            <a:r>
              <a:rPr lang="ru-RU" sz="1600" b="1" dirty="0" smtClean="0">
                <a:solidFill>
                  <a:srgbClr val="6600CC"/>
                </a:solidFill>
              </a:rPr>
              <a:t>1950г. Балет «Ромео </a:t>
            </a:r>
          </a:p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и Джульетта». </a:t>
            </a:r>
          </a:p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Бал </a:t>
            </a:r>
            <a:r>
              <a:rPr lang="ru-RU" sz="1600" b="1" dirty="0" smtClean="0">
                <a:solidFill>
                  <a:srgbClr val="6600CC"/>
                </a:solidFill>
              </a:rPr>
              <a:t>у </a:t>
            </a:r>
            <a:r>
              <a:rPr lang="ru-RU" sz="1600" b="1" dirty="0" err="1" smtClean="0">
                <a:solidFill>
                  <a:srgbClr val="6600CC"/>
                </a:solidFill>
              </a:rPr>
              <a:t>Капулетти</a:t>
            </a:r>
            <a:r>
              <a:rPr lang="ru-RU" sz="1600" b="1" dirty="0" smtClean="0">
                <a:solidFill>
                  <a:srgbClr val="6600CC"/>
                </a:solidFill>
              </a:rPr>
              <a:t>.</a:t>
            </a:r>
            <a:endParaRPr lang="ru-RU" sz="16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ф00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14744" y="214290"/>
            <a:ext cx="4747379" cy="298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71538" y="171448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С.С.Прокофьев и </a:t>
            </a:r>
            <a:r>
              <a:rPr lang="ru-RU" sz="1600" b="1" dirty="0" err="1" smtClean="0">
                <a:solidFill>
                  <a:srgbClr val="6600CC"/>
                </a:solidFill>
              </a:rPr>
              <a:t>С.М.Эйзентшейн</a:t>
            </a:r>
            <a:r>
              <a:rPr lang="ru-RU" sz="1600" b="1" dirty="0" smtClean="0">
                <a:solidFill>
                  <a:srgbClr val="6600CC"/>
                </a:solidFill>
              </a:rPr>
              <a:t> в киностудии во время работы, 1943 г.</a:t>
            </a:r>
            <a:endParaRPr lang="ru-RU" sz="1600" b="1" dirty="0">
              <a:solidFill>
                <a:srgbClr val="66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876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Вскоре Прокофьев дебютирует в кино. Он пишет музыку к монументальному фильму «Александр Невский» (1939г.) Эта музыка, проникнутая патриотическим пафосом, часто исполнялась в концертах в виде кантат. Это был первый опыт героической темы. Потом </a:t>
            </a:r>
            <a:r>
              <a:rPr lang="ru-RU" dirty="0" smtClean="0">
                <a:solidFill>
                  <a:srgbClr val="6600CC"/>
                </a:solidFill>
              </a:rPr>
              <a:t>была опера </a:t>
            </a:r>
            <a:r>
              <a:rPr lang="ru-RU" dirty="0" smtClean="0">
                <a:solidFill>
                  <a:srgbClr val="6600CC"/>
                </a:solidFill>
              </a:rPr>
              <a:t>«Семен </a:t>
            </a:r>
            <a:r>
              <a:rPr lang="ru-RU" dirty="0" err="1" smtClean="0">
                <a:solidFill>
                  <a:srgbClr val="6600CC"/>
                </a:solidFill>
              </a:rPr>
              <a:t>Котко</a:t>
            </a:r>
            <a:r>
              <a:rPr lang="ru-RU" dirty="0" smtClean="0">
                <a:solidFill>
                  <a:srgbClr val="6600CC"/>
                </a:solidFill>
              </a:rPr>
              <a:t>», а в годы Великой  Отечественной войны он обращается  к роману Л.Толстого «Война и мир» и начинает работу над оперой в сложнейших условиях эвакуации  1941 года. Постоянные переезды,  параллельная работа над музыкой к  фильму «Иван Грозный», не останавливают работу над оперой, и  16 октября 1944 года «Война и мир» впервые  прозвучала в концертном исполнении.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ф0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210" y="142853"/>
            <a:ext cx="232382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рокоф0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285728"/>
            <a:ext cx="2475377" cy="350046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рокоф00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0166" y="2357430"/>
            <a:ext cx="2362082" cy="334025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рокоф00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500826" y="357166"/>
            <a:ext cx="2286016" cy="322731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рокоф001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2357430"/>
            <a:ext cx="2571768" cy="322978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857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С именем Сергея Прокофьева (1891-1953) связана музыкальная жизнь почти всей первой половины ХХ века. Композитор, известный ныне во всех странах, с боями входил в музыкальный мир и выступал  против академической рутины в музыке. В произведениях Прокофьева, новатора неуемной силы и обаятельного русского лирика нового склада, с такой убедительностью воплощалась атмосфера современности, что с годами ширилась среда людей, которым оказывалась близкой и нужной его музыка. Творчество С.С.Прокофьева охватило все жанры музыкального искусства. За сорок пять лет творческой  деятельности он написал свыше ста тридцати опусов, в  числе которых восемь опер, семь балетов, семь симфонических сюит и вокально-симфонических произведений, пятнадцать сонат и многое другое.</a:t>
            </a:r>
          </a:p>
        </p:txBody>
      </p:sp>
      <p:pic>
        <p:nvPicPr>
          <p:cNvPr id="4" name="Рисунок 3" descr="1245323_html_46c37df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785794"/>
            <a:ext cx="3398857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коф00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428604"/>
            <a:ext cx="2428892" cy="357190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рокоф00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1000108"/>
            <a:ext cx="3857652" cy="287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4357694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Еще в 1940 году Прокофьевым был задуман балет»Золушка», но завершить его удалось лишь в конце войны. Это одно из  самых лиричных творений композитора, отличающееся многоплановостью настроений и душевностью, свойственной музыке  позднего Прокофьева. Внутренний мир сказочной героини раскрыт любовно и трогательно. В поэтическом строе сказочных образов в тяжелые военные дни утверждалась вера в торжество добра.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1429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Золушка – Ольга Лепешинская, Принц- Владимир Преображенский</a:t>
            </a:r>
            <a:endParaRPr lang="ru-RU" sz="16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коф0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15074" y="285728"/>
            <a:ext cx="2649535" cy="328614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окоф00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214290"/>
            <a:ext cx="2227567" cy="350046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10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240" y="285728"/>
            <a:ext cx="2310864" cy="3429024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Прокоф000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57290" y="2857496"/>
            <a:ext cx="2587643" cy="358289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рокоф00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2928934"/>
            <a:ext cx="2357454" cy="362817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коф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142844" y="142852"/>
            <a:ext cx="2143143" cy="338754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Современные черты гармонии Прокофьева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Прокоф00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00298" y="214290"/>
            <a:ext cx="2214578" cy="342732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окоф0015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4414" y="3214686"/>
            <a:ext cx="2187039" cy="3348685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1285860"/>
            <a:ext cx="35004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Но и гениальному Прокофьеву не удалось  избежать разгромной критики. В 1948 году  он был объявлен «формалистом». На закрытом просмотре его новая опера «Повесть о настоящем человеке» получила неблагоприятную оценку. Это подорвало не только его здоровье, но и </a:t>
            </a:r>
            <a:r>
              <a:rPr lang="ru-RU" dirty="0" smtClean="0">
                <a:solidFill>
                  <a:srgbClr val="6600CC"/>
                </a:solidFill>
              </a:rPr>
              <a:t>веру в правильность </a:t>
            </a:r>
            <a:r>
              <a:rPr lang="ru-RU" dirty="0" smtClean="0">
                <a:solidFill>
                  <a:srgbClr val="6600CC"/>
                </a:solidFill>
              </a:rPr>
              <a:t>советской политики в области искусства.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ф0049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-85"/>
          <a:stretch>
            <a:fillRect/>
          </a:stretch>
        </p:blipFill>
        <p:spPr>
          <a:xfrm rot="20734185">
            <a:off x="577502" y="751455"/>
            <a:ext cx="2425667" cy="3222155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рокоф0050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-84"/>
          <a:stretch>
            <a:fillRect/>
          </a:stretch>
        </p:blipFill>
        <p:spPr>
          <a:xfrm rot="602988">
            <a:off x="6067848" y="693299"/>
            <a:ext cx="2517975" cy="344656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рокоф0051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286116" y="428604"/>
            <a:ext cx="2500331" cy="3403229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478632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Но композитор не мог не творить: он переключается на создание балета по сказам Бажова «Каменный цветок». Однако постановка «Каменного цветка» была осуществлена лишь спустя четыре года…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коф0063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-38"/>
          <a:stretch>
            <a:fillRect/>
          </a:stretch>
        </p:blipFill>
        <p:spPr>
          <a:xfrm>
            <a:off x="214282" y="214290"/>
            <a:ext cx="2279522" cy="321471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рокоф0065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572264" y="857232"/>
            <a:ext cx="2424841" cy="330830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рокоф006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14810" y="285728"/>
            <a:ext cx="2428892" cy="321471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окоф0064.JP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071670" y="714356"/>
            <a:ext cx="2357454" cy="3168679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57200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Прокофьев задумал написать для детского радиовещания несложную симфонию. Но в процессе сочинения замысел получил иной поворот – последняя, Седьмая симфония, стала своего рода лирической исповедью композитора, его «лебединой песней», в которой впечатления окружающей жизни, образы, запомнившиеся с детства, сплетались с думами о пройденном пути, мудрым взглядом на будущее.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785794"/>
            <a:ext cx="357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Как-то раз Сергей Прокофьев сравнил творчество со  стрельбой по движущимся мишеням:  «Только взяв прицел вперед, в завтрашний день, вы не останетесь позади, на уровне вчерашних требований». И он  всю жизнь брал «прицел вперед», и,  наверно, именно потому все его  сочинения —  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и написанные в годы творческого подъема,  и в годы последней тяжелой болезни, — остались с нами  и  продолжают нести радость слушателям.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3" name="Рисунок 2" descr="prokofie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642918"/>
            <a:ext cx="3880870" cy="500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714356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Алексеев, А. Д. Русская фортепианная музыка. Конец XIX - начало XX века [Текст] / А. Д. Алексеев.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Наука, 1969.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392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Арановский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М. Мелодика С. Прокофьева [Текст]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исслед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очерки /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Арановский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; Ленингр.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ин-т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театра, музыки и кинематографии.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 : Музыка, 1969.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232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Блок, В. Виолончельное творчество Прокофьева [Текст]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исслед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В. Блок.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184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Блок, В. Метод творческой работы С. Прокофьева [Текст]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исслед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В. Блок.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143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Блок, В. Музыка Прокофьева для детей [Текст] / В. Блок.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80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Боганова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Национально-руссские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традиции в музыке С. С. Прокофьева [Текст] / 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Боганова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1961.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164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Василенко, С. Балеты Прокофьева [Текст] / С. Василенко.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; Л. : Музыка, 1965.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76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Волков, А. "Война и мир" Прокофьева [Текст] : опыт анализа вариантов оперы / А. Волков.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135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Гаккель, Л.  Фортепианное творчество С. С. Прокофьева [Текст] / Л. Гаккель.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1960.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173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Данько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Л. Оперы С. Прокофьева [Текст] / 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Данько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1963.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64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Данько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Л. Сергей Сергеевич Прокофьев. 1891 - 1953 [Текст] : крат. очерк жизни и творчество / 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Данько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; Л. : Музыка, 1966.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111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Дельсон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В. Фортепианное творчество и пианизм Прокофьева [Текст] /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Дельсон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1973.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287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Кириллова, Ю.  "Любовь к трем апельсинам" С. С. Прокофьева [Текст] / Ю. Кириллова.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80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Мартынов, И. Сергей Прокофьев [Текст] : жизнь и творчество / И. Мартынов.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560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Морозов, С. А. Прокофьев.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Молодая гвардия, 1967.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223с.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8572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Список использованной литературы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63860"/>
            <a:ext cx="8643998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Нестьев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И.  "Александр Невский" Прокофьева [Текст] / И.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Нестьев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1968.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51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 о Прокофьеве [Текст] : ст. и интервью / сост. В. П.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Варунц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1991.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286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 Сергей Сергеевич [Текст] : кн. для школьников / сост. О.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Очаковская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1990.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160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 Война и мир [Ноты] : соч. 91 : опера в 13 карт. по роману Льва Толстого. Т. 1 / С. Прокофьев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С. Прокофьева и М.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Мендельсон-Прокофьевой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пения с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Л. Т.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Атовмьяна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220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Арии и сцены из опер [Ноты] : для Т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 ; сост. А.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Кильчевская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1978.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60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Борис Годунов. Гамлет [Ноты] : музыка к спектаклям "Борис Годунов" А. Пушкина и "Гамлет" В. Шекспира.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Партитура и клавир.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1973.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160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Иван Грозный [Ноты] : балет в 2 д. / С. Прокофьев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Ю. Григоровича ; композиция, музык. ред. 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М.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Чулаки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1979.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192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Игрок [Ноты] : соч. 24 : опера в 4 д. и 6 карт.: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для пения 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композитора по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одноим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повести Достоевского.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1967.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348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Избранные вокальные сочинения [Ноты] : для голоса с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1968.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92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Избранные романсы и песни [Ноты] : для голоса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1987.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48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Любовь к трем апельсинам [Ноты] : соч. 33 : опера в 4 д., 10 карт. с прологом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пения с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авт. по сказке Карло Гоцци.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1983.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296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Мимолетности [Ноты] : ор. 22 ( 1925 - 1917 )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скр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В.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Деревянко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; партия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скр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под ред. Я.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Клесса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СПб. : Ми, 1993.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39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С.. Песни и хоры [Ноты] : из кантат, ораторий и кинофильмов : для голоса или хора с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 ; сост. Л.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Атовмян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1960.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100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Петя и волк [Ноты]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симф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сказка : соч. 67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в 4 руки / С. Прокофьев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В. Блока ; ред. А.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Багатовой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Н. Лукьяновой.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1972.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89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Популярные пьесы [Ноты] :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Сорокин ; сост. К. Сорокин.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1970.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83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1"/>
            </a:pP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С.. Ромео и Джульетта [Ноты] : соч. 64 : балет в 4 д., 9 карт. / С. Прокофьев ; </a:t>
            </a:r>
            <a:r>
              <a:rPr lang="ru-RU" sz="1300" dirty="0" err="1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либр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С. Радлова [и др.] ; </a:t>
            </a:r>
            <a:r>
              <a:rPr lang="ru-RU" sz="1300" dirty="0" err="1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lang="ru-RU" sz="1300" dirty="0" err="1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Л. </a:t>
            </a:r>
            <a:r>
              <a:rPr lang="ru-RU" sz="1300" dirty="0" err="1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Атовмьяна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rgbClr val="6600CC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lang="ru-RU" sz="1300" dirty="0" smtClean="0">
                <a:solidFill>
                  <a:srgbClr val="6600CC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1991. </a:t>
            </a:r>
            <a:r>
              <a:rPr lang="ru-RU" sz="1300" dirty="0" smtClean="0">
                <a:solidFill>
                  <a:srgbClr val="6600CC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168 с.</a:t>
            </a:r>
            <a:endParaRPr lang="ru-RU" sz="1300" dirty="0" smtClean="0">
              <a:solidFill>
                <a:srgbClr val="6600CC"/>
              </a:solidFill>
              <a:latin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1"/>
            </a:pP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С.. Ромео и Джульетта [Ноты] : соч. 75 : десять пьес для </a:t>
            </a:r>
            <a:r>
              <a:rPr lang="ru-RU" sz="1300" dirty="0" err="1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Прокофьев. </a:t>
            </a:r>
            <a:r>
              <a:rPr lang="ru-RU" sz="1300" dirty="0" smtClean="0">
                <a:solidFill>
                  <a:srgbClr val="6600CC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1966. </a:t>
            </a:r>
            <a:r>
              <a:rPr lang="ru-RU" sz="1300" dirty="0" smtClean="0">
                <a:solidFill>
                  <a:srgbClr val="6600CC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300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48 с.</a:t>
            </a:r>
            <a:endParaRPr lang="ru-RU" sz="1300" dirty="0" smtClean="0">
              <a:solidFill>
                <a:srgbClr val="6600CC"/>
              </a:solidFill>
              <a:latin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Семен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Котко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[Ноты] : соч. 81 : опера в 5 д. / С. Прокофьев.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1960.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376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Сонаты [Ноты] :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/ С. Прокофьев.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1964.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287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Стальной скок. Блудный сын. На Днепре [Ноты]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одноакт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балеты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: клавир / С. Прокофьев.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1971.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154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С.. Сюита из балета "Шут" [Ноты]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в 4 руки / С. Прокофьев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А.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Бубельникова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 : Музыка, 1983.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152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</a:t>
            </a: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Альбом [Текст] / С. Прокофьев ; под ред. А. Быкова, Т. Соколовой.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1965.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235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 Детство [Текст] / С. Прокофьев : под ред. С.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Бодренкова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/ 4-е изд.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1980.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193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 Соната № 6 [Ноты] :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: соч. 82 / С. Прокофьев.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СПб. : Композитор, 1994.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60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С..  Александр Невский [Ноты] : кантата для МС, хора и орк. / С. Прокофьев ; сл. В.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Луговского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С. Прокофьева ; англ. текст А.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Стайгера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1971.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88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Прокофьев, С.  Золушка : Балет в 3 д.: Соч.87 / С.Прокофьев;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1974.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167с.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Рогожина, Н. Вокально-симфонические произведения С. Прокофьева [Текст] / Н. Рогожина.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; Л. : Музыка, 1964.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128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Рогожина, Н.  Романсы и песни С. С. Прокофьева [Текст] / Н. Рогожина.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1971.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198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Савкина, Н. П. Сергей Сергеевич Прокофьев [Текст] / Н. П. Савкина.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1982.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143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Сорокер, Я.</a:t>
            </a: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Камерно-инструментальные ансамбли С. Прокофьева [Текст] / Я. Сорокер.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Совет. композитор, 1973.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104 с.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Тараканов, М.Стиль симфоний Прокофьева [Текст] : исследование / М. Тараканов 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Ин-т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истории искусств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Мин-ва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культуры СССР.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1968.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432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Холопов, Ю</a:t>
            </a: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Современные черты гармонии Прокофьева [Текст] / Ю. Холопов.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1967.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477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1"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Шлифштейн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С. И.  С.С. Прокофьев. Материалы. Документы. Воспоминания [Текст] / сост. С. И.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Шлифштейн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1956.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468 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ф00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85728"/>
            <a:ext cx="2214578" cy="318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378619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С.А.Прокофьев, отец композитора</a:t>
            </a:r>
            <a:endParaRPr lang="ru-RU" sz="1600" b="1" dirty="0">
              <a:solidFill>
                <a:srgbClr val="6600CC"/>
              </a:solidFill>
            </a:endParaRPr>
          </a:p>
        </p:txBody>
      </p:sp>
      <p:pic>
        <p:nvPicPr>
          <p:cNvPr id="6" name="Рисунок 5" descr="Прокоф00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2714620"/>
            <a:ext cx="2593922" cy="376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71736" y="164305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Сережа Прокофьев с матерью Марией Григорьевной</a:t>
            </a:r>
            <a:endParaRPr lang="ru-RU" sz="1600" b="1" dirty="0">
              <a:solidFill>
                <a:srgbClr val="66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48" y="571480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Сергей Прокофьев родился 23 апреля 1891 года в семье агронома, управляющего имением </a:t>
            </a:r>
            <a:r>
              <a:rPr lang="ru-RU" dirty="0" err="1" smtClean="0">
                <a:solidFill>
                  <a:srgbClr val="6600CC"/>
                </a:solidFill>
              </a:rPr>
              <a:t>Сонцовка</a:t>
            </a:r>
            <a:r>
              <a:rPr lang="ru-RU" dirty="0" smtClean="0">
                <a:solidFill>
                  <a:srgbClr val="6600CC"/>
                </a:solidFill>
              </a:rPr>
              <a:t>, которое находилось в Екатеринославской губернии (нынешней Донецкой области). Воспитанием и образованием сына занималась мать, так как отец был постоянно занят делами имения. Мария Григорьевна много времени  </a:t>
            </a:r>
            <a:r>
              <a:rPr lang="ru-RU" dirty="0" err="1" smtClean="0">
                <a:solidFill>
                  <a:srgbClr val="6600CC"/>
                </a:solidFill>
              </a:rPr>
              <a:t>музицированию</a:t>
            </a:r>
            <a:r>
              <a:rPr lang="ru-RU" dirty="0" smtClean="0">
                <a:solidFill>
                  <a:srgbClr val="6600CC"/>
                </a:solidFill>
              </a:rPr>
              <a:t>, постоянно разучивая и исполняя музыку Бетховена, Шопена, Чайковского, Рубинштейна. Учить музыке Сережу не пришлось. Слушая игру матери, он начал сам сочинять небольшие пьески.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Регулярные занятия музыкой начались с семи лет.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коф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2802873" cy="444970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рокоф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2357430"/>
            <a:ext cx="2714644" cy="4243144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окоф005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14942" y="428604"/>
            <a:ext cx="2928958" cy="435771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514351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С рукописью оперы «Великан» в возрасте 10 лет.</a:t>
            </a:r>
            <a:endParaRPr lang="ru-RU" sz="16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ф0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3204538" cy="435771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714620"/>
            <a:ext cx="20717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4D4D4D"/>
                </a:solidFill>
                <a:latin typeface="Bookman Old Style" pitchFamily="18" charset="0"/>
              </a:rPr>
              <a:t>СЕРГЕЙ</a:t>
            </a:r>
          </a:p>
          <a:p>
            <a:pPr algn="ctr"/>
            <a:r>
              <a:rPr lang="ru-RU" sz="1900" b="1" dirty="0" smtClean="0">
                <a:solidFill>
                  <a:srgbClr val="4D4D4D"/>
                </a:solidFill>
                <a:latin typeface="Bookman Old Style" pitchFamily="18" charset="0"/>
              </a:rPr>
              <a:t>ПРОКОФЬЕВ</a:t>
            </a:r>
            <a:endParaRPr lang="ru-RU" sz="1900" b="1" dirty="0">
              <a:solidFill>
                <a:srgbClr val="4D4D4D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Прокоф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2714620"/>
            <a:ext cx="2571768" cy="4006995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29256" y="357166"/>
            <a:ext cx="3500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Девяти лет Сережа играл пьесы Моцарта и легкие сонаты Бетховена. Летом 1902 года в </a:t>
            </a:r>
            <a:r>
              <a:rPr lang="ru-RU" dirty="0" err="1" smtClean="0">
                <a:solidFill>
                  <a:srgbClr val="6600CC"/>
                </a:solidFill>
              </a:rPr>
              <a:t>Сонцовку</a:t>
            </a:r>
            <a:r>
              <a:rPr lang="ru-RU" dirty="0" smtClean="0">
                <a:solidFill>
                  <a:srgbClr val="6600CC"/>
                </a:solidFill>
              </a:rPr>
              <a:t> приехал </a:t>
            </a:r>
            <a:r>
              <a:rPr lang="ru-RU" dirty="0" err="1" smtClean="0">
                <a:solidFill>
                  <a:srgbClr val="6600CC"/>
                </a:solidFill>
              </a:rPr>
              <a:t>Рейнгольд</a:t>
            </a:r>
            <a:r>
              <a:rPr lang="ru-RU" dirty="0" smtClean="0">
                <a:solidFill>
                  <a:srgbClr val="6600CC"/>
                </a:solidFill>
              </a:rPr>
              <a:t> Глиэр, который  в течение летних месяцев сумел привить ребенку композиторские навыки. Осенью 1904 </a:t>
            </a:r>
            <a:r>
              <a:rPr lang="ru-RU" dirty="0" smtClean="0">
                <a:solidFill>
                  <a:srgbClr val="6600CC"/>
                </a:solidFill>
              </a:rPr>
              <a:t>года, </a:t>
            </a:r>
            <a:r>
              <a:rPr lang="ru-RU" dirty="0" smtClean="0">
                <a:solidFill>
                  <a:srgbClr val="6600CC"/>
                </a:solidFill>
              </a:rPr>
              <a:t>блестяще выдержав экзамен, тринадцатилетний Сергей Прокофьев поступил в Петербургскую консерваторию. Мастерству композитора он учился у Римского-Корсакова, </a:t>
            </a:r>
            <a:r>
              <a:rPr lang="ru-RU" dirty="0" err="1" smtClean="0">
                <a:solidFill>
                  <a:srgbClr val="6600CC"/>
                </a:solidFill>
              </a:rPr>
              <a:t>Лядова</a:t>
            </a:r>
            <a:r>
              <a:rPr lang="ru-RU" dirty="0" smtClean="0">
                <a:solidFill>
                  <a:srgbClr val="6600CC"/>
                </a:solidFill>
              </a:rPr>
              <a:t> и одновременно овладевал искусством фортепианной игры в классе известной пианистки А.Н.Есиповой. 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коф0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58016" y="142852"/>
            <a:ext cx="2082770" cy="328614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Прокоф00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48062" y="1500174"/>
            <a:ext cx="1985142" cy="3429024"/>
          </a:xfrm>
          <a:prstGeom prst="rect">
            <a:avLst/>
          </a:prstGeom>
          <a:ln w="76200">
            <a:solidFill>
              <a:srgbClr val="CC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окоф0058.JPG"/>
          <p:cNvPicPr>
            <a:picLocks noChangeAspect="1"/>
          </p:cNvPicPr>
          <p:nvPr/>
        </p:nvPicPr>
        <p:blipFill>
          <a:blip r:embed="rId4" cstate="email"/>
          <a:srcRect r="-317"/>
          <a:stretch>
            <a:fillRect/>
          </a:stretch>
        </p:blipFill>
        <p:spPr>
          <a:xfrm>
            <a:off x="857224" y="1000108"/>
            <a:ext cx="3500462" cy="318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21429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На балу в консерватории около бюста Моцарту, январь 1908 г. </a:t>
            </a:r>
            <a:endParaRPr lang="ru-RU" sz="1600" b="1" dirty="0">
              <a:solidFill>
                <a:srgbClr val="66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357694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 период учебы появляются оперы, пьесы, фортепианные сонаты, симфонии, песни Прокофьева. Первые наиболее крупные произведения – Первая и Вторая симфонии, Первый концерт для фортепиано с оркестром – исполнялись самим композитором  в концертных залах Петербурга.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itle-prokofev_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357166"/>
            <a:ext cx="2218864" cy="3361915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Прокоф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32822">
            <a:off x="961182" y="314369"/>
            <a:ext cx="2059364" cy="3400679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рокоф0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34282">
            <a:off x="5830994" y="505618"/>
            <a:ext cx="2191808" cy="3515299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4214818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После окончания консерватории начинается необычайно насыщенная творческая жизнь. </a:t>
            </a:r>
            <a:r>
              <a:rPr lang="ru-RU" dirty="0" err="1" smtClean="0">
                <a:solidFill>
                  <a:srgbClr val="6600CC"/>
                </a:solidFill>
              </a:rPr>
              <a:t>Мясковский</a:t>
            </a:r>
            <a:r>
              <a:rPr lang="ru-RU" dirty="0" smtClean="0">
                <a:solidFill>
                  <a:srgbClr val="6600CC"/>
                </a:solidFill>
              </a:rPr>
              <a:t> назвал этот период жизни Прокофьева «вулканически-пламенным». Композитор стремительно завоевывает одно из ведущих мест в музыкальном мире Петербурга и Москвы. Уже в эти юные годы Прокофьев имеет репутацию  музыкального хулигана: его музыка отличается дерзостью выразительных средств, «варваризмами». Так Первый фортепианный концерт называли «футбольным» за четкую ритмику, ударные сухие звучания.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 1914 году Сергей Дягилев заказывает молодому композитору балет «Ала и </a:t>
            </a:r>
            <a:r>
              <a:rPr lang="ru-RU" dirty="0" err="1" smtClean="0">
                <a:solidFill>
                  <a:srgbClr val="6600CC"/>
                </a:solidFill>
              </a:rPr>
              <a:t>Лоллий</a:t>
            </a:r>
            <a:r>
              <a:rPr lang="ru-RU" dirty="0" smtClean="0">
                <a:solidFill>
                  <a:srgbClr val="6600CC"/>
                </a:solidFill>
              </a:rPr>
              <a:t>», но написанное заказчика не устраивает. Тем не менее в следующем году Дягилев предлагает написать новый балет – «Сказка про </a:t>
            </a:r>
            <a:r>
              <a:rPr lang="ru-RU" dirty="0" smtClean="0">
                <a:solidFill>
                  <a:srgbClr val="6600CC"/>
                </a:solidFill>
              </a:rPr>
              <a:t>шута, семерых шутов </a:t>
            </a:r>
            <a:r>
              <a:rPr lang="ru-RU" dirty="0" err="1" smtClean="0">
                <a:solidFill>
                  <a:srgbClr val="6600CC"/>
                </a:solidFill>
              </a:rPr>
              <a:t>перешутившего</a:t>
            </a:r>
            <a:r>
              <a:rPr lang="ru-RU" dirty="0" smtClean="0">
                <a:solidFill>
                  <a:srgbClr val="6600CC"/>
                </a:solidFill>
              </a:rPr>
              <a:t>». </a:t>
            </a:r>
            <a:r>
              <a:rPr lang="ru-RU" dirty="0" smtClean="0">
                <a:solidFill>
                  <a:srgbClr val="6600CC"/>
                </a:solidFill>
              </a:rPr>
              <a:t>В эти же годы Прокофьев работает над большой первой оперой  «Игрок» по Достоевскому (1915). Это произведение явилось своего рода программным выступлением молодого композитора в плане обновления традиционной драматургии и оперных форм. 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Не ослабевает внимание композитора к фортепианной музыке. В цикле миниатюр «Мимолетности» (1915-1917) впервые раскрылся лиризм Прокофьева.</a:t>
            </a:r>
          </a:p>
        </p:txBody>
      </p:sp>
      <p:pic>
        <p:nvPicPr>
          <p:cNvPr id="4" name="Рисунок 3" descr="Прокоф0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2874808"/>
            <a:ext cx="2643206" cy="373779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рокоф0042.JPG"/>
          <p:cNvPicPr>
            <a:picLocks noChangeAspect="1"/>
          </p:cNvPicPr>
          <p:nvPr/>
        </p:nvPicPr>
        <p:blipFill>
          <a:blip r:embed="rId3" cstate="email"/>
          <a:srcRect r="-123"/>
          <a:stretch>
            <a:fillRect/>
          </a:stretch>
        </p:blipFill>
        <p:spPr>
          <a:xfrm>
            <a:off x="6000760" y="214290"/>
            <a:ext cx="2714644" cy="354084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5500702"/>
            <a:ext cx="1899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BC8B00"/>
                </a:solidFill>
              </a:rPr>
              <a:t>С.Прокофьев </a:t>
            </a:r>
          </a:p>
          <a:p>
            <a:pPr algn="ctr"/>
            <a:r>
              <a:rPr lang="ru-RU" b="1" dirty="0" smtClean="0">
                <a:solidFill>
                  <a:srgbClr val="BC8B00"/>
                </a:solidFill>
              </a:rPr>
              <a:t>ИГРОК</a:t>
            </a:r>
            <a:endParaRPr lang="ru-RU" b="1" dirty="0">
              <a:solidFill>
                <a:srgbClr val="BC8B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ф00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3064234" cy="400052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рокоф00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71604" y="2143116"/>
            <a:ext cx="3071834" cy="3902107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714356"/>
            <a:ext cx="37862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В 1918 году композитор выезжает за рубеж. Официально это гастроли, но они продолжаются до 1933 года; он пишет музыку и концертирует в США, Германии, Франции. На гастролях в Париже он встречается с Дягилевым, который решил поставить «Шута», постановка которого принесла  Прокофьеву сенсационный успех, надолго запечатлевшись в памяти парижан как один из самых блестящих </a:t>
            </a:r>
            <a:r>
              <a:rPr lang="ru-RU" dirty="0" err="1" smtClean="0">
                <a:solidFill>
                  <a:srgbClr val="6600CC"/>
                </a:solidFill>
              </a:rPr>
              <a:t>дягилевских</a:t>
            </a:r>
            <a:r>
              <a:rPr lang="ru-RU" dirty="0" smtClean="0">
                <a:solidFill>
                  <a:srgbClr val="6600CC"/>
                </a:solidFill>
              </a:rPr>
              <a:t> спектаклей. Завершился этот год премьерой оперы «Любовь к трем апельсинам», состоявшейся в Чикаго 30 декабря 1921 года.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3319</Words>
  <PresentationFormat>Экран (4:3)</PresentationFormat>
  <Paragraphs>101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98</cp:revision>
  <dcterms:modified xsi:type="dcterms:W3CDTF">2016-04-21T07:00:03Z</dcterms:modified>
</cp:coreProperties>
</file>