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2" r:id="rId5"/>
    <p:sldId id="264" r:id="rId6"/>
    <p:sldId id="257" r:id="rId7"/>
    <p:sldId id="258" r:id="rId8"/>
    <p:sldId id="265" r:id="rId9"/>
    <p:sldId id="256" r:id="rId10"/>
    <p:sldId id="266" r:id="rId11"/>
    <p:sldId id="259" r:id="rId12"/>
    <p:sldId id="269" r:id="rId13"/>
    <p:sldId id="268" r:id="rId14"/>
    <p:sldId id="267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FF"/>
    <a:srgbClr val="800080"/>
    <a:srgbClr val="B25A9B"/>
    <a:srgbClr val="660033"/>
    <a:srgbClr val="CC33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ir1_b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3071810"/>
            <a:ext cx="4500594" cy="334736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600px-Лундстрем_Олег_Леонидович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142853"/>
            <a:ext cx="3000396" cy="427556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428604"/>
            <a:ext cx="507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Человек -      </a:t>
            </a:r>
          </a:p>
          <a:p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оркестр </a:t>
            </a:r>
            <a:endParaRPr lang="ru-RU" sz="6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4714884"/>
            <a:ext cx="371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660066"/>
                </a:solidFill>
                <a:effectLst/>
              </a:rPr>
              <a:t>ИИЦ – Научная библиотека представляет виртуальную выставку к 100-летию со дня рождения Олега Лундстрема</a:t>
            </a:r>
            <a:endParaRPr lang="ru-RU" sz="2000" b="1" i="1" dirty="0">
              <a:solidFill>
                <a:srgbClr val="66006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К 2000 году в строю из первого состава оркестра остался лишь сам Олег Лундстрем. Статус Государственного оркестра помог пережить  коллективу экономический кризис 90-х годов. В 1998 году оркестр успешно выступал в США. В 2003 году  Олег Лундстрем, сил которого не хватало на полноценную концертную деятельность, одобрил назначение главным дирижером оркестра Георгия </a:t>
            </a:r>
            <a:r>
              <a:rPr lang="ru-RU" dirty="0" err="1" smtClean="0">
                <a:solidFill>
                  <a:srgbClr val="660066"/>
                </a:solidFill>
              </a:rPr>
              <a:t>Гараняна</a:t>
            </a:r>
            <a:r>
              <a:rPr lang="ru-RU" dirty="0" smtClean="0">
                <a:solidFill>
                  <a:srgbClr val="660066"/>
                </a:solidFill>
              </a:rPr>
              <a:t>. Тогда же оркестр гастролировал по Китаю, выступив в том числе в тех залах, где за 70 лет до этого начиналась его история.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3" name="Рисунок 2" descr="3901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2928934"/>
            <a:ext cx="4095779" cy="307183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н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642918"/>
            <a:ext cx="2643206" cy="416531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00430" y="500042"/>
            <a:ext cx="54292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Николай Панов , тенор-саксофонист и аранжировщик оркестра до 2003 года, вспоминал об этой поездке: «В Шанхае я был в  числе нескольких музыкантов, которые  вместе с Олегом Леонидовичем ходили по местам «боевой славы» оркестра: бальным залам, где оркестр работал много лет назад. Было интересно слушать рассказы маэстро о людях и событиях  тех лет. Всё это казалось историей, ушедшей навсегда, как вдруг, войдя в подъезд дома, где Олег Леонидович жил  когда-то, мы услышали от него: «А вот и телефон висит на том же месте». Запахло мистикой. Нити времен стали соединяться. Из полумрака подъезда появился человек и сказал: «Я тебя знаю, ты жил здесь…»</a:t>
            </a:r>
          </a:p>
          <a:p>
            <a:pPr algn="ctr"/>
            <a:endParaRPr lang="ru-RU" dirty="0" smtClean="0">
              <a:solidFill>
                <a:srgbClr val="660066"/>
              </a:solidFill>
            </a:endParaRPr>
          </a:p>
          <a:p>
            <a:pPr algn="ctr"/>
            <a:r>
              <a:rPr lang="ru-RU" dirty="0" smtClean="0">
                <a:solidFill>
                  <a:srgbClr val="660066"/>
                </a:solidFill>
              </a:rPr>
              <a:t>В кн. :  Российский джаз </a:t>
            </a:r>
            <a:r>
              <a:rPr lang="en-US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[</a:t>
            </a:r>
            <a:r>
              <a:rPr lang="ru-RU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Текст</a:t>
            </a:r>
            <a:r>
              <a:rPr lang="en-US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]</a:t>
            </a:r>
            <a:r>
              <a:rPr lang="ru-RU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 : в 2-х т. – Т.1 / Под ред. К. Мошкова, А. Филипьевой. – СПб. : Лань, 2013. – С.90.</a:t>
            </a:r>
            <a:endParaRPr lang="ru-RU" dirty="0">
              <a:solidFill>
                <a:srgbClr val="660066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обр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81907"/>
            <a:ext cx="3129185" cy="457887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Музобр0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1214422"/>
            <a:ext cx="3606091" cy="5143536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214942" y="714356"/>
            <a:ext cx="364333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66"/>
                </a:solidFill>
              </a:rPr>
              <a:t>«Что же касается кредо нашего оркестра, то оно осталось прежним: мы верны джазу, мы стремимся сделать джаз важным компонентом духовной жизни человека». </a:t>
            </a:r>
          </a:p>
          <a:p>
            <a:pPr algn="ctr"/>
            <a:endParaRPr lang="ru-RU" sz="2000" b="1" i="1" dirty="0" smtClean="0">
              <a:solidFill>
                <a:srgbClr val="660066"/>
              </a:solidFill>
            </a:endParaRPr>
          </a:p>
          <a:p>
            <a:pPr algn="ctr"/>
            <a:r>
              <a:rPr lang="ru-RU" sz="2000" dirty="0" smtClean="0">
                <a:solidFill>
                  <a:srgbClr val="660066"/>
                </a:solidFill>
              </a:rPr>
              <a:t>                     Олег Лундстрем</a:t>
            </a:r>
          </a:p>
          <a:p>
            <a:pPr algn="ctr"/>
            <a:r>
              <a:rPr lang="ru-RU" sz="2000" dirty="0" smtClean="0">
                <a:solidFill>
                  <a:srgbClr val="660066"/>
                </a:solidFill>
              </a:rPr>
              <a:t>                     (Из интервью) </a:t>
            </a:r>
            <a:endParaRPr lang="ru-RU" sz="2000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564357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66"/>
                </a:solidFill>
              </a:rPr>
              <a:t>«Музыкальная жизнь», </a:t>
            </a:r>
          </a:p>
          <a:p>
            <a:pPr algn="ctr"/>
            <a:r>
              <a:rPr lang="ru-RU" sz="1600" b="1" dirty="0" smtClean="0">
                <a:solidFill>
                  <a:srgbClr val="660066"/>
                </a:solidFill>
              </a:rPr>
              <a:t>1985 г. № 4</a:t>
            </a:r>
            <a:endParaRPr lang="ru-RU" sz="16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linton_puti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642918"/>
            <a:ext cx="3000396" cy="316497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28662" y="4000504"/>
            <a:ext cx="23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66"/>
                </a:solidFill>
              </a:rPr>
              <a:t>Олег Лундстрем, Владимир Путин и </a:t>
            </a:r>
          </a:p>
          <a:p>
            <a:pPr algn="ctr"/>
            <a:r>
              <a:rPr lang="ru-RU" sz="1600" b="1" dirty="0" smtClean="0">
                <a:solidFill>
                  <a:srgbClr val="660066"/>
                </a:solidFill>
              </a:rPr>
              <a:t>Билл Клинтон.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428604"/>
            <a:ext cx="45005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В репертуаре оркестра  было немало оригинальной музыки, где авторы воплощали композиторский замысел, пользуясь классическим джазовым письмом.  В числе таких произведений в разные годы были «Экспромт» и «Спидвей» О.Лундстрема, «Признание»</a:t>
            </a:r>
            <a:r>
              <a:rPr lang="ru-RU" dirty="0" err="1" smtClean="0">
                <a:solidFill>
                  <a:srgbClr val="660066"/>
                </a:solidFill>
              </a:rPr>
              <a:t>А.Кролла</a:t>
            </a:r>
            <a:r>
              <a:rPr lang="ru-RU" dirty="0" smtClean="0">
                <a:solidFill>
                  <a:srgbClr val="660066"/>
                </a:solidFill>
              </a:rPr>
              <a:t>, «Музыкальный привет» </a:t>
            </a:r>
            <a:r>
              <a:rPr lang="ru-RU" dirty="0" err="1" smtClean="0">
                <a:solidFill>
                  <a:srgbClr val="660066"/>
                </a:solidFill>
              </a:rPr>
              <a:t>Г.Гараняна</a:t>
            </a:r>
            <a:r>
              <a:rPr lang="ru-RU" dirty="0" smtClean="0">
                <a:solidFill>
                  <a:srgbClr val="660066"/>
                </a:solidFill>
              </a:rPr>
              <a:t>, «Письмо другу» </a:t>
            </a:r>
            <a:r>
              <a:rPr lang="ru-RU" dirty="0" err="1" smtClean="0">
                <a:solidFill>
                  <a:srgbClr val="660066"/>
                </a:solidFill>
              </a:rPr>
              <a:t>Г.Гольштейна</a:t>
            </a:r>
            <a:r>
              <a:rPr lang="ru-RU" dirty="0" smtClean="0">
                <a:solidFill>
                  <a:srgbClr val="660066"/>
                </a:solidFill>
              </a:rPr>
              <a:t>, «В наше время» В.Долгова. Самые известные композиции Олега Лундстрема – «Интерлюдия», «Мираж», «Юмореска», «Марш-фокстрот», «Расцветает сирень», «Песня без слов», «Этюд для оркестра» и другие.  В авторском багаже Лундстрема – симфония, сюиты на татарские мелодии, романсы и музыка к кинофильмам – всего около тридцати произведений.</a:t>
            </a:r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928934"/>
            <a:ext cx="7643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Олег Лундстрем в 1984 году был удостоен звания  Народный артист РСФСР, в 1998 стал лауреатом Государственной премии РФ. В этом же году после гастролей в США Американская Библиографическая ассоциация назвала его «Человеком года».  Оркестр Олега Лундстрема существует до сих пор. С 2007 года во главе оркестра стоит известный российский джазовый пианист – Борис Фрумкин.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660066"/>
                </a:solidFill>
              </a:rPr>
              <a:t>Он готовит новые программы, включающие в себя как произведения, ранее нигде не звучавшие, так и классический джазовый репертуар. Музыкантское творчество внутри оркестра – это более восьмидесяти лет непрерывающаяся связь поколений, «из рук в руки» передающих тайны исполнительского джазового мастерства.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5" name="Рисунок 4" descr="to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571480"/>
            <a:ext cx="7429500" cy="159067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обр.JPG"/>
          <p:cNvPicPr>
            <a:picLocks noChangeAspect="1"/>
          </p:cNvPicPr>
          <p:nvPr/>
        </p:nvPicPr>
        <p:blipFill>
          <a:blip r:embed="rId2" cstate="print"/>
          <a:srcRect r="-84" b="2083"/>
          <a:stretch>
            <a:fillRect/>
          </a:stretch>
        </p:blipFill>
        <p:spPr>
          <a:xfrm>
            <a:off x="214282" y="142852"/>
            <a:ext cx="3500462" cy="484289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Музобр0001.JPG"/>
          <p:cNvPicPr>
            <a:picLocks noChangeAspect="1"/>
          </p:cNvPicPr>
          <p:nvPr/>
        </p:nvPicPr>
        <p:blipFill>
          <a:blip r:embed="rId3" cstate="print"/>
          <a:srcRect t="2083" r="-83" b="2083"/>
          <a:stretch>
            <a:fillRect/>
          </a:stretch>
        </p:blipFill>
        <p:spPr>
          <a:xfrm>
            <a:off x="1785918" y="1643050"/>
            <a:ext cx="3447704" cy="466843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Музобр0004.JPG"/>
          <p:cNvPicPr>
            <a:picLocks noChangeAspect="1"/>
          </p:cNvPicPr>
          <p:nvPr/>
        </p:nvPicPr>
        <p:blipFill>
          <a:blip r:embed="rId4" cstate="print"/>
          <a:srcRect t="2083" r="4252" b="2083"/>
          <a:stretch>
            <a:fillRect/>
          </a:stretch>
        </p:blipFill>
        <p:spPr>
          <a:xfrm>
            <a:off x="5357818" y="1672724"/>
            <a:ext cx="3286148" cy="465116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357166"/>
            <a:ext cx="7643866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СПИСОК ИСПОЛЬЗОВАННОЙ ЛИТЕРАТУРЫ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660066"/>
              </a:solidFill>
              <a:latin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Баташев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А. Полвека на джазовой сцене [Текст] / 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Баташев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// Музыкальная жизнь.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1985. - № 4.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С. 22-23.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Верменич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Юрий Тихонович. Джаз. История. Стили. Мастера [Текст] / Юрий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Верменич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СПб. : ПЛАНЕТА МУЗЫКИ, 2007.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608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Российский джаз [Текст] : в двух томах / под ред. К. Мошкова, А. Филипьевой.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Санкт-Петербург ; Москва ; Краснодар : Лань : Планета музыки, 2013.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Том 1 / [Н. Артеменко, Т.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Балакирская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Баташев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и др.].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2013.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604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Советский джаз [Текст] : проблемы, события, мастера : сб. ст. / сост. А. Медведев, О. Медведева.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М. : Совет.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коммпозитор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1987.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err="1" smtClean="0">
                <a:solidFill>
                  <a:srgbClr val="660066"/>
                </a:solidFill>
              </a:rPr>
              <a:t>Спектор</a:t>
            </a:r>
            <a:r>
              <a:rPr lang="ru-RU" dirty="0" smtClean="0">
                <a:solidFill>
                  <a:srgbClr val="660066"/>
                </a:solidFill>
              </a:rPr>
              <a:t>, </a:t>
            </a:r>
            <a:r>
              <a:rPr lang="ru-RU" dirty="0" smtClean="0">
                <a:solidFill>
                  <a:srgbClr val="660066"/>
                </a:solidFill>
              </a:rPr>
              <a:t>Григорий. </a:t>
            </a:r>
            <a:r>
              <a:rPr lang="ru-RU" dirty="0" smtClean="0">
                <a:solidFill>
                  <a:srgbClr val="660066"/>
                </a:solidFill>
              </a:rPr>
              <a:t>Рахманинов в джазе [Текст] / Г. </a:t>
            </a:r>
            <a:r>
              <a:rPr lang="ru-RU" dirty="0" err="1" smtClean="0">
                <a:solidFill>
                  <a:srgbClr val="660066"/>
                </a:solidFill>
              </a:rPr>
              <a:t>Спектор</a:t>
            </a:r>
            <a:r>
              <a:rPr lang="ru-RU" dirty="0" smtClean="0">
                <a:solidFill>
                  <a:srgbClr val="660066"/>
                </a:solidFill>
              </a:rPr>
              <a:t> // Музыкальная жизнь. — 2015. — № 7/8. — С. 134-135.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Фейертаг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Владимир, Б. Джаз. ХХ век 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Энцикл.справ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/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В.Б.Фейертаг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СПб. : СКИФИЯ, 2001.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564с.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Эстрада России. Двадцатый век. Лексикон.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М. : РОССПЭН, 2000.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748с.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496" y="785794"/>
            <a:ext cx="485778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660066"/>
                </a:solidFill>
              </a:rPr>
              <a:t>В середине 1950-х годов наши любители джаза были взбудоражены  слухами о каких-то невероятных «</a:t>
            </a:r>
            <a:r>
              <a:rPr lang="ru-RU" sz="1900" dirty="0" err="1" smtClean="0">
                <a:solidFill>
                  <a:srgbClr val="660066"/>
                </a:solidFill>
              </a:rPr>
              <a:t>шанхайцах</a:t>
            </a:r>
            <a:r>
              <a:rPr lang="ru-RU" sz="1900" dirty="0" smtClean="0">
                <a:solidFill>
                  <a:srgbClr val="660066"/>
                </a:solidFill>
              </a:rPr>
              <a:t>», появившихся в стране, музыка которых была на уровне лучших «фирменных» составов. Этот новый </a:t>
            </a:r>
            <a:r>
              <a:rPr lang="ru-RU" sz="1900" dirty="0" err="1" smtClean="0">
                <a:solidFill>
                  <a:srgbClr val="660066"/>
                </a:solidFill>
              </a:rPr>
              <a:t>биг-бэнд</a:t>
            </a:r>
            <a:r>
              <a:rPr lang="ru-RU" sz="1900" dirty="0" smtClean="0">
                <a:solidFill>
                  <a:srgbClr val="660066"/>
                </a:solidFill>
              </a:rPr>
              <a:t> отличался  высоким профессионализмом. Новым для нас было и имя его руководителя – Олег Лундстрем. Оркестр действительно долгие годы  работал и жил в Шанхае. Сам Олег Леонидович родился в Чите 2 апреля 1916 г. в семье учителя физики и дочери народовольца, но в 1921г. отца пригласили преподавать в Харбин, куда они и переехали. Там жили работники Советско-Китайской железной дороги и была большая колония русских.</a:t>
            </a:r>
            <a:endParaRPr lang="ru-RU" sz="1900" dirty="0">
              <a:solidFill>
                <a:srgbClr val="660066"/>
              </a:solidFill>
            </a:endParaRPr>
          </a:p>
        </p:txBody>
      </p:sp>
      <p:pic>
        <p:nvPicPr>
          <p:cNvPr id="5" name="Рисунок 4" descr="Лу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642918"/>
            <a:ext cx="2914578" cy="457203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357298"/>
            <a:ext cx="421484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660066"/>
                </a:solidFill>
              </a:rPr>
              <a:t>Олег закончил школу и </a:t>
            </a:r>
            <a:r>
              <a:rPr lang="ru-RU" sz="1900" dirty="0" err="1" smtClean="0">
                <a:solidFill>
                  <a:srgbClr val="660066"/>
                </a:solidFill>
              </a:rPr>
              <a:t>музучилище</a:t>
            </a:r>
            <a:r>
              <a:rPr lang="ru-RU" sz="1900" dirty="0" smtClean="0">
                <a:solidFill>
                  <a:srgbClr val="660066"/>
                </a:solidFill>
              </a:rPr>
              <a:t>, а затем поступил учиться в политехнический институт. Но знакомство с джазом через грампластинки привело к тому, что осенью 1934 г. молодые русские </a:t>
            </a:r>
            <a:r>
              <a:rPr lang="ru-RU" sz="1900" dirty="0" err="1" smtClean="0">
                <a:solidFill>
                  <a:srgbClr val="660066"/>
                </a:solidFill>
              </a:rPr>
              <a:t>харбинцы</a:t>
            </a:r>
            <a:r>
              <a:rPr lang="ru-RU" sz="1900" dirty="0" smtClean="0">
                <a:solidFill>
                  <a:srgbClr val="660066"/>
                </a:solidFill>
              </a:rPr>
              <a:t> решили создать свой оркестр. Вначале </a:t>
            </a:r>
            <a:r>
              <a:rPr lang="ru-RU" sz="1900" dirty="0" err="1" smtClean="0">
                <a:solidFill>
                  <a:srgbClr val="660066"/>
                </a:solidFill>
              </a:rPr>
              <a:t>биг-бэнд</a:t>
            </a:r>
            <a:r>
              <a:rPr lang="ru-RU" sz="1900" dirty="0" smtClean="0">
                <a:solidFill>
                  <a:srgbClr val="660066"/>
                </a:solidFill>
              </a:rPr>
              <a:t> состоял из девяти человек и вскоре стал популярным в городе. В 1936 году музыканты перебрались в Шанхай, желая покорить мир </a:t>
            </a:r>
          </a:p>
          <a:p>
            <a:pPr algn="ctr"/>
            <a:r>
              <a:rPr lang="ru-RU" sz="1900" dirty="0" smtClean="0">
                <a:solidFill>
                  <a:srgbClr val="660066"/>
                </a:solidFill>
              </a:rPr>
              <a:t>своей музыкой.</a:t>
            </a:r>
          </a:p>
          <a:p>
            <a:pPr algn="ctr"/>
            <a:endParaRPr lang="ru-RU" sz="1900" dirty="0">
              <a:solidFill>
                <a:srgbClr val="660066"/>
              </a:solidFill>
            </a:endParaRPr>
          </a:p>
        </p:txBody>
      </p:sp>
      <p:pic>
        <p:nvPicPr>
          <p:cNvPr id="4" name="Рисунок 3" descr="Лун00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628" y="785794"/>
            <a:ext cx="3571900" cy="414340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5143512"/>
            <a:ext cx="2529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</a:rPr>
              <a:t>Олег Лундстрем, 1935 г.</a:t>
            </a:r>
            <a:endParaRPr lang="ru-RU" sz="16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357166"/>
            <a:ext cx="78581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660066"/>
                </a:solidFill>
              </a:rPr>
              <a:t>Музыканты работали ежедневно по десять-двенадцать часов  подряд без выходных в отелях и танцзалах, и уже к концу 1930-х годов оркестр играл в лучших дансингах – «</a:t>
            </a:r>
            <a:r>
              <a:rPr lang="en-US" sz="1900" dirty="0" err="1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Majetstic</a:t>
            </a:r>
            <a:r>
              <a:rPr lang="ru-RU" sz="1900" dirty="0" smtClean="0">
                <a:solidFill>
                  <a:srgbClr val="660066"/>
                </a:solidFill>
              </a:rPr>
              <a:t>»,</a:t>
            </a:r>
            <a:r>
              <a:rPr lang="en-US" sz="1900" dirty="0" smtClean="0">
                <a:solidFill>
                  <a:srgbClr val="660066"/>
                </a:solidFill>
              </a:rPr>
              <a:t> </a:t>
            </a:r>
            <a:r>
              <a:rPr lang="ru-RU" sz="1900" dirty="0" smtClean="0">
                <a:solidFill>
                  <a:srgbClr val="660066"/>
                </a:solidFill>
              </a:rPr>
              <a:t>«</a:t>
            </a:r>
            <a:r>
              <a:rPr lang="en-US" sz="1900" dirty="0" smtClean="0">
                <a:solidFill>
                  <a:srgbClr val="660066"/>
                </a:solidFill>
                <a:latin typeface="Cambria Math" pitchFamily="18" charset="0"/>
                <a:ea typeface="Cambria Math" pitchFamily="18" charset="0"/>
              </a:rPr>
              <a:t>Paramount</a:t>
            </a:r>
            <a:r>
              <a:rPr lang="ru-RU" sz="1900" dirty="0" smtClean="0">
                <a:solidFill>
                  <a:srgbClr val="660066"/>
                </a:solidFill>
              </a:rPr>
              <a:t>», и на международном курорте </a:t>
            </a:r>
            <a:r>
              <a:rPr lang="ru-RU" sz="1900" dirty="0" err="1" smtClean="0">
                <a:solidFill>
                  <a:srgbClr val="660066"/>
                </a:solidFill>
              </a:rPr>
              <a:t>Циндао</a:t>
            </a:r>
            <a:r>
              <a:rPr lang="ru-RU" sz="1900" dirty="0" smtClean="0">
                <a:solidFill>
                  <a:srgbClr val="660066"/>
                </a:solidFill>
              </a:rPr>
              <a:t>, завоевав репутацию и признание. После войны  у Лундстрема был блестящий свинговый ансамбль из двенадцати  джазменов высокого класса.</a:t>
            </a:r>
            <a:endParaRPr lang="ru-RU" sz="1900" dirty="0">
              <a:solidFill>
                <a:srgbClr val="660066"/>
              </a:solidFill>
            </a:endParaRPr>
          </a:p>
        </p:txBody>
      </p:sp>
      <p:pic>
        <p:nvPicPr>
          <p:cNvPr id="4" name="Рисунок 3" descr="Лун0001.JPG"/>
          <p:cNvPicPr>
            <a:picLocks noChangeAspect="1"/>
          </p:cNvPicPr>
          <p:nvPr/>
        </p:nvPicPr>
        <p:blipFill>
          <a:blip r:embed="rId2" cstate="email">
            <a:lum bright="13000" contrast="-14000"/>
          </a:blip>
          <a:stretch>
            <a:fillRect/>
          </a:stretch>
        </p:blipFill>
        <p:spPr>
          <a:xfrm>
            <a:off x="285720" y="2714620"/>
            <a:ext cx="2643207" cy="340916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itaiskaia_Street_in_Harbi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2357430"/>
            <a:ext cx="5334000" cy="322897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14744" y="5857892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</a:rPr>
              <a:t>Китайская улица в Харбине, 1940-е годы.</a:t>
            </a:r>
            <a:endParaRPr lang="ru-RU" sz="16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н0005.JPG"/>
          <p:cNvPicPr>
            <a:picLocks noChangeAspect="1"/>
          </p:cNvPicPr>
          <p:nvPr/>
        </p:nvPicPr>
        <p:blipFill>
          <a:blip r:embed="rId2" cstate="email"/>
          <a:srcRect r="-1840"/>
          <a:stretch>
            <a:fillRect/>
          </a:stretch>
        </p:blipFill>
        <p:spPr>
          <a:xfrm>
            <a:off x="2571736" y="285728"/>
            <a:ext cx="6031684" cy="314327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2643182"/>
            <a:ext cx="207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</a:rPr>
              <a:t>Оркестр </a:t>
            </a:r>
            <a:r>
              <a:rPr lang="ru-RU" sz="1600" b="1" dirty="0" err="1" smtClean="0">
                <a:solidFill>
                  <a:srgbClr val="660066"/>
                </a:solidFill>
              </a:rPr>
              <a:t>п</a:t>
            </a:r>
            <a:r>
              <a:rPr lang="ru-RU" sz="1600" b="1" dirty="0" smtClean="0">
                <a:solidFill>
                  <a:srgbClr val="660066"/>
                </a:solidFill>
              </a:rPr>
              <a:t>/у Олега  Лундстрема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786190"/>
            <a:ext cx="83582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660066"/>
                </a:solidFill>
              </a:rPr>
              <a:t>В это время Лундстрем являлся также вице-президентом профсоюза музыкантов Шанхая, а все его оркестранты – активистами общества граждан СССР. Они хотели вернуться на родину, и осенью 1947 года им разрешили приехать на жительство в Казань. Но родина встретила музыкантов более чем прохладно. </a:t>
            </a:r>
            <a:r>
              <a:rPr lang="ru-RU" sz="1900" dirty="0" err="1" smtClean="0">
                <a:solidFill>
                  <a:srgbClr val="660066"/>
                </a:solidFill>
              </a:rPr>
              <a:t>Спецкомиссия</a:t>
            </a:r>
            <a:r>
              <a:rPr lang="ru-RU" sz="1900" dirty="0" smtClean="0">
                <a:solidFill>
                  <a:srgbClr val="660066"/>
                </a:solidFill>
              </a:rPr>
              <a:t> из Москвы, прослушав небольшую программу оркестра, заявила: «Советскому человеку буржуазный джаз не нужен».   Положение становилось сложным:  основные вопросы – работа и жилье – повисли в воздухе. </a:t>
            </a:r>
            <a:endParaRPr lang="ru-RU" sz="19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ун0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785794"/>
            <a:ext cx="3272300" cy="44291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71934" y="214290"/>
            <a:ext cx="471490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660066"/>
                </a:solidFill>
              </a:rPr>
              <a:t>Музыкантов оркестра распределили в оперный театр, в оркестры кинотеатров.  Руководитель Казанской государственной филармонии – талантливый композитор  Александр Ключарёв – сделал все, чтобы оркестр не распался. В Казани многие музыканты поступили в консерваторию, а сам Лундстрем закончил ее с дипломом композитора и дирижера. Но джаз не был забыт: в 1955 году оркестр Лундстрема записал на радио и на грампластинки целую серию пьес татарских композиторов  в обработке для джаза Олега Лундстрема. Возрожденный оркестр дал цикл концертов с участием лучших артистов и певцов Казани, которые прошли с большим успехом и обратили на себя внимание московских концертных организаций.</a:t>
            </a:r>
            <a:endParaRPr lang="ru-RU" sz="19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н000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214290"/>
            <a:ext cx="4979098" cy="300039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57950" y="1142984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</a:rPr>
              <a:t>Эстрадный оркестр </a:t>
            </a:r>
            <a:r>
              <a:rPr lang="ru-RU" sz="1600" b="1" dirty="0" err="1" smtClean="0">
                <a:solidFill>
                  <a:srgbClr val="660066"/>
                </a:solidFill>
              </a:rPr>
              <a:t>п</a:t>
            </a:r>
            <a:r>
              <a:rPr lang="ru-RU" sz="1600" b="1" dirty="0" smtClean="0">
                <a:solidFill>
                  <a:srgbClr val="660066"/>
                </a:solidFill>
              </a:rPr>
              <a:t>/у Олега Лундстрема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714752"/>
            <a:ext cx="835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Начиналась «оттепель», и в октябре 1956 года приказом министра культуры оркестр перевели в систему </a:t>
            </a:r>
            <a:r>
              <a:rPr lang="ru-RU" dirty="0" err="1" smtClean="0">
                <a:solidFill>
                  <a:srgbClr val="660066"/>
                </a:solidFill>
              </a:rPr>
              <a:t>Росконцерта</a:t>
            </a:r>
            <a:r>
              <a:rPr lang="ru-RU" dirty="0" smtClean="0">
                <a:solidFill>
                  <a:srgbClr val="660066"/>
                </a:solidFill>
              </a:rPr>
              <a:t> в столицу, и началась большая гастрольная концертная  жизнь. Сейчас трудно поверить, но тогда популярность Лундстрема и его джаза  была настолько велика, что в 1959 году, например, в Куйбышеве оркестр за двадцать восемь дней дал тридцать девять концертов с аншлагами. Помимо собственной инструментальной музыки, программа концерта включала тогда эстрадные песни и танцы, выступления фокусников и акробатов, юмор и конферанс. Лишь в 1981 году она стала чисто джазовой, что прибавило успеха у публики.</a:t>
            </a:r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кестр Л в программе голубой огонек 1964 г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571744"/>
            <a:ext cx="5715000" cy="32766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85918" y="6143644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</a:rPr>
              <a:t>Оркестр </a:t>
            </a:r>
            <a:r>
              <a:rPr lang="ru-RU" sz="1600" b="1" dirty="0" err="1" smtClean="0">
                <a:solidFill>
                  <a:srgbClr val="660066"/>
                </a:solidFill>
              </a:rPr>
              <a:t>Лунстрема</a:t>
            </a:r>
            <a:r>
              <a:rPr lang="ru-RU" sz="1600" b="1" dirty="0" smtClean="0">
                <a:solidFill>
                  <a:srgbClr val="660066"/>
                </a:solidFill>
              </a:rPr>
              <a:t> на </a:t>
            </a:r>
            <a:r>
              <a:rPr lang="ru-RU" sz="1600" b="1" dirty="0" err="1" smtClean="0">
                <a:solidFill>
                  <a:srgbClr val="660066"/>
                </a:solidFill>
              </a:rPr>
              <a:t>Голубом</a:t>
            </a:r>
            <a:r>
              <a:rPr lang="ru-RU" sz="1600" b="1" dirty="0" smtClean="0">
                <a:solidFill>
                  <a:srgbClr val="660066"/>
                </a:solidFill>
              </a:rPr>
              <a:t> огоньке 1964 года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14290"/>
            <a:ext cx="792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За четыре десятилетия коллектив объездил более 300 городов СССР и десятки – за его пределами. Сотни тысяч зрителей посетили  концерты, миллионы слушали по радио и смотрели по телевидению. Совместно со студией «Мелодия», помимо ряда грампластинок популярной танцевальной музыки, было записано  десять долгоиграющих альбомов джазовой  музыки – как с пьесами отечественных композиторов, так  и с джазовой классикой  в аранжировках оркестра.</a:t>
            </a:r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786190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В 1994 году отмечалось 60-летие оркестра, он был внесен в книгу рекордов </a:t>
            </a:r>
            <a:r>
              <a:rPr lang="ru-RU" dirty="0" err="1" smtClean="0">
                <a:solidFill>
                  <a:srgbClr val="660066"/>
                </a:solidFill>
              </a:rPr>
              <a:t>Гиннесса</a:t>
            </a:r>
            <a:r>
              <a:rPr lang="ru-RU" dirty="0" smtClean="0">
                <a:solidFill>
                  <a:srgbClr val="660066"/>
                </a:solidFill>
              </a:rPr>
              <a:t> как старейший в мире  непрерывно существующий джазовый оркестр. Оркестр Олега Лундстрема был настоящей лабораторией советских джазовых кадров. Через оркестр прошли известные музыканты: Георгий </a:t>
            </a:r>
            <a:r>
              <a:rPr lang="ru-RU" dirty="0" err="1" smtClean="0">
                <a:solidFill>
                  <a:srgbClr val="660066"/>
                </a:solidFill>
              </a:rPr>
              <a:t>Гаранян</a:t>
            </a:r>
            <a:r>
              <a:rPr lang="ru-RU" dirty="0" smtClean="0">
                <a:solidFill>
                  <a:srgbClr val="660066"/>
                </a:solidFill>
              </a:rPr>
              <a:t>, Алексей Зубов, Николай Капустин, Игорь Бутман  и многие другие, а также вокалисты Майя </a:t>
            </a:r>
            <a:r>
              <a:rPr lang="ru-RU" dirty="0" err="1" smtClean="0">
                <a:solidFill>
                  <a:srgbClr val="660066"/>
                </a:solidFill>
              </a:rPr>
              <a:t>Кристалинская</a:t>
            </a:r>
            <a:r>
              <a:rPr lang="ru-RU" dirty="0" smtClean="0">
                <a:solidFill>
                  <a:srgbClr val="660066"/>
                </a:solidFill>
              </a:rPr>
              <a:t>, Алла Пугачева, Ирина </a:t>
            </a:r>
            <a:r>
              <a:rPr lang="ru-RU" dirty="0" err="1" smtClean="0">
                <a:solidFill>
                  <a:srgbClr val="660066"/>
                </a:solidFill>
              </a:rPr>
              <a:t>Понаровская</a:t>
            </a:r>
            <a:r>
              <a:rPr lang="ru-RU" dirty="0" smtClean="0">
                <a:solidFill>
                  <a:srgbClr val="660066"/>
                </a:solidFill>
              </a:rPr>
              <a:t>, Ирина </a:t>
            </a:r>
            <a:r>
              <a:rPr lang="ru-RU" dirty="0" err="1" smtClean="0">
                <a:solidFill>
                  <a:srgbClr val="660066"/>
                </a:solidFill>
              </a:rPr>
              <a:t>Отиева</a:t>
            </a:r>
            <a:r>
              <a:rPr lang="ru-RU" dirty="0" smtClean="0">
                <a:solidFill>
                  <a:srgbClr val="660066"/>
                </a:solidFill>
              </a:rPr>
              <a:t>, Валерий </a:t>
            </a:r>
            <a:r>
              <a:rPr lang="ru-RU" dirty="0" err="1" smtClean="0">
                <a:solidFill>
                  <a:srgbClr val="660066"/>
                </a:solidFill>
              </a:rPr>
              <a:t>Ободзинский</a:t>
            </a:r>
            <a:r>
              <a:rPr lang="ru-RU" dirty="0" smtClean="0">
                <a:solidFill>
                  <a:srgbClr val="660066"/>
                </a:solidFill>
              </a:rPr>
              <a:t> и другие.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5" name="Рисунок 4" descr="kazan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0100" y="214290"/>
            <a:ext cx="3960998" cy="314327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00694" y="2071678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66"/>
                </a:solidFill>
              </a:rPr>
              <a:t>Ирина </a:t>
            </a:r>
            <a:r>
              <a:rPr lang="ru-RU" sz="1600" b="1" dirty="0" err="1" smtClean="0">
                <a:solidFill>
                  <a:srgbClr val="660066"/>
                </a:solidFill>
              </a:rPr>
              <a:t>Отиева</a:t>
            </a:r>
            <a:r>
              <a:rPr lang="ru-RU" sz="1600" b="1" dirty="0" smtClean="0">
                <a:solidFill>
                  <a:srgbClr val="660066"/>
                </a:solidFill>
              </a:rPr>
              <a:t> и Георгий </a:t>
            </a:r>
            <a:r>
              <a:rPr lang="ru-RU" sz="1600" b="1" dirty="0" err="1" smtClean="0">
                <a:solidFill>
                  <a:srgbClr val="660066"/>
                </a:solidFill>
              </a:rPr>
              <a:t>Гаранян</a:t>
            </a:r>
            <a:r>
              <a:rPr lang="ru-RU" sz="1600" b="1" dirty="0" smtClean="0">
                <a:solidFill>
                  <a:srgbClr val="660066"/>
                </a:solidFill>
              </a:rPr>
              <a:t>, саксофонист и дирижер оркестра до 2006 года.</a:t>
            </a:r>
            <a:endParaRPr lang="ru-RU" sz="16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1480</Words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73</cp:revision>
  <dcterms:modified xsi:type="dcterms:W3CDTF">2016-03-26T05:04:43Z</dcterms:modified>
</cp:coreProperties>
</file>