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67" r:id="rId4"/>
    <p:sldId id="270" r:id="rId5"/>
    <p:sldId id="258" r:id="rId6"/>
    <p:sldId id="271" r:id="rId7"/>
    <p:sldId id="256" r:id="rId8"/>
    <p:sldId id="268" r:id="rId9"/>
    <p:sldId id="269" r:id="rId10"/>
    <p:sldId id="272" r:id="rId11"/>
    <p:sldId id="274" r:id="rId12"/>
    <p:sldId id="275" r:id="rId13"/>
    <p:sldId id="277" r:id="rId14"/>
    <p:sldId id="273" r:id="rId15"/>
    <p:sldId id="260" r:id="rId16"/>
    <p:sldId id="276" r:id="rId17"/>
    <p:sldId id="264" r:id="rId18"/>
    <p:sldId id="278" r:id="rId19"/>
    <p:sldId id="265" r:id="rId20"/>
    <p:sldId id="262" r:id="rId21"/>
    <p:sldId id="279" r:id="rId22"/>
    <p:sldId id="261" r:id="rId23"/>
    <p:sldId id="280" r:id="rId24"/>
    <p:sldId id="266" r:id="rId25"/>
    <p:sldId id="282" r:id="rId26"/>
    <p:sldId id="281" r:id="rId27"/>
    <p:sldId id="283" r:id="rId28"/>
    <p:sldId id="26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73B"/>
    <a:srgbClr val="B61C48"/>
    <a:srgbClr val="B40404"/>
    <a:srgbClr val="C60404"/>
    <a:srgbClr val="C10D09"/>
    <a:srgbClr val="8EB35D"/>
    <a:srgbClr val="B0A660"/>
    <a:srgbClr val="548255"/>
    <a:srgbClr val="8F86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8D08E-5A82-4779-B779-117652ED82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3B455-80A5-46C3-AB92-535A28CA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3B455-80A5-46C3-AB92-535A28CAFD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lshoi_interior_2011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22387" y="3571876"/>
            <a:ext cx="4921613" cy="328612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.lrytas.l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857784" cy="343945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21429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«Театр </a:t>
            </a:r>
          </a:p>
          <a:p>
            <a:pPr algn="ctr"/>
            <a:r>
              <a:rPr lang="ru-RU" sz="5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уж полон; </a:t>
            </a:r>
          </a:p>
          <a:p>
            <a:pPr algn="ctr"/>
            <a:r>
              <a:rPr lang="ru-RU" sz="5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ложи блещут…»</a:t>
            </a:r>
            <a:endParaRPr lang="ru-RU" sz="5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000504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B61C48"/>
                </a:solidFill>
                <a:latin typeface="Nautilus Pompilius" pitchFamily="50" charset="-52"/>
              </a:rPr>
              <a:t>ИИЦ – Научная библиотека представляет виртуальную выставку</a:t>
            </a:r>
          </a:p>
          <a:p>
            <a:pPr algn="ctr"/>
            <a:r>
              <a:rPr lang="ru-RU" sz="2400" i="1" dirty="0" smtClean="0">
                <a:solidFill>
                  <a:srgbClr val="B61C48"/>
                </a:solidFill>
                <a:latin typeface="Nautilus Pompilius" pitchFamily="50" charset="-52"/>
              </a:rPr>
              <a:t> </a:t>
            </a:r>
            <a:r>
              <a:rPr lang="ru-RU" sz="2400" i="1" dirty="0" smtClean="0">
                <a:solidFill>
                  <a:srgbClr val="B61C48"/>
                </a:solidFill>
                <a:latin typeface="Nautilus Pompilius" pitchFamily="50" charset="-52"/>
              </a:rPr>
              <a:t>к Международному дню театра и </a:t>
            </a:r>
            <a:r>
              <a:rPr lang="ru-RU" sz="2400" i="1" dirty="0" smtClean="0">
                <a:solidFill>
                  <a:srgbClr val="B61C48"/>
                </a:solidFill>
                <a:latin typeface="Nautilus Pompilius" pitchFamily="50" charset="-52"/>
              </a:rPr>
              <a:t>240-летию Большого театра</a:t>
            </a:r>
            <a:endParaRPr lang="ru-RU" sz="2400" i="1" dirty="0">
              <a:solidFill>
                <a:srgbClr val="B61C48"/>
              </a:solidFill>
              <a:latin typeface="Nautilus Pompilius" pitchFamily="50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Становлению русского оперного театра немало способствовал композитор А. Верстовский. При нем в театре прочно утверждаются произведения отечественной музыкальной драматургии: сначала оперы-водевили, а позднее романтические оперы  большой формы, лучшей из которых являлась «</a:t>
            </a:r>
            <a:r>
              <a:rPr lang="ru-RU" i="1" dirty="0" err="1" smtClean="0">
                <a:solidFill>
                  <a:srgbClr val="95173B"/>
                </a:solidFill>
              </a:rPr>
              <a:t>Аскольдова</a:t>
            </a:r>
            <a:r>
              <a:rPr lang="ru-RU" i="1" dirty="0" smtClean="0">
                <a:solidFill>
                  <a:srgbClr val="95173B"/>
                </a:solidFill>
              </a:rPr>
              <a:t> могила». Историческим этапом в формировании реалистических принципов вокально-сценического искусства  стали создания основоположника русской классической музыки М. Глинки. 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3" name="Рисунок 2" descr="театр00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2928934"/>
            <a:ext cx="5143536" cy="3475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5008" y="507207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Сцена из оперы «</a:t>
            </a:r>
            <a:r>
              <a:rPr lang="ru-RU" sz="1600" b="1" dirty="0" err="1" smtClean="0">
                <a:solidFill>
                  <a:srgbClr val="95173B"/>
                </a:solidFill>
              </a:rPr>
              <a:t>Аскольдова</a:t>
            </a:r>
            <a:r>
              <a:rPr lang="ru-RU" sz="1600" b="1" dirty="0" smtClean="0">
                <a:solidFill>
                  <a:srgbClr val="95173B"/>
                </a:solidFill>
              </a:rPr>
              <a:t> могила»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1835 год.</a:t>
            </a:r>
            <a:endParaRPr lang="ru-RU" sz="1600" b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357694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Постановками на своей сцене в 1842 году «героико-трагической оперы» «Жизнь за царя»  и в 1845 году оперы «Руслан и Людмила» М.Глинки, </a:t>
            </a:r>
            <a:r>
              <a:rPr lang="ru-RU" i="1" dirty="0" smtClean="0">
                <a:solidFill>
                  <a:srgbClr val="95173B"/>
                </a:solidFill>
              </a:rPr>
              <a:t>развивающими </a:t>
            </a:r>
            <a:r>
              <a:rPr lang="ru-RU" i="1" dirty="0" smtClean="0">
                <a:solidFill>
                  <a:srgbClr val="95173B"/>
                </a:solidFill>
              </a:rPr>
              <a:t>традиции музыкального эпоса, театр заложил основы создания подлинно русского репертуара. Начиная с 40-х годов исчезают из репертуара бессодержательные, развлекательные спектакли второстепенных иностранных авторов. Вместо них появляются </a:t>
            </a:r>
          </a:p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оперы Моцарта, Россини, </a:t>
            </a:r>
            <a:r>
              <a:rPr lang="ru-RU" i="1" dirty="0" err="1" smtClean="0">
                <a:solidFill>
                  <a:srgbClr val="95173B"/>
                </a:solidFill>
              </a:rPr>
              <a:t>Доницетти</a:t>
            </a:r>
            <a:r>
              <a:rPr lang="ru-RU" i="1" dirty="0" smtClean="0">
                <a:solidFill>
                  <a:srgbClr val="95173B"/>
                </a:solidFill>
              </a:rPr>
              <a:t>, Беллини и др. 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5" name="Рисунок 4" descr="театр00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388" y="285728"/>
            <a:ext cx="2428892" cy="3549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14744" y="71435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Иван Сусанин – 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А. Ведерников, 1957 г.</a:t>
            </a:r>
            <a:endParaRPr lang="ru-RU" sz="1600" b="1" dirty="0">
              <a:solidFill>
                <a:srgbClr val="95173B"/>
              </a:solidFill>
            </a:endParaRPr>
          </a:p>
        </p:txBody>
      </p:sp>
      <p:pic>
        <p:nvPicPr>
          <p:cNvPr id="7" name="Рисунок 6" descr="220px-Feodor_Chaliapin_as_Ivan_Susan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214290"/>
            <a:ext cx="250033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00364" y="3000372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«Жизнь за царя»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Ф.Шаляпин в роли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Ивана Сусанина.</a:t>
            </a:r>
            <a:endParaRPr lang="ru-RU" sz="1600" b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Оперы А.Даргомыжского «Русалка»,  А.Серова «Юдифь» продолжили идейно-музыкальные принципы Глинки. С Большим театром тесно связана творческая биография П. Чайковского  Здесь впервые были поставлены оперы композитора «Воевода» (1869), «Евгений Онегин» (1881), «Мазепа» (1884) на премьере оперы «Черевички» (1887) Чайковский дебютировал как дирижер.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3" name="Рисунок 2" descr="театр00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2500306"/>
            <a:ext cx="215066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театр00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6248" y="2571744"/>
            <a:ext cx="378621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2910" y="5929330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5173B"/>
                </a:solidFill>
              </a:rPr>
              <a:t>Афиша оперы 1881г.</a:t>
            </a:r>
            <a:endParaRPr lang="ru-RU" sz="1600" b="1" dirty="0">
              <a:solidFill>
                <a:srgbClr val="95173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592933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«Евгений Онегин». Ленский –И.Козловский. 1933 г.</a:t>
            </a:r>
            <a:endParaRPr lang="ru-RU" sz="1600" b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3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428604"/>
            <a:ext cx="4214842" cy="3746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театр0038.JPG"/>
          <p:cNvPicPr>
            <a:picLocks noChangeAspect="1"/>
          </p:cNvPicPr>
          <p:nvPr/>
        </p:nvPicPr>
        <p:blipFill>
          <a:blip r:embed="rId3" cstate="email"/>
          <a:srcRect r="-795"/>
          <a:stretch>
            <a:fillRect/>
          </a:stretch>
        </p:blipFill>
        <p:spPr>
          <a:xfrm>
            <a:off x="4857752" y="2357430"/>
            <a:ext cx="414340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29256" y="114298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«Евгений Онегин» Сцена 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из оперы. 1970. </a:t>
            </a:r>
          </a:p>
          <a:p>
            <a:pPr algn="ctr"/>
            <a:r>
              <a:rPr lang="ru-RU" sz="1600" b="1" dirty="0" err="1" smtClean="0">
                <a:solidFill>
                  <a:srgbClr val="95173B"/>
                </a:solidFill>
              </a:rPr>
              <a:t>Гремин</a:t>
            </a:r>
            <a:r>
              <a:rPr lang="ru-RU" sz="1600" b="1" dirty="0" smtClean="0">
                <a:solidFill>
                  <a:srgbClr val="95173B"/>
                </a:solidFill>
              </a:rPr>
              <a:t> – </a:t>
            </a:r>
            <a:r>
              <a:rPr lang="ru-RU" sz="1600" b="1" dirty="0" err="1" smtClean="0">
                <a:solidFill>
                  <a:srgbClr val="95173B"/>
                </a:solidFill>
              </a:rPr>
              <a:t>А.Огнивцев</a:t>
            </a:r>
            <a:r>
              <a:rPr lang="ru-RU" sz="1600" b="1" dirty="0" smtClean="0">
                <a:solidFill>
                  <a:srgbClr val="95173B"/>
                </a:solidFill>
              </a:rPr>
              <a:t>, Татьяна – Г. Вишневская.</a:t>
            </a:r>
            <a:endParaRPr lang="ru-RU" sz="1600" b="1" dirty="0">
              <a:solidFill>
                <a:srgbClr val="95173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500570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5173B"/>
                </a:solidFill>
              </a:rPr>
              <a:t>«Мазепа». Сцена из оперы. Мария – </a:t>
            </a:r>
            <a:r>
              <a:rPr lang="ru-RU" sz="1600" b="1" dirty="0" err="1" smtClean="0">
                <a:solidFill>
                  <a:srgbClr val="95173B"/>
                </a:solidFill>
              </a:rPr>
              <a:t>Т.Милашкина</a:t>
            </a:r>
            <a:r>
              <a:rPr lang="ru-RU" sz="1600" b="1" dirty="0" smtClean="0">
                <a:solidFill>
                  <a:srgbClr val="95173B"/>
                </a:solidFill>
              </a:rPr>
              <a:t>,</a:t>
            </a:r>
          </a:p>
          <a:p>
            <a:r>
              <a:rPr lang="ru-RU" sz="1600" b="1" dirty="0" smtClean="0">
                <a:solidFill>
                  <a:srgbClr val="95173B"/>
                </a:solidFill>
              </a:rPr>
              <a:t>Мазепа – Ю.Мазурок, </a:t>
            </a:r>
          </a:p>
          <a:p>
            <a:r>
              <a:rPr lang="ru-RU" sz="1600" b="1" dirty="0" smtClean="0">
                <a:solidFill>
                  <a:srgbClr val="95173B"/>
                </a:solidFill>
              </a:rPr>
              <a:t>Кочубей – </a:t>
            </a:r>
            <a:r>
              <a:rPr lang="ru-RU" sz="1600" b="1" dirty="0" err="1" smtClean="0">
                <a:solidFill>
                  <a:srgbClr val="95173B"/>
                </a:solidFill>
              </a:rPr>
              <a:t>А.Эйзен</a:t>
            </a:r>
            <a:r>
              <a:rPr lang="ru-RU" sz="1600" b="1" dirty="0" smtClean="0">
                <a:solidFill>
                  <a:srgbClr val="95173B"/>
                </a:solidFill>
              </a:rPr>
              <a:t>. 1986.</a:t>
            </a:r>
            <a:endParaRPr lang="ru-RU" sz="1600" b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Большим событием в истории театра было первое исполнение  народно-музыкальной драмы М.Мусоргского «Борис Годунов» (1888). Первой из опер Н.Римского-Корсакова в репертуаре театра появилась «Снегурочка» (1893), в конце века с его сцены прозвучал «Князь Игорь» А.Бородина (1898). Начало ХХ века ознаменовано подъемом музыкально-сценического искусства. Небывалого расцвета достигает оперная труппа.</a:t>
            </a:r>
          </a:p>
          <a:p>
            <a:r>
              <a:rPr lang="ru-RU" i="1" dirty="0" smtClean="0">
                <a:solidFill>
                  <a:srgbClr val="95173B"/>
                </a:solidFill>
              </a:rPr>
              <a:t> 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5" name="Рисунок 4" descr="театр00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857496"/>
            <a:ext cx="3571900" cy="287305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5929330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5173B"/>
                </a:solidFill>
              </a:rPr>
              <a:t>«Снегурочка» Афиша 1873г.</a:t>
            </a:r>
            <a:endParaRPr lang="ru-RU" sz="1600" b="1" dirty="0">
              <a:solidFill>
                <a:srgbClr val="95173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6072206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5173B"/>
                </a:solidFill>
              </a:rPr>
              <a:t>Лель - </a:t>
            </a:r>
            <a:r>
              <a:rPr lang="ru-RU" sz="1600" b="1" dirty="0" err="1" smtClean="0">
                <a:solidFill>
                  <a:srgbClr val="95173B"/>
                </a:solidFill>
              </a:rPr>
              <a:t>Е.Кадмина</a:t>
            </a:r>
            <a:r>
              <a:rPr lang="ru-RU" sz="1600" b="1" dirty="0" smtClean="0">
                <a:solidFill>
                  <a:srgbClr val="95173B"/>
                </a:solidFill>
              </a:rPr>
              <a:t>, 1873 г.</a:t>
            </a:r>
            <a:endParaRPr lang="ru-RU" sz="1600" b="1" dirty="0">
              <a:solidFill>
                <a:srgbClr val="95173B"/>
              </a:solidFill>
            </a:endParaRPr>
          </a:p>
        </p:txBody>
      </p:sp>
      <p:pic>
        <p:nvPicPr>
          <p:cNvPr id="8" name="Рисунок 7" descr="театр00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00694" y="2500306"/>
            <a:ext cx="250033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12.JPG"/>
          <p:cNvPicPr>
            <a:picLocks noChangeAspect="1"/>
          </p:cNvPicPr>
          <p:nvPr/>
        </p:nvPicPr>
        <p:blipFill>
          <a:blip r:embed="rId2" cstate="email"/>
          <a:srcRect r="-123"/>
          <a:stretch>
            <a:fillRect/>
          </a:stretch>
        </p:blipFill>
        <p:spPr>
          <a:xfrm>
            <a:off x="142844" y="142852"/>
            <a:ext cx="2571768" cy="3522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театр0013.JPG"/>
          <p:cNvPicPr>
            <a:picLocks noChangeAspect="1"/>
          </p:cNvPicPr>
          <p:nvPr/>
        </p:nvPicPr>
        <p:blipFill>
          <a:blip r:embed="rId3" cstate="email"/>
          <a:srcRect b="-89"/>
          <a:stretch>
            <a:fillRect/>
          </a:stretch>
        </p:blipFill>
        <p:spPr>
          <a:xfrm>
            <a:off x="1071538" y="857232"/>
            <a:ext cx="2571768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театр0015.JPG"/>
          <p:cNvPicPr>
            <a:picLocks noChangeAspect="1"/>
          </p:cNvPicPr>
          <p:nvPr/>
        </p:nvPicPr>
        <p:blipFill>
          <a:blip r:embed="rId4" cstate="email"/>
          <a:srcRect r="-116"/>
          <a:stretch>
            <a:fillRect/>
          </a:stretch>
        </p:blipFill>
        <p:spPr>
          <a:xfrm>
            <a:off x="4000496" y="1714488"/>
            <a:ext cx="2714644" cy="3656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театр00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2500306"/>
            <a:ext cx="2646717" cy="4091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785794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На  сцене Большого театра один за другим появляются певцы, имена которых становятся широко известны не  только в России, но и за рубежом: Леонид Собинов, Федор Шаляпин, Антонина Нежданова. Репертуар обогащается новыми постановками: «</a:t>
            </a:r>
            <a:r>
              <a:rPr lang="ru-RU" i="1" dirty="0" err="1" smtClean="0">
                <a:solidFill>
                  <a:srgbClr val="95173B"/>
                </a:solidFill>
              </a:rPr>
              <a:t>Псковитянка</a:t>
            </a:r>
            <a:r>
              <a:rPr lang="ru-RU" i="1" dirty="0" smtClean="0">
                <a:solidFill>
                  <a:srgbClr val="95173B"/>
                </a:solidFill>
              </a:rPr>
              <a:t>» (1901) Римского-Корсакова с Федором Шаляпиным в роли Ивана Грозного, «</a:t>
            </a:r>
            <a:r>
              <a:rPr lang="ru-RU" i="1" dirty="0" err="1" smtClean="0">
                <a:solidFill>
                  <a:srgbClr val="95173B"/>
                </a:solidFill>
              </a:rPr>
              <a:t>Хованщина</a:t>
            </a:r>
            <a:r>
              <a:rPr lang="ru-RU" i="1" dirty="0" smtClean="0">
                <a:solidFill>
                  <a:srgbClr val="95173B"/>
                </a:solidFill>
              </a:rPr>
              <a:t>» (1912) Мусоргского, «Царская невеста» (1916) Римского-Корсакова и др.  В эти годы ставятся замечательные творения зарубежных композиторов – Вагнера, </a:t>
            </a:r>
            <a:r>
              <a:rPr lang="ru-RU" i="1" dirty="0" err="1" smtClean="0">
                <a:solidFill>
                  <a:srgbClr val="95173B"/>
                </a:solidFill>
              </a:rPr>
              <a:t>Леонкавалло</a:t>
            </a:r>
            <a:r>
              <a:rPr lang="ru-RU" i="1" dirty="0" smtClean="0">
                <a:solidFill>
                  <a:srgbClr val="95173B"/>
                </a:solidFill>
              </a:rPr>
              <a:t>, </a:t>
            </a:r>
            <a:r>
              <a:rPr lang="ru-RU" i="1" dirty="0" err="1" smtClean="0">
                <a:solidFill>
                  <a:srgbClr val="95173B"/>
                </a:solidFill>
              </a:rPr>
              <a:t>Пуччини</a:t>
            </a:r>
            <a:r>
              <a:rPr lang="ru-RU" i="1" dirty="0" smtClean="0">
                <a:solidFill>
                  <a:srgbClr val="95173B"/>
                </a:solidFill>
              </a:rPr>
              <a:t>, </a:t>
            </a:r>
            <a:r>
              <a:rPr lang="ru-RU" i="1" dirty="0" err="1" smtClean="0">
                <a:solidFill>
                  <a:srgbClr val="95173B"/>
                </a:solidFill>
              </a:rPr>
              <a:t>Масканьи</a:t>
            </a:r>
            <a:r>
              <a:rPr lang="ru-RU" i="1" dirty="0" smtClean="0">
                <a:solidFill>
                  <a:srgbClr val="95173B"/>
                </a:solidFill>
              </a:rPr>
              <a:t>. Плодотворной в этот период была деятельность Сергея Рахманинова в качестве дирижера.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1026" name="Picture 2" descr="http://www.museum.ru/imgB.asp?87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85794"/>
            <a:ext cx="3000396" cy="3987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500063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Ф.Шаляпин в роли 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Ивана Грозного в 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опере «</a:t>
            </a:r>
            <a:r>
              <a:rPr lang="ru-RU" sz="1600" b="1" dirty="0" err="1" smtClean="0">
                <a:solidFill>
                  <a:srgbClr val="95173B"/>
                </a:solidFill>
              </a:rPr>
              <a:t>Псковитянка</a:t>
            </a:r>
            <a:r>
              <a:rPr lang="ru-RU" sz="1600" b="1" dirty="0" smtClean="0">
                <a:solidFill>
                  <a:srgbClr val="95173B"/>
                </a:solidFill>
              </a:rPr>
              <a:t>»</a:t>
            </a:r>
            <a:endParaRPr lang="ru-RU" sz="1600" b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атр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1185210">
            <a:off x="2345798" y="2762516"/>
            <a:ext cx="2194320" cy="3500462"/>
          </a:xfrm>
          <a:prstGeom prst="rect">
            <a:avLst/>
          </a:prstGeom>
          <a:ln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теат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11338">
            <a:off x="4747898" y="2928302"/>
            <a:ext cx="2180520" cy="3500462"/>
          </a:xfrm>
          <a:prstGeom prst="rect">
            <a:avLst/>
          </a:prstGeom>
          <a:ln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театр0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84993">
            <a:off x="353763" y="341003"/>
            <a:ext cx="2324560" cy="3643314"/>
          </a:xfrm>
          <a:prstGeom prst="rect">
            <a:avLst/>
          </a:prstGeom>
          <a:ln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театр000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32957">
            <a:off x="6377531" y="439498"/>
            <a:ext cx="2285707" cy="3419091"/>
          </a:xfrm>
          <a:prstGeom prst="rect">
            <a:avLst/>
          </a:prstGeom>
          <a:ln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928670"/>
            <a:ext cx="157163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театр003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14612" y="1214422"/>
            <a:ext cx="5782013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4348" y="3571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5173B"/>
                </a:solidFill>
              </a:rPr>
              <a:t>А.Горский</a:t>
            </a:r>
            <a:endParaRPr lang="ru-RU" sz="1600" b="1" dirty="0">
              <a:solidFill>
                <a:srgbClr val="95173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35716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«Спящая красавица». Балетмейстер А.Горский ( по М. Петипа)</a:t>
            </a:r>
            <a:endParaRPr lang="ru-RU" sz="1600" b="1" dirty="0">
              <a:solidFill>
                <a:srgbClr val="95173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357694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Слава русского балета как лучшего балета в мире выковывалась в Х</a:t>
            </a:r>
            <a:r>
              <a:rPr lang="en-US" i="1" dirty="0" smtClean="0">
                <a:solidFill>
                  <a:srgbClr val="95173B"/>
                </a:solidFill>
              </a:rPr>
              <a:t>I</a:t>
            </a:r>
            <a:r>
              <a:rPr lang="ru-RU" i="1" dirty="0" smtClean="0">
                <a:solidFill>
                  <a:srgbClr val="95173B"/>
                </a:solidFill>
              </a:rPr>
              <a:t>Х веке Ж.Перро, М.Петипа и многими танцовщиками. В 1900-х годах в балетную труппу Большого театра приходит  балетмейстер А.Горский, который насытил балетные спектакли драматизмом. Горский приехал в Москву из Петербурга для постановки спектакля «Спящая красавица». Опыт оказался успешным, и на следующий год балетмейстером была осуществлена постановка «Раймонды».</a:t>
            </a:r>
            <a:endParaRPr lang="ru-RU" i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442913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Пост балетмейстера Большого театра  А.Горский занимал до конца жизни (1924). «Дон Кихот» был одной из лучших работ.  В это время  в труппе театра танцевала Екатерина </a:t>
            </a:r>
            <a:r>
              <a:rPr lang="ru-RU" i="1" dirty="0" err="1" smtClean="0">
                <a:solidFill>
                  <a:srgbClr val="95173B"/>
                </a:solidFill>
              </a:rPr>
              <a:t>Гельцер</a:t>
            </a:r>
            <a:r>
              <a:rPr lang="ru-RU" i="1" dirty="0" smtClean="0">
                <a:solidFill>
                  <a:srgbClr val="95173B"/>
                </a:solidFill>
              </a:rPr>
              <a:t>, которую называли «недосягаемой». Прима-балерина демонстрировала свою необыкновенную виртуозность. Рядом с ней танцевали В.Тихомиров и </a:t>
            </a:r>
            <a:r>
              <a:rPr lang="ru-RU" i="1" dirty="0" err="1" smtClean="0">
                <a:solidFill>
                  <a:srgbClr val="95173B"/>
                </a:solidFill>
              </a:rPr>
              <a:t>А.Балжина</a:t>
            </a:r>
            <a:r>
              <a:rPr lang="ru-RU" i="1" dirty="0" smtClean="0">
                <a:solidFill>
                  <a:srgbClr val="95173B"/>
                </a:solidFill>
              </a:rPr>
              <a:t>, </a:t>
            </a:r>
            <a:r>
              <a:rPr lang="ru-RU" i="1" dirty="0" err="1" smtClean="0">
                <a:solidFill>
                  <a:srgbClr val="95173B"/>
                </a:solidFill>
              </a:rPr>
              <a:t>М.Мордкин</a:t>
            </a:r>
            <a:r>
              <a:rPr lang="ru-RU" i="1" dirty="0" smtClean="0">
                <a:solidFill>
                  <a:srgbClr val="95173B"/>
                </a:solidFill>
              </a:rPr>
              <a:t> и А.Балашова. Репертуар театра постоянно </a:t>
            </a:r>
            <a:r>
              <a:rPr lang="ru-RU" i="1" dirty="0" smtClean="0">
                <a:solidFill>
                  <a:srgbClr val="95173B"/>
                </a:solidFill>
              </a:rPr>
              <a:t>пополнялся </a:t>
            </a:r>
            <a:r>
              <a:rPr lang="ru-RU" i="1" dirty="0" smtClean="0">
                <a:solidFill>
                  <a:srgbClr val="95173B"/>
                </a:solidFill>
              </a:rPr>
              <a:t>всем лучшим, что было создано в Х</a:t>
            </a:r>
            <a:r>
              <a:rPr lang="en-US" i="1" dirty="0" smtClean="0">
                <a:solidFill>
                  <a:srgbClr val="95173B"/>
                </a:solidFill>
              </a:rPr>
              <a:t>I</a:t>
            </a:r>
            <a:r>
              <a:rPr lang="ru-RU" i="1" dirty="0" smtClean="0">
                <a:solidFill>
                  <a:srgbClr val="95173B"/>
                </a:solidFill>
              </a:rPr>
              <a:t>Х веке русскими и европейскими композиторами.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8" name="Рисунок 7" descr="театр00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86512" y="1214422"/>
            <a:ext cx="1954803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театр004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1142984"/>
            <a:ext cx="1785950" cy="312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театр004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357554" y="857232"/>
            <a:ext cx="1928826" cy="3149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1472" y="285728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5173B"/>
                </a:solidFill>
              </a:rPr>
              <a:t>Е. </a:t>
            </a:r>
            <a:r>
              <a:rPr lang="ru-RU" sz="1400" b="1" dirty="0" err="1" smtClean="0">
                <a:solidFill>
                  <a:srgbClr val="95173B"/>
                </a:solidFill>
              </a:rPr>
              <a:t>Гельцер</a:t>
            </a:r>
            <a:r>
              <a:rPr lang="ru-RU" sz="1400" b="1" dirty="0" smtClean="0">
                <a:solidFill>
                  <a:srgbClr val="95173B"/>
                </a:solidFill>
              </a:rPr>
              <a:t> в балете «Танцевальное сновидение»</a:t>
            </a:r>
            <a:endParaRPr lang="ru-RU" sz="1400" b="1" dirty="0">
              <a:solidFill>
                <a:srgbClr val="95173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21429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173B"/>
                </a:solidFill>
              </a:rPr>
              <a:t>М. </a:t>
            </a:r>
            <a:r>
              <a:rPr lang="ru-RU" sz="1400" b="1" dirty="0" err="1" smtClean="0">
                <a:solidFill>
                  <a:srgbClr val="95173B"/>
                </a:solidFill>
              </a:rPr>
              <a:t>Мордкин</a:t>
            </a:r>
            <a:r>
              <a:rPr lang="ru-RU" sz="1400" b="1" dirty="0" smtClean="0">
                <a:solidFill>
                  <a:srgbClr val="95173B"/>
                </a:solidFill>
              </a:rPr>
              <a:t> – Эспада</a:t>
            </a:r>
          </a:p>
          <a:p>
            <a:r>
              <a:rPr lang="ru-RU" sz="1400" b="1" dirty="0" smtClean="0">
                <a:solidFill>
                  <a:srgbClr val="95173B"/>
                </a:solidFill>
              </a:rPr>
              <a:t>Балет «Дон Кихот»</a:t>
            </a:r>
            <a:endParaRPr lang="ru-RU" sz="1400" b="1" dirty="0">
              <a:solidFill>
                <a:srgbClr val="95173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357166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5173B"/>
                </a:solidFill>
              </a:rPr>
              <a:t>А. Балашова –  </a:t>
            </a:r>
            <a:r>
              <a:rPr lang="ru-RU" sz="1400" b="1" dirty="0" err="1" smtClean="0">
                <a:solidFill>
                  <a:srgbClr val="95173B"/>
                </a:solidFill>
              </a:rPr>
              <a:t>Ориенталь</a:t>
            </a:r>
            <a:r>
              <a:rPr lang="ru-RU" sz="1400" b="1" dirty="0" smtClean="0">
                <a:solidFill>
                  <a:srgbClr val="95173B"/>
                </a:solidFill>
              </a:rPr>
              <a:t> в</a:t>
            </a:r>
          </a:p>
          <a:p>
            <a:pPr algn="ctr"/>
            <a:r>
              <a:rPr lang="ru-RU" sz="1400" b="1" dirty="0" smtClean="0">
                <a:solidFill>
                  <a:srgbClr val="95173B"/>
                </a:solidFill>
              </a:rPr>
              <a:t>балете «Раймонда»</a:t>
            </a:r>
            <a:endParaRPr lang="ru-RU" sz="1400" b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86182" y="642918"/>
            <a:ext cx="48577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95173B"/>
                </a:solidFill>
              </a:rPr>
              <a:t>Большой театр России всегда был и остается одним из основных символов нашего государства и его культуры. Это главный национальный театр России, носитель традиций российской и центр мировой музыкальной культуры. Он сыграл выдающуюся роль в формировании русской музыкально-сценической исполнительской школы,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95173B"/>
                </a:solidFill>
              </a:rPr>
              <a:t>в становлении русского балета.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000504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95173B"/>
                </a:solidFill>
                <a:latin typeface="Georgia" pitchFamily="18" charset="0"/>
              </a:rPr>
              <a:t>Датой основания Большого театра принято считать 28 марта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95173B"/>
                </a:solidFill>
                <a:latin typeface="Georgia" pitchFamily="18" charset="0"/>
              </a:rPr>
              <a:t>(17 марта по ст.ст.) 1776, когда известный меценат, московский прокурор князь Петр Урусов получил высочайшее позволение  Екатерины </a:t>
            </a:r>
            <a:r>
              <a:rPr lang="en-US" i="1" dirty="0" smtClean="0">
                <a:solidFill>
                  <a:srgbClr val="95173B"/>
                </a:solidFill>
                <a:latin typeface="Georgia" pitchFamily="18" charset="0"/>
              </a:rPr>
              <a:t>II</a:t>
            </a:r>
            <a:r>
              <a:rPr lang="ru-RU" i="1" dirty="0" smtClean="0">
                <a:solidFill>
                  <a:srgbClr val="95173B"/>
                </a:solidFill>
                <a:latin typeface="Georgia" pitchFamily="18" charset="0"/>
              </a:rPr>
              <a:t>« содержать … театральные всякого рода представления». Урусовым и его компаньоном Михаилом </a:t>
            </a:r>
            <a:r>
              <a:rPr lang="ru-RU" i="1" dirty="0" err="1" smtClean="0">
                <a:solidFill>
                  <a:srgbClr val="95173B"/>
                </a:solidFill>
                <a:latin typeface="Georgia" pitchFamily="18" charset="0"/>
              </a:rPr>
              <a:t>Медоксом</a:t>
            </a:r>
            <a:r>
              <a:rPr lang="ru-RU" i="1" dirty="0" smtClean="0">
                <a:solidFill>
                  <a:srgbClr val="95173B"/>
                </a:solidFill>
                <a:latin typeface="Georgia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95173B"/>
                </a:solidFill>
                <a:latin typeface="Georgia" pitchFamily="18" charset="0"/>
              </a:rPr>
              <a:t>в Москве была создана первая постоянная труппа. Она была организована из актеров ранее существовавшей  московской театральной труппы, воспитанников Московского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95173B"/>
                </a:solidFill>
                <a:latin typeface="Georgia" pitchFamily="18" charset="0"/>
              </a:rPr>
              <a:t>университета и из вновь принятых крепостных актеров.</a:t>
            </a:r>
          </a:p>
        </p:txBody>
      </p:sp>
      <p:pic>
        <p:nvPicPr>
          <p:cNvPr id="6" name="Рисунок 5" descr="театр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85728"/>
            <a:ext cx="2642555" cy="35761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357166"/>
            <a:ext cx="2714644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театр00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2928934"/>
            <a:ext cx="2400193" cy="3646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285728"/>
            <a:ext cx="378621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После Октябрьской революции Большой театр  переживал достаточно трудный период не только из-за политического раскола внутри труппы, но и в результате внешнего активного давления, когда он наряду с Малым </a:t>
            </a:r>
            <a:r>
              <a:rPr lang="ru-RU" i="1" dirty="0" smtClean="0">
                <a:solidFill>
                  <a:srgbClr val="95173B"/>
                </a:solidFill>
              </a:rPr>
              <a:t>театром </a:t>
            </a:r>
          </a:p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и МХТ </a:t>
            </a:r>
            <a:r>
              <a:rPr lang="ru-RU" i="1" dirty="0" smtClean="0">
                <a:solidFill>
                  <a:srgbClr val="95173B"/>
                </a:solidFill>
              </a:rPr>
              <a:t>был объявлен «</a:t>
            </a:r>
            <a:r>
              <a:rPr lang="ru-RU" i="1" dirty="0" err="1" smtClean="0">
                <a:solidFill>
                  <a:srgbClr val="95173B"/>
                </a:solidFill>
              </a:rPr>
              <a:t>акстарьем</a:t>
            </a:r>
            <a:r>
              <a:rPr lang="ru-RU" i="1" dirty="0" smtClean="0">
                <a:solidFill>
                  <a:srgbClr val="95173B"/>
                </a:solidFill>
              </a:rPr>
              <a:t>», и его </a:t>
            </a:r>
            <a:r>
              <a:rPr lang="ru-RU" i="1" dirty="0" smtClean="0">
                <a:solidFill>
                  <a:srgbClr val="95173B"/>
                </a:solidFill>
              </a:rPr>
              <a:t>предлагали </a:t>
            </a:r>
            <a:r>
              <a:rPr lang="ru-RU" i="1" dirty="0" smtClean="0">
                <a:solidFill>
                  <a:srgbClr val="95173B"/>
                </a:solidFill>
              </a:rPr>
              <a:t>«сбросить с корабля современности». Однако скоро стало ясно, что без классики никакого «нового искусства» еще долго не построить. Конечно, определенное идеологическое воздействие Большой театр, получивший </a:t>
            </a:r>
            <a:endParaRPr lang="ru-RU" i="1" dirty="0" smtClean="0">
              <a:solidFill>
                <a:srgbClr val="95173B"/>
              </a:solidFill>
            </a:endParaRPr>
          </a:p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в </a:t>
            </a:r>
            <a:r>
              <a:rPr lang="ru-RU" i="1" dirty="0" smtClean="0">
                <a:solidFill>
                  <a:srgbClr val="95173B"/>
                </a:solidFill>
              </a:rPr>
              <a:t>1924 году статус академического, испытывал всегда, но он оставался образцовым, классического репертуара театром.</a:t>
            </a:r>
            <a:endParaRPr lang="ru-RU" i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атр00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3143248"/>
            <a:ext cx="6776405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71604" y="6143644"/>
            <a:ext cx="578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5173B"/>
                </a:solidFill>
              </a:rPr>
              <a:t>«Дон Кихот» </a:t>
            </a:r>
            <a:r>
              <a:rPr lang="ru-RU" sz="1600" b="1" dirty="0" err="1" smtClean="0">
                <a:solidFill>
                  <a:srgbClr val="95173B"/>
                </a:solidFill>
              </a:rPr>
              <a:t>Балетм</a:t>
            </a:r>
            <a:r>
              <a:rPr lang="ru-RU" sz="1600" b="1" dirty="0" smtClean="0">
                <a:solidFill>
                  <a:srgbClr val="95173B"/>
                </a:solidFill>
              </a:rPr>
              <a:t>. Р. Захаров (по А.Горскому)</a:t>
            </a:r>
            <a:endParaRPr lang="ru-RU" sz="1600" b="1" dirty="0">
              <a:solidFill>
                <a:srgbClr val="95173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428604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Начиная с 30-х и до середины 50-х годов основной тенденцией развития балета было его сближение с реалистическим  драматическим театром. Ставятся </a:t>
            </a:r>
            <a:r>
              <a:rPr lang="ru-RU" i="1" dirty="0" err="1" smtClean="0">
                <a:solidFill>
                  <a:srgbClr val="95173B"/>
                </a:solidFill>
              </a:rPr>
              <a:t>драмбалеты</a:t>
            </a:r>
            <a:r>
              <a:rPr lang="ru-RU" i="1" dirty="0" smtClean="0">
                <a:solidFill>
                  <a:srgbClr val="95173B"/>
                </a:solidFill>
              </a:rPr>
              <a:t> , большей частью на литературные сюжеты. Наиболее известные </a:t>
            </a:r>
            <a:r>
              <a:rPr lang="ru-RU" i="1" dirty="0" err="1" smtClean="0">
                <a:solidFill>
                  <a:srgbClr val="95173B"/>
                </a:solidFill>
              </a:rPr>
              <a:t>драмбалеты</a:t>
            </a:r>
            <a:r>
              <a:rPr lang="ru-RU" i="1" dirty="0" smtClean="0">
                <a:solidFill>
                  <a:srgbClr val="95173B"/>
                </a:solidFill>
              </a:rPr>
              <a:t> были созданы в Ленинграде М.Захаровым(«Бахчисарайский фонтан», 1934) и Л.Лавровским («Ромео и Джульетта», 1940), </a:t>
            </a:r>
          </a:p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затем перенесены в Москву. </a:t>
            </a:r>
            <a:endParaRPr lang="ru-RU" i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атр0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12" y="2357430"/>
            <a:ext cx="2682748" cy="4081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театр001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85728"/>
            <a:ext cx="3098822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театр00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142852"/>
            <a:ext cx="2712808" cy="378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театр002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57818" y="1142984"/>
            <a:ext cx="2413038" cy="3677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929322" y="5072074"/>
            <a:ext cx="2916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«Музыкальная жизнь» №1. 2013г.</a:t>
            </a:r>
            <a:endParaRPr lang="ru-RU" sz="1600" b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34.JPG"/>
          <p:cNvPicPr>
            <a:picLocks noChangeAspect="1"/>
          </p:cNvPicPr>
          <p:nvPr/>
        </p:nvPicPr>
        <p:blipFill>
          <a:blip r:embed="rId2" cstate="email"/>
          <a:srcRect r="-1083"/>
          <a:stretch>
            <a:fillRect/>
          </a:stretch>
        </p:blipFill>
        <p:spPr>
          <a:xfrm>
            <a:off x="285720" y="214290"/>
            <a:ext cx="636021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43702" y="1000108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«Жизель» Балетмейстер 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Л. Лавровский 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( По М. Петипа).</a:t>
            </a:r>
            <a:endParaRPr lang="ru-RU" sz="1600" b="1" dirty="0">
              <a:solidFill>
                <a:srgbClr val="95173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071810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В начале Великой Отечественной войны  Большой театр был эвакуирован в Куйбышев, от бомбы пострадало и здание театра, но уже в сентябре 1943 года оперой М.Глинки «Иван Сусанин» коллектив Большого театра возобновил работу на основной сцене. Балетную труппу в 1944 году возглавил Л.Лавровский, тогда же из Ленинграда перешла работать Г.Уланова. Для нее Лавровский возобновил «Жизель», «Ромео и Джульетту». С 60-х годов появляется группа молодых </a:t>
            </a:r>
            <a:r>
              <a:rPr lang="ru-RU" i="1" dirty="0" smtClean="0">
                <a:solidFill>
                  <a:srgbClr val="95173B"/>
                </a:solidFill>
              </a:rPr>
              <a:t>хореографов, тяготевших к </a:t>
            </a:r>
            <a:r>
              <a:rPr lang="ru-RU" i="1" dirty="0" smtClean="0">
                <a:solidFill>
                  <a:srgbClr val="95173B"/>
                </a:solidFill>
              </a:rPr>
              <a:t>преобразованиям. Одним из них был </a:t>
            </a:r>
            <a:r>
              <a:rPr lang="ru-RU" i="1" dirty="0" smtClean="0">
                <a:solidFill>
                  <a:srgbClr val="95173B"/>
                </a:solidFill>
              </a:rPr>
              <a:t>Ю.Григорович, стремившийся </a:t>
            </a:r>
            <a:r>
              <a:rPr lang="ru-RU" i="1" dirty="0" smtClean="0">
                <a:solidFill>
                  <a:srgbClr val="95173B"/>
                </a:solidFill>
              </a:rPr>
              <a:t>через танец передать главную мысль </a:t>
            </a:r>
            <a:r>
              <a:rPr lang="ru-RU" i="1" dirty="0" smtClean="0">
                <a:solidFill>
                  <a:srgbClr val="95173B"/>
                </a:solidFill>
              </a:rPr>
              <a:t>спектакля, </a:t>
            </a:r>
            <a:r>
              <a:rPr lang="ru-RU" i="1" dirty="0" smtClean="0">
                <a:solidFill>
                  <a:srgbClr val="95173B"/>
                </a:solidFill>
              </a:rPr>
              <a:t>сценических образов. Постоянными исполнителями в его балетах 60-70 годов были Плисецкая, Е.Максимова, Н.Бессмертнова, </a:t>
            </a:r>
            <a:r>
              <a:rPr lang="ru-RU" i="1" dirty="0" err="1" smtClean="0">
                <a:solidFill>
                  <a:srgbClr val="95173B"/>
                </a:solidFill>
              </a:rPr>
              <a:t>М.Лиепа</a:t>
            </a:r>
            <a:r>
              <a:rPr lang="ru-RU" i="1" dirty="0" smtClean="0">
                <a:solidFill>
                  <a:srgbClr val="95173B"/>
                </a:solidFill>
              </a:rPr>
              <a:t>, </a:t>
            </a:r>
            <a:r>
              <a:rPr lang="ru-RU" i="1" dirty="0" err="1" smtClean="0">
                <a:solidFill>
                  <a:srgbClr val="95173B"/>
                </a:solidFill>
              </a:rPr>
              <a:t>В.Левашёв</a:t>
            </a:r>
            <a:r>
              <a:rPr lang="ru-RU" i="1" dirty="0" smtClean="0">
                <a:solidFill>
                  <a:srgbClr val="95173B"/>
                </a:solidFill>
              </a:rPr>
              <a:t>, М.Лавровский.</a:t>
            </a:r>
            <a:endParaRPr lang="ru-RU" i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26.JPG"/>
          <p:cNvPicPr>
            <a:picLocks noChangeAspect="1"/>
          </p:cNvPicPr>
          <p:nvPr/>
        </p:nvPicPr>
        <p:blipFill>
          <a:blip r:embed="rId2" cstate="email"/>
          <a:srcRect r="-84"/>
          <a:stretch>
            <a:fillRect/>
          </a:stretch>
        </p:blipFill>
        <p:spPr>
          <a:xfrm>
            <a:off x="285720" y="214290"/>
            <a:ext cx="2713926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театр0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2500306"/>
            <a:ext cx="2526537" cy="3993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театр00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857884" y="285728"/>
            <a:ext cx="2743679" cy="378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театр00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6380" y="1428736"/>
            <a:ext cx="2643206" cy="3439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868" y="3214686"/>
            <a:ext cx="5286412" cy="342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5214950"/>
            <a:ext cx="228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«Раймонда» Балетмейстер Ю.Григорович 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(по М. Петипа)</a:t>
            </a:r>
            <a:endParaRPr lang="ru-RU" sz="1600" b="1" dirty="0">
              <a:solidFill>
                <a:srgbClr val="95173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42852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В эти годы Григорович поставил ряд оригинальных балетов, в числе которых наиболее удавшиеся «Щелкунчик» (1966) и «Спартак» (1968), предложив новое драматургическое решение, раскрыв содержание балета в танце. С конца 1950-х годов Большой театр начал регулярные гастроли за рубежом, где приобрел широчайшую популярность. Всемирное признание получили Г.Уланова и многие другие артисты труппы. 1960-70-е годы – период расцвета балета </a:t>
            </a:r>
            <a:r>
              <a:rPr lang="ru-RU" i="1" dirty="0" smtClean="0">
                <a:solidFill>
                  <a:srgbClr val="95173B"/>
                </a:solidFill>
              </a:rPr>
              <a:t>Большого </a:t>
            </a:r>
            <a:r>
              <a:rPr lang="ru-RU" i="1" dirty="0" smtClean="0">
                <a:solidFill>
                  <a:srgbClr val="95173B"/>
                </a:solidFill>
              </a:rPr>
              <a:t>театра, богатого яркими индивидуальностями, смело демонстрировавшего во всем мире свой постановочный и исполнительский стиль.</a:t>
            </a:r>
            <a:endParaRPr lang="ru-RU" i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28604"/>
            <a:ext cx="2571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Слава Большого театра связана с именами Г.Улановой, О.Лепешинской, Р.Стручковой, М.Плисецкой, М.Семеновой, </a:t>
            </a:r>
            <a:r>
              <a:rPr lang="ru-RU" i="1" dirty="0" err="1" smtClean="0">
                <a:solidFill>
                  <a:srgbClr val="95173B"/>
                </a:solidFill>
              </a:rPr>
              <a:t>А.Месерера</a:t>
            </a:r>
            <a:r>
              <a:rPr lang="ru-RU" i="1" dirty="0" smtClean="0">
                <a:solidFill>
                  <a:srgbClr val="95173B"/>
                </a:solidFill>
              </a:rPr>
              <a:t>, Ю.Жданова, С.Лемешева, </a:t>
            </a:r>
            <a:r>
              <a:rPr lang="ru-RU" i="1" dirty="0" err="1" smtClean="0">
                <a:solidFill>
                  <a:srgbClr val="95173B"/>
                </a:solidFill>
              </a:rPr>
              <a:t>Т.Милашкиной</a:t>
            </a:r>
            <a:r>
              <a:rPr lang="ru-RU" i="1" dirty="0" smtClean="0">
                <a:solidFill>
                  <a:srgbClr val="95173B"/>
                </a:solidFill>
              </a:rPr>
              <a:t>, И.Архиповой, Е.Образцовой и многих других блистательных артистов балета </a:t>
            </a:r>
          </a:p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и оперных исполнителей.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8" name="Рисунок 7" descr="театр00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14678" y="571479"/>
            <a:ext cx="1785950" cy="5195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театр004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43570" y="1643050"/>
            <a:ext cx="300039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43570" y="57148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Г.Уланова – Джульетта. Ю.Жданов –Ромео («Ромео и Джульетта»)</a:t>
            </a:r>
            <a:endParaRPr lang="ru-RU" sz="1600" b="1" dirty="0">
              <a:solidFill>
                <a:srgbClr val="95173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592933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95173B"/>
                </a:solidFill>
              </a:rPr>
              <a:t>Т.Милашкина</a:t>
            </a:r>
            <a:r>
              <a:rPr lang="ru-RU" sz="1600" b="1" dirty="0" smtClean="0">
                <a:solidFill>
                  <a:srgbClr val="95173B"/>
                </a:solidFill>
              </a:rPr>
              <a:t> – Аида </a:t>
            </a:r>
            <a:endParaRPr lang="ru-RU" sz="1600" b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03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357554" y="3143248"/>
            <a:ext cx="2397138" cy="3071834"/>
          </a:xfrm>
          <a:prstGeom prst="rect">
            <a:avLst/>
          </a:prstGeom>
          <a:ln w="19050"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7572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Большой театр… Сколько мыслей, чувств  и воспоминаний рождают эти слова! Само название «Большой» уже стало нарицательным. Большой – это не здание само по себе, хотя и прекрасное, не те или иные удачные спектакли, не знаменитые актеры, музыканты, режиссёры, художники, творящие на его подмостках. Большой театр – это явление  русской истории, сокровищницы русского и мирового музыкального и балетного искусства. В нем живет  двухвековой сценический опыт  театра, накопленный талантом и трудом многих поколений артистов.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5" name="Рисунок 4" descr="театр0048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 rot="21012202">
            <a:off x="829252" y="3227574"/>
            <a:ext cx="2346398" cy="3143272"/>
          </a:xfrm>
          <a:prstGeom prst="rect">
            <a:avLst/>
          </a:prstGeom>
          <a:ln w="19050"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театр0002.JP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 rot="631360">
            <a:off x="5866843" y="3335933"/>
            <a:ext cx="2299313" cy="3103962"/>
          </a:xfrm>
          <a:prstGeom prst="rect">
            <a:avLst/>
          </a:prstGeom>
          <a:ln w="19050"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22.JPG"/>
          <p:cNvPicPr>
            <a:picLocks noChangeAspect="1"/>
          </p:cNvPicPr>
          <p:nvPr/>
        </p:nvPicPr>
        <p:blipFill>
          <a:blip r:embed="rId2" cstate="email"/>
          <a:srcRect r="-138"/>
          <a:stretch>
            <a:fillRect/>
          </a:stretch>
        </p:blipFill>
        <p:spPr>
          <a:xfrm>
            <a:off x="357158" y="285728"/>
            <a:ext cx="250292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театр0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2" y="2857496"/>
            <a:ext cx="237084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театр00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214290"/>
            <a:ext cx="2643206" cy="3705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театр00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2857496"/>
            <a:ext cx="2473579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114298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«Музыкальная жизнь» № 4,5 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 2013г.</a:t>
            </a:r>
            <a:endParaRPr lang="ru-RU" sz="1600" b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4143380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Прошлое и настоящее Большого театра связаны неразрывно. Классическое наследие – как средоточие духовных и эстетических ценностей, как школа мастерства – питает его сегодня, а современные исполнители дают новую жизнь музыкальным творениям прошлого. Преемственность исполнительских традиций мастеров сцены – необходимое условие сохранения наследия  и неповторимого творческого лица театра.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5" name="Рисунок 4" descr="театр00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824660">
            <a:off x="5715457" y="1107962"/>
            <a:ext cx="3421665" cy="2160165"/>
          </a:xfrm>
          <a:prstGeom prst="rect">
            <a:avLst/>
          </a:prstGeom>
          <a:ln w="19050"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театр00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220390">
            <a:off x="461322" y="551516"/>
            <a:ext cx="2411006" cy="3261949"/>
          </a:xfrm>
          <a:prstGeom prst="rect">
            <a:avLst/>
          </a:prstGeom>
          <a:ln w="19050"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театр005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71802" y="500042"/>
            <a:ext cx="3008460" cy="3286148"/>
          </a:xfrm>
          <a:prstGeom prst="rect">
            <a:avLst/>
          </a:prstGeom>
          <a:ln w="19050"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58" y="3714752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Князь Урусов обязался построить каменный публичный театр в Москве. Было выбрано место в Петровской ул., в приходе церкви Спаса, что в Копье. Неусыпными трудами </a:t>
            </a:r>
            <a:r>
              <a:rPr lang="ru-RU" i="1" dirty="0" err="1" smtClean="0">
                <a:solidFill>
                  <a:srgbClr val="95173B"/>
                </a:solidFill>
              </a:rPr>
              <a:t>Медокса</a:t>
            </a:r>
            <a:r>
              <a:rPr lang="ru-RU" i="1" dirty="0" smtClean="0">
                <a:solidFill>
                  <a:srgbClr val="95173B"/>
                </a:solidFill>
              </a:rPr>
              <a:t> за пять месяцев был построен Большой театр, согласно плану архитектора </a:t>
            </a:r>
            <a:r>
              <a:rPr lang="ru-RU" i="1" dirty="0" err="1" smtClean="0">
                <a:solidFill>
                  <a:srgbClr val="95173B"/>
                </a:solidFill>
              </a:rPr>
              <a:t>Розберга</a:t>
            </a:r>
            <a:r>
              <a:rPr lang="ru-RU" i="1" dirty="0" smtClean="0">
                <a:solidFill>
                  <a:srgbClr val="95173B"/>
                </a:solidFill>
              </a:rPr>
              <a:t>, </a:t>
            </a:r>
            <a:r>
              <a:rPr lang="ru-RU" i="1" dirty="0" smtClean="0">
                <a:solidFill>
                  <a:srgbClr val="95173B"/>
                </a:solidFill>
              </a:rPr>
              <a:t>стоивший 130000 руб. Петровский театр </a:t>
            </a:r>
            <a:r>
              <a:rPr lang="ru-RU" i="1" dirty="0" err="1" smtClean="0">
                <a:solidFill>
                  <a:srgbClr val="95173B"/>
                </a:solidFill>
              </a:rPr>
              <a:t>Медокса</a:t>
            </a:r>
            <a:r>
              <a:rPr lang="ru-RU" i="1" dirty="0" smtClean="0">
                <a:solidFill>
                  <a:srgbClr val="95173B"/>
                </a:solidFill>
              </a:rPr>
              <a:t> простоял 25 лет — 8 октября 1805 года, во время очередного московского пожара, здание театра сгорело. Новое здание было построено К. И. Росси на Арбатской площади. Но и оно, будучи деревянным, сгорело в 1812 г., </a:t>
            </a:r>
            <a:r>
              <a:rPr lang="ru-RU" i="1" dirty="0" smtClean="0">
                <a:solidFill>
                  <a:srgbClr val="95173B"/>
                </a:solidFill>
              </a:rPr>
              <a:t>во </a:t>
            </a:r>
            <a:r>
              <a:rPr lang="ru-RU" i="1" dirty="0" smtClean="0">
                <a:solidFill>
                  <a:srgbClr val="95173B"/>
                </a:solidFill>
              </a:rPr>
              <a:t>время нашествия Наполеона. В 1821 году началось строительство театра на изначальном месте по проекту </a:t>
            </a:r>
            <a:endParaRPr lang="ru-RU" i="1" dirty="0" smtClean="0">
              <a:solidFill>
                <a:srgbClr val="95173B"/>
              </a:solidFill>
            </a:endParaRPr>
          </a:p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О</a:t>
            </a:r>
            <a:r>
              <a:rPr lang="ru-RU" i="1" dirty="0" smtClean="0">
                <a:solidFill>
                  <a:srgbClr val="95173B"/>
                </a:solidFill>
              </a:rPr>
              <a:t>. Бове и А. Михайлова</a:t>
            </a:r>
            <a:r>
              <a:rPr lang="ru-RU" i="1" dirty="0" smtClean="0">
                <a:solidFill>
                  <a:srgbClr val="B40404"/>
                </a:solidFill>
              </a:rPr>
              <a:t>.</a:t>
            </a:r>
            <a:endParaRPr lang="ru-RU" i="1" dirty="0">
              <a:solidFill>
                <a:srgbClr val="B40404"/>
              </a:solidFill>
            </a:endParaRPr>
          </a:p>
        </p:txBody>
      </p:sp>
      <p:pic>
        <p:nvPicPr>
          <p:cNvPr id="10" name="Рисунок 9" descr="b0c8eb693fbe9925d2aeca4041af87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85728"/>
            <a:ext cx="4572032" cy="3175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296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95173B"/>
                </a:solidFill>
              </a:rPr>
              <a:t>                         </a:t>
            </a:r>
            <a:r>
              <a:rPr lang="ru-RU" sz="1600" b="1" dirty="0" smtClean="0">
                <a:solidFill>
                  <a:srgbClr val="95173B"/>
                </a:solidFill>
              </a:rPr>
              <a:t>СПИСОК ИСПОЛЬЗОВАННОЙ ЛИТЕРАТУРЫ</a:t>
            </a:r>
          </a:p>
          <a:p>
            <a:endParaRPr lang="ru-RU" sz="1600" b="1" dirty="0" smtClean="0">
              <a:solidFill>
                <a:srgbClr val="95173B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Белова, Е.П. Русский балет : </a:t>
            </a:r>
            <a:r>
              <a:rPr lang="ru-RU" sz="1400" b="1" dirty="0" err="1" smtClean="0">
                <a:solidFill>
                  <a:srgbClr val="95173B"/>
                </a:solidFill>
              </a:rPr>
              <a:t>Энцикл</a:t>
            </a:r>
            <a:r>
              <a:rPr lang="ru-RU" sz="1400" b="1" dirty="0" smtClean="0">
                <a:solidFill>
                  <a:srgbClr val="95173B"/>
                </a:solidFill>
              </a:rPr>
              <a:t>. / Ред. Е.П.Белова. — М. : Большая Рос. </a:t>
            </a:r>
            <a:r>
              <a:rPr lang="ru-RU" sz="1400" b="1" dirty="0" err="1" smtClean="0">
                <a:solidFill>
                  <a:srgbClr val="95173B"/>
                </a:solidFill>
              </a:rPr>
              <a:t>Энцикл</a:t>
            </a:r>
            <a:r>
              <a:rPr lang="ru-RU" sz="1400" b="1" dirty="0" smtClean="0">
                <a:solidFill>
                  <a:srgbClr val="95173B"/>
                </a:solidFill>
              </a:rPr>
              <a:t>.: Согласие, 1997. — 632с.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Большой театр СССР (сезон 1969/70) [Текст] / ред.-сост. М. А. </a:t>
            </a:r>
            <a:r>
              <a:rPr lang="ru-RU" sz="1400" b="1" dirty="0" err="1" smtClean="0">
                <a:solidFill>
                  <a:srgbClr val="95173B"/>
                </a:solidFill>
              </a:rPr>
              <a:t>Чурова</a:t>
            </a:r>
            <a:r>
              <a:rPr lang="ru-RU" sz="1400" b="1" dirty="0" smtClean="0">
                <a:solidFill>
                  <a:srgbClr val="95173B"/>
                </a:solidFill>
              </a:rPr>
              <a:t>. — М. : Совет. композитор, 1973. — 272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Грошева, Елена Андреевна.  Из зала Большого театра [Текст] : ст., рецензии, очерки / Е. Грошева. — М. : Совет. композитор, 1969. — 510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Грошева, Елена Андреевна. Большой театр Союза ССР [Текст] / Е. Грошева. — М. : Музыка, 1978. — 400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Грошева, Елена Андреевна. Большой театр СССР в прошлом и настоящем [Текст] / Е. Грошева. — М. : Совет. композитор, 1962. — 100 с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Гусев, Александр Иванович. Евгений Нестеренко: творческий портрет [Текст] / А. И. Гусев. — М. : Музыка, 1980. — 34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Зарубин, Валерий Ильич. Большой театр. Первые постановки опер на русской сцене 1825-1993 [Текст] / В. И. Зарубин. — М. : Эллис Лак, 1994. — 320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Козловский, Иван Сергеевич. Музыка - радость и боль моя : Воспоминания, письма, ст., интервью / И.С.Козловский; </a:t>
            </a:r>
            <a:r>
              <a:rPr lang="ru-RU" sz="1400" b="1" dirty="0" err="1" smtClean="0">
                <a:solidFill>
                  <a:srgbClr val="95173B"/>
                </a:solidFill>
              </a:rPr>
              <a:t>Ред.-сост.Г.С.Кострова</a:t>
            </a:r>
            <a:r>
              <a:rPr lang="ru-RU" sz="1400" b="1" dirty="0" smtClean="0">
                <a:solidFill>
                  <a:srgbClr val="95173B"/>
                </a:solidFill>
              </a:rPr>
              <a:t>. — М. : ОЛМА-ПРЕСС Звездный мир, 2003. — 383с.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Красовская, В. М. История русского балета [Текст] / В. М. Красовская. — СПб. : Планета музыки, 2010. — 288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err="1" smtClean="0">
                <a:solidFill>
                  <a:srgbClr val="95173B"/>
                </a:solidFill>
              </a:rPr>
              <a:t>Левик</a:t>
            </a:r>
            <a:r>
              <a:rPr lang="ru-RU" sz="1400" b="1" dirty="0" smtClean="0">
                <a:solidFill>
                  <a:srgbClr val="95173B"/>
                </a:solidFill>
              </a:rPr>
              <a:t>, Сергей Юрьевич. Четверть века в опере [Текст] / С. Ю. </a:t>
            </a:r>
            <a:r>
              <a:rPr lang="ru-RU" sz="1400" b="1" dirty="0" err="1" smtClean="0">
                <a:solidFill>
                  <a:srgbClr val="95173B"/>
                </a:solidFill>
              </a:rPr>
              <a:t>Левик</a:t>
            </a:r>
            <a:r>
              <a:rPr lang="ru-RU" sz="1400" b="1" dirty="0" smtClean="0">
                <a:solidFill>
                  <a:srgbClr val="95173B"/>
                </a:solidFill>
              </a:rPr>
              <a:t>. — М. : Искусство, 1970. — 536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Лемешев, Сергей Яковлевич. Статьи. Воспоминания. Письма [Текст] / С. Я. Лемешев ; сост. и ред. Е. А. Грошевой. — М. : Совет. композитор, 1987. — 400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95173B"/>
                </a:solidFill>
              </a:rPr>
              <a:t>Львов, Михаил Львович. Русские певцы [Текст] / М. Львов. — М. : Музыка, 1965. — 264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+mj-lt"/>
              <a:buAutoNum type="arabicPeriod" startAt="13"/>
            </a:pPr>
            <a:r>
              <a:rPr lang="ru-RU" sz="1400" b="1" dirty="0" smtClean="0">
                <a:solidFill>
                  <a:srgbClr val="95173B"/>
                </a:solidFill>
              </a:rPr>
              <a:t>Матусевич, Александр. "Борис" как бельканто [Текст] / А. Матусевич ; фот. Д. Юсупов // Музыкальная жизнь. — 2013. — № 1. — С. 17.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Морозов, Дмитрий. Живой музей большого стиля [Текст] / Д. Морозов // Музыкальная жизнь. — 2014. — № 1. — С. 24-25.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Морозов, Дмитрий. Инициация Моцартом [Текст] / Д. Морозов // Музыкальная жизнь. — 2014. — № 6. — С. 6-7.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Сергеева, Д. Певцы Большого театра СССР [Текст] : одиннадцать портретов / сост. Д. Сергеева. — М. : Музыка, 1978. — 180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Смолина, К. А. Сто великих театров мира. — М. : ВЕЧЕ, 2001. — 480с.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Фирер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, Александр. Ее победительный бег [Текст] / 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Фирер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 ; фото Е. Фетисовой // Музыкальная жизнь. — 2013. — № 5. — С. 28-29.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Фирер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, Александр. Квартира из Парижа и коллективный экстаз [Текст] / 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Фирер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 ; фот. Д. Юсупов // Музыкальная жизнь. — 2013. — № 4. — С. 14-15.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Фирер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, Александр. О странностях любви [Текст] / 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Фирер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 // Музыкальная жизнь. — 2014. — № 7/8. — С. 22-25.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Фирер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, Александр.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Онегинские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 вечера в Большом [Текст] / 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Фирер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 ; фото Д. Юсупова // Музыкальная жизнь. — 2013. — № 7/8. — С. 22-25.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Фирер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, Александр. Разбойничья сага в Большом [Текст] / 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Фирер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 // Музыкальная жизнь. — 2013. — № 11. — С. 8-9.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Чурова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, М. Большой театр СССР. 1970-1972 [Текст].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. 2 / ред.-сост. М.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Чурова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Совет. композитор, 1976. — 472 с. композитор, 1976. — 472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Чурова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, М. Большой театр СССР. 1974-1980 [Текст].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. 4 / ред.-сост. М.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Чурова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Совет. композитор, 1987. — 400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  <a:ea typeface="Times New Roman" pitchFamily="18" charset="0"/>
                <a:cs typeface="Times New Roman" pitchFamily="18" charset="0"/>
              </a:rPr>
              <a:t>Яковлев, М. Мастера Большого театра. Народные артисты СССР [Текст] / ред.-сост. М. Яковлев. — М. : Совет. композитор, 1976. — 696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5173B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00438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Театр открылся 6 января 1825 года представлением «Торжество муз». Но 11 марта 1853 театр в четвертый раз сгорел; пожар сохранил только каменные внешние стены и колоннаду главного входа. За три года Большой театр был восстановлен под руководством архитектора А. К. </a:t>
            </a:r>
            <a:r>
              <a:rPr lang="ru-RU" i="1" dirty="0" err="1" smtClean="0">
                <a:solidFill>
                  <a:srgbClr val="95173B"/>
                </a:solidFill>
              </a:rPr>
              <a:t>Кавоса</a:t>
            </a:r>
            <a:r>
              <a:rPr lang="ru-RU" i="1" dirty="0" smtClean="0">
                <a:solidFill>
                  <a:srgbClr val="95173B"/>
                </a:solidFill>
              </a:rPr>
              <a:t>. Взамен погибшей при пожаре алебастровой скульптуры Аполлона над входным портиком поставили бронзовую квадригу работы Петра </a:t>
            </a:r>
            <a:r>
              <a:rPr lang="ru-RU" i="1" dirty="0" err="1" smtClean="0">
                <a:solidFill>
                  <a:srgbClr val="95173B"/>
                </a:solidFill>
              </a:rPr>
              <a:t>Клодта</a:t>
            </a:r>
            <a:r>
              <a:rPr lang="ru-RU" i="1" dirty="0" smtClean="0">
                <a:solidFill>
                  <a:srgbClr val="95173B"/>
                </a:solidFill>
              </a:rPr>
              <a:t>. Над фронтоном Большого театра находится скульптура Аполлона, покровителя искусств, в колеснице, запряженной четверкой лошадей. Все фигуры композиции полые, выполненные из листовой меди. Изготовлена композиция русскими мастерами в XVIII столетии по модели скульптора Степана Пименова. 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3" name="Рисунок 2" descr="1280px-Moscow_Bolshoi_Theatre_Quadriga_2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142852"/>
            <a:ext cx="4643470" cy="3094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G737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85860"/>
            <a:ext cx="729996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3108" y="5357826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Иллюминация Большого театра во время коронации Александра</a:t>
            </a:r>
            <a:r>
              <a:rPr lang="en-US" sz="1600" b="1" dirty="0" smtClean="0">
                <a:solidFill>
                  <a:srgbClr val="95173B"/>
                </a:solidFill>
              </a:rPr>
              <a:t> II</a:t>
            </a:r>
            <a:r>
              <a:rPr lang="ru-RU" sz="1600" b="1" dirty="0" smtClean="0">
                <a:solidFill>
                  <a:srgbClr val="95173B"/>
                </a:solidFill>
              </a:rPr>
              <a:t> 26 августа 1856 г.</a:t>
            </a:r>
            <a:endParaRPr lang="ru-RU" sz="1600" b="1" dirty="0">
              <a:solidFill>
                <a:srgbClr val="95173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57166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Театр был снова открыт 20 августа 1856 года оперой «Пуритане» В. Беллини. </a:t>
            </a:r>
            <a:endParaRPr lang="ru-RU" i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6572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Главное внимание театральный архитектор, разумеется, уделил зрительному залу и сценической части. Во второй половине XIX века Большой театр считался одним из лучших в мире по своим акустическим свойствам. И этим он был обязан мастерству Альберта </a:t>
            </a:r>
            <a:r>
              <a:rPr lang="ru-RU" i="1" dirty="0" err="1" smtClean="0">
                <a:solidFill>
                  <a:srgbClr val="95173B"/>
                </a:solidFill>
              </a:rPr>
              <a:t>Кавоса</a:t>
            </a:r>
            <a:r>
              <a:rPr lang="ru-RU" i="1" dirty="0" smtClean="0">
                <a:solidFill>
                  <a:srgbClr val="95173B"/>
                </a:solidFill>
              </a:rPr>
              <a:t>, спроектировавшего зрительный зал как огромный музыкальный инструмент.</a:t>
            </a:r>
            <a:endParaRPr lang="ru-RU" i="1" dirty="0">
              <a:solidFill>
                <a:srgbClr val="95173B"/>
              </a:solidFill>
            </a:endParaRPr>
          </a:p>
        </p:txBody>
      </p:sp>
      <p:pic>
        <p:nvPicPr>
          <p:cNvPr id="3" name="Рисунок 2" descr="1280px-Performance_in_the_Bolshoi_Theatr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86182" y="2786058"/>
            <a:ext cx="4858947" cy="3629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4348" y="5000636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Вид на царскую ложу Большого театра. 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Акварель М. </a:t>
            </a:r>
            <a:r>
              <a:rPr lang="ru-RU" sz="1600" b="1" dirty="0" err="1" smtClean="0">
                <a:solidFill>
                  <a:srgbClr val="95173B"/>
                </a:solidFill>
              </a:rPr>
              <a:t>Зичи</a:t>
            </a:r>
            <a:r>
              <a:rPr lang="ru-RU" sz="1600" b="1" dirty="0" smtClean="0">
                <a:solidFill>
                  <a:srgbClr val="95173B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95173B"/>
                </a:solidFill>
              </a:rPr>
              <a:t>1856 года.</a:t>
            </a:r>
            <a:endParaRPr lang="ru-RU" sz="1600" b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атр0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2428868"/>
            <a:ext cx="2469920" cy="40087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488" y="4857760"/>
            <a:ext cx="17859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60404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 зала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60404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60404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Большого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60404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60404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театра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60404"/>
              </a:solidFill>
              <a:effectLst/>
              <a:latin typeface="+mj-lt"/>
            </a:endParaRPr>
          </a:p>
        </p:txBody>
      </p:sp>
      <p:pic>
        <p:nvPicPr>
          <p:cNvPr id="4" name="Рисунок 3" descr="театр0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42852"/>
            <a:ext cx="2715952" cy="4202834"/>
          </a:xfrm>
          <a:prstGeom prst="rect">
            <a:avLst/>
          </a:prstGeom>
          <a:ln w="19050"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214942" y="785794"/>
            <a:ext cx="3714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</a:rPr>
              <a:t>29 октября 2002 г. труппа театра получила Новую сцену, на которой и разворачивалась ее деятельность в годы масштабной реконструкции исторического здания.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</a:rPr>
              <a:t>Эта реконструкция продлилась с 1 июля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95173B"/>
                </a:solidFill>
                <a:effectLst/>
              </a:rPr>
              <a:t>2005-го по 28 октября 2011 г. Она возродила многие утраченные черты исторического облика знаменитого здания и вместе с тем поставила его в ряд самых технически оснащенных театральных зданий мира.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атр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2928934"/>
            <a:ext cx="2357454" cy="340324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театр0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142852"/>
            <a:ext cx="2500329" cy="3474614"/>
          </a:xfrm>
          <a:prstGeom prst="rect">
            <a:avLst/>
          </a:prstGeom>
          <a:ln w="9525">
            <a:solidFill>
              <a:srgbClr val="B61C4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357166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endParaRPr lang="ru-RU" i="1" dirty="0">
              <a:solidFill>
                <a:srgbClr val="95173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85794"/>
            <a:ext cx="43577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Первоначально на сцене Петровского театра ставились как оперные, так и балетные спектакли, но преобладали драматические. Разделения трупп не было, в оперных спектаклях принимали участие не только певцы, но и драматические актеры, нередко обладавшие великолепными вокальными данными. Здесь шли первые русские оперы: «Мельник» Соколовского,  «Несчастье от кареты» Пашкевича и многие другие. Первые русские оперы были написаны на народно-бытовые сюжеты. Они были изящны, мелодичны, в них использовалась красота русского обряда.</a:t>
            </a:r>
            <a:endParaRPr lang="ru-RU" i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0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3" y="142852"/>
            <a:ext cx="2571768" cy="4041349"/>
          </a:xfrm>
          <a:prstGeom prst="rect">
            <a:avLst/>
          </a:prstGeom>
          <a:ln>
            <a:solidFill>
              <a:srgbClr val="9517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театр0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2643182"/>
            <a:ext cx="2643205" cy="3792537"/>
          </a:xfrm>
          <a:prstGeom prst="rect">
            <a:avLst/>
          </a:prstGeom>
          <a:ln>
            <a:solidFill>
              <a:srgbClr val="9517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571480"/>
            <a:ext cx="40719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В отличие от петербургского придворного московский </a:t>
            </a:r>
          </a:p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балет  формировался преимущественно как общедоступный. Основное ядро балетной труппы составляли крепостные актеры  князя Урусова и  воспитанники Московского воспитательного дома. Одним из первых балетмейстеров был итальянец </a:t>
            </a:r>
            <a:r>
              <a:rPr lang="ru-RU" i="1" dirty="0" err="1" smtClean="0">
                <a:solidFill>
                  <a:srgbClr val="95173B"/>
                </a:solidFill>
              </a:rPr>
              <a:t>Гаспаро</a:t>
            </a:r>
            <a:r>
              <a:rPr lang="ru-RU" i="1" dirty="0" smtClean="0">
                <a:solidFill>
                  <a:srgbClr val="95173B"/>
                </a:solidFill>
              </a:rPr>
              <a:t> </a:t>
            </a:r>
            <a:r>
              <a:rPr lang="ru-RU" i="1" dirty="0" err="1" smtClean="0">
                <a:solidFill>
                  <a:srgbClr val="95173B"/>
                </a:solidFill>
              </a:rPr>
              <a:t>Анджьолини</a:t>
            </a:r>
            <a:r>
              <a:rPr lang="ru-RU" i="1" dirty="0" smtClean="0">
                <a:solidFill>
                  <a:srgbClr val="95173B"/>
                </a:solidFill>
              </a:rPr>
              <a:t>. В театре </a:t>
            </a:r>
          </a:p>
          <a:p>
            <a:pPr algn="ctr"/>
            <a:r>
              <a:rPr lang="ru-RU" i="1" dirty="0" smtClean="0">
                <a:solidFill>
                  <a:srgbClr val="95173B"/>
                </a:solidFill>
              </a:rPr>
              <a:t>в основном тогда работали итальянские балетмейстеры. Первый балет-пантомима «Волшебная лавка» был поставлен в конце 1780 года. Чаще всего балетные сцены были лишь дополнением к драме или опере.</a:t>
            </a:r>
            <a:endParaRPr lang="ru-RU" i="1" dirty="0">
              <a:solidFill>
                <a:srgbClr val="95173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2692</Words>
  <PresentationFormat>Экран (4:3)</PresentationFormat>
  <Paragraphs>117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113</cp:revision>
  <dcterms:modified xsi:type="dcterms:W3CDTF">2016-03-09T09:05:00Z</dcterms:modified>
</cp:coreProperties>
</file>