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62" r:id="rId6"/>
    <p:sldId id="273" r:id="rId7"/>
    <p:sldId id="276" r:id="rId8"/>
    <p:sldId id="277" r:id="rId9"/>
    <p:sldId id="264" r:id="rId10"/>
    <p:sldId id="265" r:id="rId11"/>
    <p:sldId id="268" r:id="rId12"/>
    <p:sldId id="261" r:id="rId13"/>
    <p:sldId id="275" r:id="rId14"/>
    <p:sldId id="263" r:id="rId15"/>
    <p:sldId id="274" r:id="rId16"/>
    <p:sldId id="267" r:id="rId17"/>
    <p:sldId id="278" r:id="rId18"/>
    <p:sldId id="279" r:id="rId19"/>
    <p:sldId id="272" r:id="rId20"/>
    <p:sldId id="260" r:id="rId21"/>
    <p:sldId id="270" r:id="rId22"/>
    <p:sldId id="280" r:id="rId23"/>
    <p:sldId id="281" r:id="rId24"/>
    <p:sldId id="271" r:id="rId25"/>
    <p:sldId id="269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345"/>
    <a:srgbClr val="FFFFCC"/>
    <a:srgbClr val="786F44"/>
    <a:srgbClr val="2C778C"/>
    <a:srgbClr val="336699"/>
    <a:srgbClr val="0099FF"/>
    <a:srgbClr val="59C7A2"/>
    <a:srgbClr val="64BC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61" autoAdjust="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26AE9-86E1-4E7A-B516-314FAF288D2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C9CA7-4E44-4FE3-8798-D37945C10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C9CA7-4E44-4FE3-8798-D37945C1027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0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7422" y="1071546"/>
            <a:ext cx="4639073" cy="3906885"/>
          </a:xfrm>
          <a:prstGeom prst="rect">
            <a:avLst/>
          </a:prstGeom>
          <a:ln>
            <a:solidFill>
              <a:srgbClr val="39834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71472" y="28572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398345"/>
                </a:solidFill>
                <a:latin typeface="+mj-lt"/>
              </a:rPr>
              <a:t>ИИЦ – Научная библиотека представляет виртуальную выставку к Неделе музыки для детей и юношества</a:t>
            </a:r>
            <a:endParaRPr lang="ru-RU" b="1" i="1" dirty="0">
              <a:solidFill>
                <a:srgbClr val="398345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143512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98345"/>
                </a:solidFill>
              </a:rPr>
              <a:t> Музыкальные университеты</a:t>
            </a:r>
          </a:p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98345"/>
                </a:solidFill>
              </a:rPr>
              <a:t>     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98345"/>
                </a:solidFill>
              </a:rPr>
              <a:t>История музыкального образования в России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983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182938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714744" y="357166"/>
            <a:ext cx="51435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398345"/>
                </a:solidFill>
              </a:rPr>
              <a:t>Наряду с первыми консерваториями, в конце XIX века существовали другие музыкальные учебные заведения – школы и училища, созданные по линии РМО, открывались также и частные музыкальные школы. </a:t>
            </a:r>
            <a:r>
              <a:rPr lang="ru-RU" sz="1600" i="1" dirty="0" smtClean="0">
                <a:solidFill>
                  <a:srgbClr val="398345"/>
                </a:solidFill>
                <a:cs typeface="Times New Roman" pitchFamily="18" charset="0"/>
              </a:rPr>
              <a:t>В 1895 году открылось первое частное музыкальное учебное заведение сестер </a:t>
            </a:r>
            <a:r>
              <a:rPr lang="ru-RU" sz="1600" i="1" dirty="0" err="1" smtClean="0">
                <a:solidFill>
                  <a:srgbClr val="398345"/>
                </a:solidFill>
                <a:cs typeface="Times New Roman" pitchFamily="18" charset="0"/>
              </a:rPr>
              <a:t>Гнесиных</a:t>
            </a:r>
            <a:r>
              <a:rPr lang="ru-RU" sz="1600" i="1" dirty="0" smtClean="0">
                <a:solidFill>
                  <a:srgbClr val="398345"/>
                </a:solidFill>
                <a:cs typeface="Times New Roman" pitchFamily="18" charset="0"/>
              </a:rPr>
              <a:t>, из которого в течение нескольких </a:t>
            </a:r>
          </a:p>
          <a:p>
            <a:pPr algn="ctr"/>
            <a:r>
              <a:rPr lang="ru-RU" sz="1600" i="1" dirty="0" smtClean="0">
                <a:solidFill>
                  <a:srgbClr val="398345"/>
                </a:solidFill>
                <a:cs typeface="Times New Roman" pitchFamily="18" charset="0"/>
              </a:rPr>
              <a:t>десятилетий сформировались три ступени профессионального обучения музыканта: начальное, среднее и высшее музыкальное образование. Елена </a:t>
            </a:r>
            <a:r>
              <a:rPr lang="ru-RU" sz="1600" i="1" dirty="0" err="1" smtClean="0">
                <a:solidFill>
                  <a:srgbClr val="398345"/>
                </a:solidFill>
                <a:cs typeface="Times New Roman" pitchFamily="18" charset="0"/>
              </a:rPr>
              <a:t>Фабиановна</a:t>
            </a:r>
            <a:r>
              <a:rPr lang="ru-RU" sz="1600" i="1" dirty="0" smtClean="0">
                <a:solidFill>
                  <a:srgbClr val="398345"/>
                </a:solidFill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398345"/>
                </a:solidFill>
                <a:cs typeface="Times New Roman" pitchFamily="18" charset="0"/>
              </a:rPr>
              <a:t>Гнесина</a:t>
            </a:r>
            <a:r>
              <a:rPr lang="ru-RU" sz="1600" i="1" dirty="0" smtClean="0">
                <a:solidFill>
                  <a:srgbClr val="398345"/>
                </a:solidFill>
                <a:cs typeface="Times New Roman" pitchFamily="18" charset="0"/>
              </a:rPr>
              <a:t> – без преувеличения легендарная фигура в истории российской культуры. </a:t>
            </a:r>
          </a:p>
          <a:p>
            <a:pPr algn="ctr"/>
            <a:r>
              <a:rPr lang="ru-RU" sz="1600" i="1" dirty="0" smtClean="0">
                <a:solidFill>
                  <a:srgbClr val="398345"/>
                </a:solidFill>
                <a:cs typeface="Times New Roman" pitchFamily="18" charset="0"/>
              </a:rPr>
              <a:t>Она  возглавляла  училище на протяжении </a:t>
            </a:r>
          </a:p>
          <a:p>
            <a:pPr algn="ctr"/>
            <a:r>
              <a:rPr lang="ru-RU" sz="1600" i="1" dirty="0" smtClean="0">
                <a:solidFill>
                  <a:srgbClr val="398345"/>
                </a:solidFill>
                <a:cs typeface="Times New Roman" pitchFamily="18" charset="0"/>
              </a:rPr>
              <a:t>72 лет.  Своей главной целью  она видела создание высокопрофессионального </a:t>
            </a:r>
          </a:p>
          <a:p>
            <a:pPr algn="ctr"/>
            <a:r>
              <a:rPr lang="ru-RU" sz="1600" i="1" dirty="0" smtClean="0">
                <a:solidFill>
                  <a:srgbClr val="398345"/>
                </a:solidFill>
                <a:cs typeface="Times New Roman" pitchFamily="18" charset="0"/>
              </a:rPr>
              <a:t>и в то же время достаточно демократичного учебного заведения, где талантливая молодежь могла приобщиться </a:t>
            </a:r>
          </a:p>
          <a:p>
            <a:pPr algn="ctr"/>
            <a:r>
              <a:rPr lang="ru-RU" sz="1600" i="1" dirty="0" smtClean="0">
                <a:solidFill>
                  <a:srgbClr val="398345"/>
                </a:solidFill>
                <a:cs typeface="Times New Roman" pitchFamily="18" charset="0"/>
              </a:rPr>
              <a:t>к высоким традициям русской музыки. Всего за годы существования вуз окончили многие  тысячи специалистов. Ныне это Российская академия музыки им. </a:t>
            </a:r>
            <a:r>
              <a:rPr lang="ru-RU" sz="1600" i="1" dirty="0" err="1" smtClean="0">
                <a:solidFill>
                  <a:srgbClr val="398345"/>
                </a:solidFill>
                <a:cs typeface="Times New Roman" pitchFamily="18" charset="0"/>
              </a:rPr>
              <a:t>Гнесиных</a:t>
            </a:r>
            <a:r>
              <a:rPr lang="ru-RU" sz="1600" i="1" dirty="0" smtClean="0">
                <a:solidFill>
                  <a:srgbClr val="398345"/>
                </a:solidFill>
                <a:cs typeface="Times New Roman" pitchFamily="18" charset="0"/>
              </a:rPr>
              <a:t>..</a:t>
            </a:r>
            <a:endParaRPr lang="ru-RU" sz="1600" i="1" dirty="0">
              <a:solidFill>
                <a:srgbClr val="39834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4929198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rgbClr val="398345"/>
                </a:solidFill>
              </a:rPr>
              <a:t>Е.Ф.Гнесина</a:t>
            </a:r>
            <a:endParaRPr lang="ru-RU" sz="1400" b="1" i="1" dirty="0">
              <a:solidFill>
                <a:srgbClr val="3983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зобр0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85728"/>
            <a:ext cx="2832125" cy="45857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Музобр00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5984" y="2071678"/>
            <a:ext cx="2604325" cy="45530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Музобр00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2000240"/>
            <a:ext cx="2714644" cy="46126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узобр0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826" y="214290"/>
            <a:ext cx="2286016" cy="3410286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узобр0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2643182"/>
            <a:ext cx="2176941" cy="3357586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642918"/>
            <a:ext cx="50720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398345"/>
                </a:solidFill>
              </a:rPr>
              <a:t>Революция 1917 года глубоко затронула все без исключения сферы общественной жизни, и музыкальное образование в том числе. Декретом Совнаркома Петроградская и Московская консерватории освобождались от подчинения РМО и были объявлены гуманитарными вузами. РМО в принципе перестало существовать так же, как и Придворная певческая капелла и частные музыкальные школы. С уничтожением высоких сословий были утрачены распространеннее ранее традиции </a:t>
            </a:r>
            <a:r>
              <a:rPr lang="ru-RU" sz="1600" i="1" dirty="0" err="1" smtClean="0">
                <a:solidFill>
                  <a:srgbClr val="398345"/>
                </a:solidFill>
              </a:rPr>
              <a:t>музицирования</a:t>
            </a:r>
            <a:r>
              <a:rPr lang="ru-RU" sz="1600" i="1" dirty="0" smtClean="0">
                <a:solidFill>
                  <a:srgbClr val="398345"/>
                </a:solidFill>
              </a:rPr>
              <a:t> в домашнем семейном кругу и обязательного обучения музыке молодого поколения. Многие выдающиеся музыканты покинули страну. Важнейшим фактором сохранения музыкальной культуры было продолжение деятельности Московской и Петроградской консерваторий, в невыносимых условиях поддерживающих высокий уровень обучения.</a:t>
            </a:r>
            <a:endParaRPr lang="ru-RU" sz="1600" i="1" dirty="0">
              <a:solidFill>
                <a:srgbClr val="3983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уб0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19" y="214290"/>
            <a:ext cx="2465205" cy="37147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14744" y="285728"/>
            <a:ext cx="52864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Долгие поиски и эксперименты в конце концов привели к реорганизации структуры музыкального образования в России. Первую ступень образовали детские музыкальные школы (с 1933 года – семилетние), вторую — училища, и третью, высшую – консерватории. Были также школы 10-летки, совмещающие первую и вторую ступени. Еще один положительный момент советского периода – власть давала реальную возможность обучения одарённым детям.</a:t>
            </a:r>
            <a:r>
              <a:rPr lang="ru-RU" sz="1600" i="1" dirty="0" smtClean="0">
                <a:solidFill>
                  <a:srgbClr val="398345"/>
                </a:solidFill>
                <a:ea typeface="Times New Roman" pitchFamily="18" charset="0"/>
                <a:cs typeface="Times New Roman" pitchFamily="18" charset="0"/>
              </a:rPr>
              <a:t> К середине ХХ века в Советском Союзе сформировалась система музыкального образования, и по сей день не потерявшая актуальности.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</p:txBody>
      </p:sp>
      <p:pic>
        <p:nvPicPr>
          <p:cNvPr id="11" name="Рисунок 10" descr="Музобр00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929066"/>
            <a:ext cx="3571900" cy="271833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уб00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0100" y="2000240"/>
            <a:ext cx="2659962" cy="414340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зобр0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357166"/>
            <a:ext cx="2083092" cy="3214710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3" descr="кабалевский00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42852"/>
            <a:ext cx="3333750" cy="3482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4071942"/>
            <a:ext cx="828680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398345"/>
                </a:solidFill>
                <a:ea typeface="Times New Roman" pitchFamily="18" charset="0"/>
                <a:cs typeface="Times New Roman" pitchFamily="18" charset="0"/>
              </a:rPr>
              <a:t>Большое значение в детском музыкальном образовании имела деятельность композитора, педагога Дмитрия Борисовича </a:t>
            </a:r>
            <a:r>
              <a:rPr lang="ru-RU" sz="1600" i="1" dirty="0" err="1" smtClean="0">
                <a:solidFill>
                  <a:srgbClr val="398345"/>
                </a:solidFill>
                <a:ea typeface="Times New Roman" pitchFamily="18" charset="0"/>
                <a:cs typeface="Times New Roman" pitchFamily="18" charset="0"/>
              </a:rPr>
              <a:t>Кабалевского</a:t>
            </a:r>
            <a:r>
              <a:rPr lang="ru-RU" sz="1600" i="1" dirty="0" smtClean="0">
                <a:solidFill>
                  <a:srgbClr val="398345"/>
                </a:solidFill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smtClean="0">
                <a:solidFill>
                  <a:srgbClr val="398345"/>
                </a:solidFill>
              </a:rPr>
              <a:t>Благодаря трудам </a:t>
            </a:r>
            <a:r>
              <a:rPr lang="ru-RU" sz="1600" i="1" dirty="0" err="1" smtClean="0">
                <a:solidFill>
                  <a:srgbClr val="398345"/>
                </a:solidFill>
              </a:rPr>
              <a:t>Кабалевского</a:t>
            </a:r>
            <a:r>
              <a:rPr lang="ru-RU" sz="1600" i="1" dirty="0" smtClean="0">
                <a:solidFill>
                  <a:srgbClr val="398345"/>
                </a:solidFill>
              </a:rPr>
              <a:t> в СССР в 1970-80-е годы была проведена реформа музыкального образования. Композитор много внимания уделял эстетическому воспитанию молодежи, создал большое количество рекомендаций и методических материалов по данному вопросу.</a:t>
            </a:r>
            <a:r>
              <a:rPr lang="ru-RU" sz="1600" dirty="0" smtClean="0"/>
              <a:t> </a:t>
            </a:r>
            <a:r>
              <a:rPr lang="ru-RU" sz="1600" i="1" dirty="0" smtClean="0">
                <a:solidFill>
                  <a:srgbClr val="398345"/>
                </a:solidFill>
              </a:rPr>
              <a:t>Программа </a:t>
            </a:r>
            <a:r>
              <a:rPr lang="ru-RU" sz="1600" i="1" dirty="0" err="1" smtClean="0">
                <a:solidFill>
                  <a:srgbClr val="398345"/>
                </a:solidFill>
              </a:rPr>
              <a:t>Кабалевского</a:t>
            </a:r>
            <a:r>
              <a:rPr lang="ru-RU" sz="1600" i="1" dirty="0" smtClean="0">
                <a:solidFill>
                  <a:srgbClr val="398345"/>
                </a:solidFill>
              </a:rPr>
              <a:t> по-прежнему широко используется в нашей стране. Она является отправной точкой для разработки новых программ по музыке.</a:t>
            </a:r>
          </a:p>
          <a:p>
            <a:pPr algn="ctr"/>
            <a:endParaRPr lang="ru-RU" i="1" dirty="0">
              <a:solidFill>
                <a:srgbClr val="39834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428604"/>
            <a:ext cx="2071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398345"/>
                </a:solidFill>
              </a:rPr>
              <a:t>Д. </a:t>
            </a:r>
            <a:r>
              <a:rPr lang="ru-RU" sz="1400" b="1" i="1" dirty="0" err="1" smtClean="0">
                <a:solidFill>
                  <a:srgbClr val="398345"/>
                </a:solidFill>
              </a:rPr>
              <a:t>Кабалевский</a:t>
            </a:r>
            <a:r>
              <a:rPr lang="ru-RU" sz="1400" b="1" i="1" dirty="0" smtClean="0">
                <a:solidFill>
                  <a:srgbClr val="398345"/>
                </a:solidFill>
              </a:rPr>
              <a:t> </a:t>
            </a:r>
          </a:p>
          <a:p>
            <a:pPr algn="ctr"/>
            <a:r>
              <a:rPr lang="ru-RU" sz="1400" b="1" i="1" dirty="0" smtClean="0">
                <a:solidFill>
                  <a:srgbClr val="398345"/>
                </a:solidFill>
              </a:rPr>
              <a:t>и детский хор.</a:t>
            </a:r>
            <a:endParaRPr lang="ru-RU" sz="1400" b="1" i="1" dirty="0">
              <a:solidFill>
                <a:srgbClr val="3983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кабалевский0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362200" cy="36036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3" descr="кабалевский00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447800"/>
            <a:ext cx="2584450" cy="3657600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5" descr="кабалевский000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2000240"/>
            <a:ext cx="2514600" cy="3581400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5" descr="кабалевский002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276600"/>
            <a:ext cx="2438400" cy="3325813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узобр0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86050" y="357166"/>
            <a:ext cx="3009264" cy="41123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Музобр00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214554"/>
            <a:ext cx="2847059" cy="41596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Музобр00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2571744"/>
            <a:ext cx="3255408" cy="350691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зобр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7884" y="142852"/>
            <a:ext cx="2428892" cy="35287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 descr="Музобр003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388" y="2285992"/>
            <a:ext cx="2515968" cy="38338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214290"/>
            <a:ext cx="550072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В современной России первой и общедоступной ступенью системы являются музыкальные школы (семи- и пятилетние). Поступить в музыкальную школу может каждый ребёнок при успешном прохождении предварительных испытаний.</a:t>
            </a:r>
            <a:r>
              <a:rPr lang="ru-RU" sz="1600" i="1" dirty="0" smtClean="0">
                <a:solidFill>
                  <a:srgbClr val="398345"/>
                </a:solidFill>
              </a:rPr>
              <a:t> Профессиональное образование предполагает последовательное обучение в музыкальном училище, затем вузе. Диплом об окончании российского музыкального вуза ценится во всем мире, он свидетельствует о достойном исполнительском уровне, музыкальной и общей гуманитарной подготовке музыканта.</a:t>
            </a:r>
            <a:br>
              <a:rPr lang="ru-RU" sz="1600" i="1" dirty="0" smtClean="0">
                <a:solidFill>
                  <a:srgbClr val="398345"/>
                </a:solidFill>
              </a:rPr>
            </a:br>
            <a:r>
              <a:rPr lang="ru-RU" sz="1600" i="1" dirty="0" smtClean="0">
                <a:solidFill>
                  <a:srgbClr val="398345"/>
                </a:solidFill>
              </a:rPr>
              <a:t/>
            </a:r>
            <a:br>
              <a:rPr lang="ru-RU" sz="1600" i="1" dirty="0" smtClean="0">
                <a:solidFill>
                  <a:srgbClr val="398345"/>
                </a:solidFill>
              </a:rPr>
            </a:br>
            <a:endParaRPr lang="ru-RU" sz="1600" i="1" dirty="0" smtClean="0">
              <a:solidFill>
                <a:srgbClr val="398345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1(33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3500438"/>
            <a:ext cx="4458470" cy="2957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зобр0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428604"/>
            <a:ext cx="2187095" cy="357192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Музобр003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7158" y="1322468"/>
            <a:ext cx="2281966" cy="3249539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узобр00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285728"/>
            <a:ext cx="2796304" cy="407194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узобр00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1571612"/>
            <a:ext cx="2696142" cy="392262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зобр00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714356"/>
            <a:ext cx="2613015" cy="37147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Музобр00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32" y="2805492"/>
            <a:ext cx="2643206" cy="37639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714884"/>
            <a:ext cx="392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rgbClr val="398345"/>
                </a:solidFill>
              </a:rPr>
              <a:t>Сытникова</a:t>
            </a:r>
            <a:r>
              <a:rPr lang="ru-RU" sz="1400" b="1" i="1" dirty="0" smtClean="0">
                <a:solidFill>
                  <a:srgbClr val="398345"/>
                </a:solidFill>
              </a:rPr>
              <a:t>, Т.В. Исторические этапы развития православных певческих традиций. с.82-86.</a:t>
            </a:r>
            <a:endParaRPr lang="ru-RU" sz="1400" b="1" i="1" dirty="0">
              <a:solidFill>
                <a:srgbClr val="39834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1285860"/>
            <a:ext cx="34290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398345"/>
                </a:solidFill>
              </a:rPr>
              <a:t>Чистякова, О.В. Традиции русской и французской певческой школы в вокально-хоровом воспитании детей. с.125-129.</a:t>
            </a:r>
            <a:endParaRPr lang="ru-RU" sz="1400" b="1" i="1" dirty="0">
              <a:solidFill>
                <a:srgbClr val="3983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узобр00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0915127">
            <a:off x="423150" y="3157356"/>
            <a:ext cx="1888413" cy="3021444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Музобр00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34204">
            <a:off x="2162317" y="3064268"/>
            <a:ext cx="1995879" cy="3173076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142852"/>
            <a:ext cx="7715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398345"/>
                </a:solidFill>
              </a:rPr>
              <a:t>Музыка как определенный вид деятельности  сопровождала человека на всех этапах его развития. Соответственно этому, в течение всего периода становления человеческой культуры осуществлялся процесс передачи музыкального опыта последующим поколениям. Родиной музыкального образования можно считать Древний Восток. Музыке там отводилось ведущее место в ритуальных и придворных церемониях, военных парадах, народных празднествах и пр. Высок был уровень музыкальной культуры и в Древней Греции, что определяло и соответствующий уровень музыкального образования.</a:t>
            </a:r>
            <a:endParaRPr lang="ru-RU" sz="1600" i="1" dirty="0">
              <a:solidFill>
                <a:srgbClr val="398345"/>
              </a:solidFill>
            </a:endParaRPr>
          </a:p>
        </p:txBody>
      </p:sp>
      <p:pic>
        <p:nvPicPr>
          <p:cNvPr id="6" name="Рисунок 5" descr="Музобр00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2786059"/>
            <a:ext cx="3143272" cy="308793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86380" y="6143644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398345"/>
                </a:solidFill>
              </a:rPr>
              <a:t>Танец. Древняя Греция</a:t>
            </a:r>
            <a:endParaRPr lang="ru-RU" sz="1400" b="1" i="1" dirty="0">
              <a:solidFill>
                <a:srgbClr val="3983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узобр00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7950" y="1071546"/>
            <a:ext cx="2496562" cy="3750999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285728"/>
            <a:ext cx="521497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Музыкальное образование на Урале связано с деятельностью горнозаводских школ, открытых еще в 1720-е годы. В них, как и в других  заведениях низшего типа, существовавших вплоть до начала ХХ века, основным средством приобщения учащихся к музыке являлось церковное пение. В конце Х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VIII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– начале Х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Х века, наряду с правительственными училищами, на Урале стали создаваться школы на частных заводах. К числу таких учебных заведений относилось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Выйское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 училище, созданное в 1806 году на Нижнетагильском заводе. Занятия в певческом классе включались в общее расписание и проводились дважды в неделю.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Важную роль в развитии музыкального образования на Урале сыграли мужские и женские гимназии, епархиальные женские и реальные училища. Интенсивный их рост начался с 1860-х годов. Наиболее распространенным в средних учебных заведениях региона являлось обучение хоровому пению, которое, которое, как правило, включало и музыкально-теоретическую подготовку учащихся.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узобр0028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2911" y="214290"/>
            <a:ext cx="2214577" cy="341008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43240" y="357166"/>
            <a:ext cx="450059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398345"/>
                </a:solidFill>
              </a:rPr>
              <a:t>Бородин, А.Б. Из истории основания музыкальной школы – десятилетки при Уральской государственной консерватории. с. 7-12.</a:t>
            </a:r>
          </a:p>
          <a:p>
            <a:pPr algn="ctr"/>
            <a:endParaRPr lang="ru-RU" sz="1400" b="1" i="1" dirty="0" smtClean="0">
              <a:solidFill>
                <a:srgbClr val="398345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398345"/>
                </a:solidFill>
              </a:rPr>
              <a:t>Смирнова, И.Л. </a:t>
            </a:r>
            <a:r>
              <a:rPr lang="ru-RU" sz="1400" b="1" i="1" dirty="0" err="1" smtClean="0">
                <a:solidFill>
                  <a:srgbClr val="398345"/>
                </a:solidFill>
              </a:rPr>
              <a:t>Н.И.Голубовская</a:t>
            </a:r>
            <a:r>
              <a:rPr lang="ru-RU" sz="1400" b="1" i="1" dirty="0" smtClean="0">
                <a:solidFill>
                  <a:srgbClr val="398345"/>
                </a:solidFill>
              </a:rPr>
              <a:t> и развитие ее традиции в музыкальной педагогике Урала. с. 77 – 85.</a:t>
            </a:r>
          </a:p>
          <a:p>
            <a:pPr algn="ctr"/>
            <a:endParaRPr lang="ru-RU" sz="1400" b="1" i="1" dirty="0" smtClean="0">
              <a:solidFill>
                <a:srgbClr val="398345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398345"/>
                </a:solidFill>
              </a:rPr>
              <a:t>Коростелёва, Н.И. Музыкальное образование в кадетских школах Екатеринбурга и Свердловской области. </a:t>
            </a:r>
          </a:p>
          <a:p>
            <a:pPr algn="ctr"/>
            <a:r>
              <a:rPr lang="ru-RU" sz="1400" b="1" i="1" dirty="0" smtClean="0">
                <a:solidFill>
                  <a:srgbClr val="398345"/>
                </a:solidFill>
              </a:rPr>
              <a:t>с.138-141.</a:t>
            </a:r>
            <a:endParaRPr lang="ru-RU" sz="1400" b="1" i="1" dirty="0">
              <a:solidFill>
                <a:srgbClr val="398345"/>
              </a:solidFill>
            </a:endParaRPr>
          </a:p>
        </p:txBody>
      </p:sp>
      <p:pic>
        <p:nvPicPr>
          <p:cNvPr id="10" name="Рисунок 9" descr="Музобр00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3637" y="3503395"/>
            <a:ext cx="2214578" cy="32295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000892" y="6143644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/>
              <a:t>2005</a:t>
            </a:r>
            <a:endParaRPr lang="ru-RU" sz="1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5286388"/>
            <a:ext cx="35004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rgbClr val="398345"/>
                </a:solidFill>
              </a:rPr>
              <a:t>Крячко</a:t>
            </a:r>
            <a:r>
              <a:rPr lang="ru-RU" sz="1400" b="1" i="1" dirty="0" smtClean="0">
                <a:solidFill>
                  <a:srgbClr val="398345"/>
                </a:solidFill>
              </a:rPr>
              <a:t>, О.В. Искусство игры на гитаре в России: исторический аспект . С.69-74.</a:t>
            </a:r>
            <a:endParaRPr lang="ru-RU" sz="1400" b="1" i="1" dirty="0">
              <a:solidFill>
                <a:srgbClr val="3983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зобр0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00760" y="3357562"/>
            <a:ext cx="2143140" cy="3225714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428604"/>
            <a:ext cx="828680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В последнем десятилетии  Х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Х века  в мужских средних учебных заведениях начали создаваться духовые оркестры, которые возглавляли театральные или военные капельмейстеры.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В 1880-е годы на Урале открылись первые частные музыкальные учебные заведения. По уровню обучения частные музыкальные школы на Среднем Урале в конце Х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Х – начале ХХ века представляли собой неоднородное явление. Первым средним учебным заведением стали музыкальные классы, созданные в 1909 году при Пермском отделении ИРМО. В Екатеринбурге подобные классы были открыты в 1912 году, которые в 1916 году были преобразованы в Музыкальное училище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( им. П.И.Чайковского), существующее и по сей день.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  <a:t/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</a:b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</p:txBody>
      </p:sp>
      <p:pic>
        <p:nvPicPr>
          <p:cNvPr id="4" name="Рисунок 3" descr="pos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14348" y="3571876"/>
            <a:ext cx="414340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6000768"/>
            <a:ext cx="500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398345"/>
                </a:solidFill>
              </a:rPr>
              <a:t>Музыкальное училище. Екатеринбург, 1912г.</a:t>
            </a:r>
            <a:endParaRPr lang="ru-RU" sz="1400" b="1" i="1" dirty="0">
              <a:solidFill>
                <a:srgbClr val="3983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3357562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398345"/>
                </a:solidFill>
                <a:ea typeface="Times New Roman" pitchFamily="18" charset="0"/>
              </a:rPr>
              <a:t>Черты современной трехступенчатой системы музыкального образования обозначились на Среднем Урале к 1930-м годам.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В 1934 году с открытием Уральской государственной консерватории система музыкального образования региона получила свой завершенный вид. Консерватория готовит кадры профессиональных исполнителей, композиторов,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дирижеров, звукорежиссеров, педагогов-музыкантов.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 С послевоенных лет на Среднем Урале развивается система музыкально-педагогического образования. К этой сфере относятся педагогические колледжи и Институт музыкального и художественного образования УрГПУ. Современные музыкальные учебные заведения Среднего Урала выпускают музыкантов, которые с успехом реализуют свой творческий потенциал в различных учреждениях культуры области и страны.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</p:txBody>
      </p:sp>
      <p:pic>
        <p:nvPicPr>
          <p:cNvPr id="3" name="Рисунок 2" descr="77400358debbd7c835ffca388f9adb66_w960_h20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142852"/>
            <a:ext cx="450059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572132" y="2143116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398345"/>
                </a:solidFill>
              </a:rPr>
              <a:t>Уральская государственная консерватория </a:t>
            </a:r>
            <a:r>
              <a:rPr lang="ru-RU" sz="1400" b="1" i="1" dirty="0" err="1" smtClean="0">
                <a:solidFill>
                  <a:srgbClr val="398345"/>
                </a:solidFill>
              </a:rPr>
              <a:t>им.М.П.Мусоргского</a:t>
            </a:r>
            <a:endParaRPr lang="ru-RU" sz="1400" b="1" i="1" dirty="0">
              <a:solidFill>
                <a:srgbClr val="3983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узобр00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642918"/>
            <a:ext cx="2643206" cy="384175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034" y="5000636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398345"/>
                </a:solidFill>
              </a:rPr>
              <a:t>Овсянникова, О.А. Содержательные основы курса «История музыкального образования». с. 136-140.</a:t>
            </a:r>
            <a:endParaRPr lang="ru-RU" sz="1400" b="1" i="1" dirty="0">
              <a:solidFill>
                <a:srgbClr val="398345"/>
              </a:solidFill>
            </a:endParaRPr>
          </a:p>
        </p:txBody>
      </p:sp>
      <p:pic>
        <p:nvPicPr>
          <p:cNvPr id="11" name="Рисунок 10" descr="Музобр00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2571744"/>
            <a:ext cx="2500330" cy="36246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1357298"/>
            <a:ext cx="3857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398345"/>
                </a:solidFill>
              </a:rPr>
              <a:t>Гладких, Е.В. Истоки становления и развития предмета «Хоровое сольфеджио». с.24-29.</a:t>
            </a:r>
            <a:endParaRPr lang="ru-RU" sz="1400" b="1" i="1" dirty="0">
              <a:solidFill>
                <a:srgbClr val="3983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зобр0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3310431" cy="428625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Музобр00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57290" y="2000240"/>
            <a:ext cx="2894121" cy="391179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Музобр00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86512" y="142852"/>
            <a:ext cx="2684230" cy="435030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узобр002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0562" y="2214554"/>
            <a:ext cx="2500330" cy="39186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500042"/>
            <a:ext cx="600079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  <a:t>Прислушайтесь: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  <a:t>                     Она звучит везде!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  <a:t>Слепой прозреет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  <a:t>И глухой услышит,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  <a:t>Когда всей грудью МУЗЫКА задышит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  <a:t>И вынесет бескрылого к звезде;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  <a:t>Когда вдруг всхлипнет и забьёт ключом,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  <a:t>Снег превратит в танцующее пламя,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  <a:t>Разбитыми заплачет хрусталями,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  <a:t>Созвучий острым полоснёт лучом: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  <a:t>По деревянным креслам пробежит -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  <a:t>И почки вмиг проклюнутся из кресел,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  <a:t>А горизонт - пусть весел, пусть невесел –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  <a:t>Заглянет в очи и заворожит.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</a:rPr>
              <a:t>                                                Марк Шехтер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rLMNourx_RI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lum bright="14000"/>
          </a:blip>
          <a:stretch>
            <a:fillRect/>
          </a:stretch>
        </p:blipFill>
        <p:spPr>
          <a:xfrm>
            <a:off x="6143636" y="4607726"/>
            <a:ext cx="3000364" cy="2250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20" y="142852"/>
            <a:ext cx="842968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300" b="1" dirty="0" smtClean="0"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СПИСОК ИСПОЛЬЗОВАННОЙ ЛИТЕРАТУРЫ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Адищев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В. И. Методология изучения истории отечественного музыкального образования[Текст] / В. И.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Адищев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// Искусство и образование. — (Теория и методика музыкального образован). — 2006. — - № 3. — С. 40-51.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Адищев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Владимир Ильич. Музыкальное образование в женских институтах и кадетских корпусах России второй половины XIX - начала XX века : теория, концепции, практика [Текст] : монография / В. И.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Адищев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;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Перм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ун-т. — М. : Музыка, 2007. — 344 с.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Адищев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Владимир Ильич. Музыкальное образование в женских институтах и кадетских корпусах России второй половины XIX - начала XX века : теория, концепции, практика [Текст] : монография / В. И.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Адищев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;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Перм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ун-т. — М. : Музыка, 2007. — 344 с.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Александров, М. Школа музыки [Текст] / М. Александров // Музыка и ты: Альманах для школьников.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Вып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8. – М. : Сов. композитор, 1989. –  80 с. 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Апраксина, О. А. Музыкальное воспитание в русской общеобразовательной школе [Текст] / О. А. Апраксина ; Акад.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наук РСФСР. — М.; Л. : Изд-во Акад.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наук РСФСР, 1948. — 148 с.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Баренбойм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Л. А. Антон Григорьевич Рубинштейн [Текст] : т. 2 / Л. А.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Баренбойм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Л. :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1962. – 491 с.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Баренбойм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Л. Николай Григорьевич Рубинштейн [Текст] : история жизни и деятельности / Л.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Баренбойм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— М. : Музыка, 1982. — 278 с.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Беляев, Сергей Егорович. Музыкальная культура Среднего Урала :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Учеб.для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дет.муз.шк.и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шк.искусств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С.Е.Беляев, Л.А.Серебрякова. — Екатеринбург : УГК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им.М.П.Мусоргского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2005. — 219с.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Беляев, Сергей Егорович. По страницам истории музыкального образования на Урале [Текст] :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избр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ст. и очерки / С. Беляев. — Екатеринбург : Банк культур.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информ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., 2012. — 67 с.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Бородин, А.Б. Из истории основания музыкальной школы – десятилетки при Уральской государственной консерватории [Текст] /А. Б. Бородин  // Музыкально- художественное образование и культура : актуальные  проблемы развития и инноваций : материалы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междунар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науч.-практ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конф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., 5- 6 марта 2008 г., г. Екатеринбург, Россия / Под. Ред.Б. Б. Бородина; ГОУ ВПО Урал.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ун-т. — Екатеринбург, Екатеринбург, 2008. —  С. 7-12.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Гладких, Е. В. Истоки становления и развития предмета "Хоровое сольфеджио" [Текст] / Е. В. Гладких ; Урал.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ун-т // Музыкальное и художественное образование детей и юношества : проблемы и поиски : материалы третьей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всерос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науч.-практ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конф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., 22-23 апр. 2010 г., г. Екатеринбург, Россия / Урал.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ун-т,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Ин-т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муз. и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худож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образования ; отв. ред. К. П. Матвеева. — Екатеринбург., Екатеринбург, 2010. — С. 24-29.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Горюнова Людмила Васильевна. Музыка - язык общения [Текст]  : Уроки музыки / Л.В.Горюнова // Искусство в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шк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— 2004. — N4. — С.55-58.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302359"/>
            <a:ext cx="850109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Еременко, К. А. Музыка от ледникового периода до века электроники [Текст]. Кн. 1,2 / К. А. Еременко. — М. : Совет. композитор, 1991. — 282 с. Щ31 Е70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Землянский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Б. Я. О музыкальной педагогике [Текст] / Б. Я.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Землянский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— М. : Музыка, 1987. — 142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Из истории советского музыкального образования [Текст] : сб. материалов и док. / Ленингр.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консерватория ;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редкол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Л. А.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Баренбойм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[и др.]. — М. : Музыка, 1969. — 308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Кабалевский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, Д. «Ровесники». Беседы о музыке для юношества [Текст] /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Д.Кабалевский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М. : Музыка, 1980. – 120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Кабалевский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Д. Б. Дорогие мои друзья [Текст] / Д. Б.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Кабалевский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М. : «Молодая гвардия», 1977. – 192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Кабалевский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Д. Воспитание ума и сердца текст / Д.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Кабалевский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М. : Просвещение, 1984. – 206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Кабалевский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Д. Прекрасное пробуждает доброе Текст / Д.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Кабалевский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М. : Педагогика, 1973. – 335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Коростелёва, Н.И. Музыкальное образование в кадетских школах Екатеринбурга и Свердловской области [Текст] / Н. И. Коростелева // Музыкально- художественное образование и культура : актуальные  проблемы развития и инноваций : материалы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междунар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науч.-практ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конф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., 5- 6 марта 2008 г., г. Екатеринбург, Россия / Под. Ред.Б. Б. Бородина; ГОУ ВПО Урал.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ун-т. — Екатеринбург, Екатеринбург, 2008. —  С. 138-141.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Критская, Е. В мир музыки - через интонацию : [К 100-летию со дня рождения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Д.Б.Кабалевского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 / Е.Критская // Искусство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шк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— 2004. — N3. — С.48-52.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Крячко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О.В. Искусство игры на гитаре в России: исторический аспект [Текст] / О. В.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Крячко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//Музыкальное образование в ХХ веке 6 проблемы, поиски. Перспективы : Межвузовский сб.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науч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трудов. 2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Урал.гос.пед.ун-т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Екатеринбург, 2005. С.69-74.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Максимов, Е. И. Российские музыканты-самородки [Текст] : факты, док., воспоминания / Е. И. Максимов. — М. : Совет. композитор, 1987. — 201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Мещерина, Елена Григорьевна. Музыкальная культура средневековой Руси [Текст] / Е. Г. Мещерина. — 2-е изд.,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перераб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и доп. — М. : Канон, 2008. — 320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Модернизация музыкального образования в системе: ДОУ - ШКОЛА - ССУЗ - ВУЗ [Текст] : материалы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всерос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науч.-практ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конф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Урал.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ун-т,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Ин-т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педагогики, Каф. муз. образования; под ред.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Гаязов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А. С. [и др.]. — Уфа : Екатеринбург: БГПУ, 2005. — 272 с.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lang="ru-RU" sz="1400" b="1" dirty="0" smtClean="0">
                <a:solidFill>
                  <a:srgbClr val="398345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 уроках Антона Рубинштейна [Текст] / Ред.-сост. Л. А. </a:t>
            </a:r>
            <a:r>
              <a:rPr lang="ru-RU" sz="1400" b="1" dirty="0" err="1" smtClean="0">
                <a:solidFill>
                  <a:srgbClr val="398345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Баренбойм</a:t>
            </a:r>
            <a:r>
              <a:rPr lang="ru-RU" sz="1400" b="1" dirty="0" smtClean="0">
                <a:solidFill>
                  <a:srgbClr val="398345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М. : Музыка, 1964. – 99 с.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lang="ru-RU" sz="1400" b="1" dirty="0" smtClean="0">
                <a:solidFill>
                  <a:srgbClr val="398345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Никитина, Людмила Дмитриевна. История русской музыки : </a:t>
            </a:r>
            <a:r>
              <a:rPr lang="ru-RU" sz="1400" b="1" dirty="0" err="1" smtClean="0">
                <a:solidFill>
                  <a:srgbClr val="398345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Попул.лекции:Для</a:t>
            </a:r>
            <a:r>
              <a:rPr lang="ru-RU" sz="1400" b="1" dirty="0" smtClean="0">
                <a:solidFill>
                  <a:srgbClr val="398345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студентов </a:t>
            </a:r>
            <a:r>
              <a:rPr lang="ru-RU" sz="1400" b="1" dirty="0" err="1" smtClean="0">
                <a:solidFill>
                  <a:srgbClr val="398345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высш.и</a:t>
            </a:r>
            <a:r>
              <a:rPr lang="ru-RU" sz="1400" b="1" dirty="0" smtClean="0">
                <a:solidFill>
                  <a:srgbClr val="398345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398345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сред.пед.учеб.заведений</a:t>
            </a:r>
            <a:r>
              <a:rPr lang="ru-RU" sz="1400" b="1" dirty="0" smtClean="0">
                <a:solidFill>
                  <a:srgbClr val="398345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— М. : Академия, 2000. — 272с.</a:t>
            </a:r>
            <a:endParaRPr lang="ru-RU" sz="1400" b="1" dirty="0" smtClean="0">
              <a:solidFill>
                <a:srgbClr val="398345"/>
              </a:solidFill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85720" y="214290"/>
            <a:ext cx="8643998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Николаева, Елена Владимировна. История музыкального образования [Текст] : Древняя Русь конец X - середина XVII столетия : учеб. пособие для студ. вузов / Е. В. Николаева. — М. : ВЛАДОС, 2003. — 208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Овсянникова, О.А. Содержательные основы курса «История музыкального образования» [Текст] /О. А. Овсянникова // Музыкальное и художественное образование детей и юношества: проблемы и поиски : материалы всероссийской  научно-практической конференции, Екатеринбург, 24-25 апреля 2008 г. / Урал.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пед.ун-т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Екатеринбург, 2008. -  С. 136-140.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Орлова, Елена Михайловна. Методические заметки о музыкально-историческом образовании в консерваториях [Текст] / Е. Орлова. — М. : Музыка, 1983. — 62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Орлова, Елена Михайловна. Методические заметки о музыкально-историческом образовании в консерваториях [Текст] / Е. Орлова. — М. : Музыка, 1983. — 62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Рубинштейн А. Г. Лекции по истории фортепианной литературы [Текст] / А. Г.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Рубиншейн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М. : Музыка, 1974. – 110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Смирнова, И.Л.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Н.И.Голубовская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и развитие ее традиции в музыкальной педагогике Урала[Текст] /И. Л. Смирнова // Музыкально- художественное образование и культура : актуальные  проблемы развития и инноваций : материалы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междунар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науч.-практ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конф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., 5- 6 марта 2008 г., г. Екатеринбург, Россия / Под. Ред.Б. Б. Бородина; ГОУ ВПО Урал.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ун-т. — Екатеринбург, Екатеринбург, 2008. —  С. 77 – 85.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Сытникова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Т.В. Исторические этапы развития православных певческих традиций [Текст] /Т. В.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Сытникова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// Музыкальное и художественное образование детей и юношества: проблемы и поиски : материалы седьмой всероссийской  научно-практической конференции, Екатеринбург, 24-25 апреля 2014 г. Том 1 / Урал.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пед.ун-т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Екатеринбург, 2014. -  С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82-86.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Тропп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В. В. Дом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Гнесиных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[Текст] / В. В.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Тропп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// Музыкальная жизнь. – 1994. - № 11-12. – С. 20-23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Федорович, Елена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Наримановна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История музыкального образования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Учеб.пособие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Е.Н.Федорович;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Урал.гос.пед.ун-т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— Екатеринбург : Б.и., 2003. — 110с.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Федорович, Елена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Наримановна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Педагогическая деятельность выдающихся пианистов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Учеб.пособие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Урал.гос.пед.ун-т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— Екатеринбург, 1998. — 80с.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Чистякова, О.В. Традиции русской и французской певческой школы в вокально-хоровом воспитании детей. [Текст] /О. В. Чистякова // Музыкальное и художественное образование детей и юношества: проблемы и поиски : материалы седьмой всероссийской  научно-практической конференции, Екатеринбург, 24-25 апреля 2014 г. Том 2 / Урал.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пед.ун-т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Екатеринбург, 2014. -  С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.125-129.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узобр0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57620" y="3000372"/>
            <a:ext cx="2093901" cy="3405403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узобр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3071810"/>
            <a:ext cx="2286016" cy="3443492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285728"/>
            <a:ext cx="8286808" cy="3077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398345"/>
                </a:solidFill>
              </a:rPr>
              <a:t>В большинстве европейских стран музыкальное образование было главным образом связано с христианской церковью. Такими центрами в Западной Европе являлись певческие школы при соборах и монастырях, затем университеты (Париж с 1200г., Праге - с 1348г. и др.), носившие изначально церковно-просветительский характер.</a:t>
            </a:r>
          </a:p>
          <a:p>
            <a:pPr algn="ctr"/>
            <a:r>
              <a:rPr lang="ru-RU" sz="1600" i="1" dirty="0" smtClean="0">
                <a:solidFill>
                  <a:srgbClr val="398345"/>
                </a:solidFill>
              </a:rPr>
              <a:t> До наступления XVII столетия в России существовали два принципиально различных течения в музыке – православная певческая культура и народное творчество. История музыкального образования в России началась вместе с возникновением нового, светского направления.</a:t>
            </a:r>
            <a:br>
              <a:rPr lang="ru-RU" sz="1600" i="1" dirty="0" smtClean="0">
                <a:solidFill>
                  <a:srgbClr val="398345"/>
                </a:solidFill>
              </a:rPr>
            </a:br>
            <a:r>
              <a:rPr lang="ru-RU" sz="1600" i="1" dirty="0" smtClean="0">
                <a:solidFill>
                  <a:srgbClr val="398345"/>
                </a:solidFill>
              </a:rPr>
              <a:t/>
            </a:r>
            <a:br>
              <a:rPr lang="ru-RU" sz="1600" i="1" dirty="0" smtClean="0">
                <a:solidFill>
                  <a:srgbClr val="398345"/>
                </a:solidFill>
              </a:rPr>
            </a:br>
            <a:endParaRPr lang="ru-RU" sz="1600" i="1" dirty="0" smtClean="0">
              <a:solidFill>
                <a:srgbClr val="398345"/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0a2e56df8fa11a234166b4fb7bc2de6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5" y="2786058"/>
            <a:ext cx="2978205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643174" y="285728"/>
            <a:ext cx="61436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Ближе к концу XVIII века стала развиваться светская традиция музыкального образования.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В 1830-е годы появились вокальные пособия русских музыкантов, в которых большое внимание обращалось на содержание музыки, что принципиально отличалось от господствующей до той поры итальянской школы поверхностной виртуозности. Основоположником школы русского вокала по праву считается великий композитор М.И. Глинка.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</p:txBody>
      </p:sp>
      <p:pic>
        <p:nvPicPr>
          <p:cNvPr id="7" name="Рисунок 6" descr="Музобр0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2214578" cy="3545117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Музобр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57289" y="2714620"/>
            <a:ext cx="2419699" cy="3643338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Музобр003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2198" y="2786058"/>
            <a:ext cx="2733753" cy="35719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57620" y="5143512"/>
            <a:ext cx="20717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398345"/>
                </a:solidFill>
              </a:rPr>
              <a:t>Портрет А.Б.Жданович </a:t>
            </a:r>
          </a:p>
          <a:p>
            <a:pPr algn="ctr"/>
            <a:r>
              <a:rPr lang="ru-RU" sz="1400" b="1" i="1" dirty="0" smtClean="0">
                <a:solidFill>
                  <a:srgbClr val="398345"/>
                </a:solidFill>
              </a:rPr>
              <a:t>за фортепиано. Картина П.Федотова</a:t>
            </a:r>
            <a:endParaRPr lang="ru-RU" sz="1400" b="1" i="1" dirty="0">
              <a:solidFill>
                <a:srgbClr val="3983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зобр0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15140" y="2357430"/>
            <a:ext cx="2248986" cy="3201499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Музобр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3571876"/>
            <a:ext cx="2079092" cy="3083966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00034" y="357166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398345"/>
                </a:solidFill>
              </a:rPr>
              <a:t>В начале XIX века зародилась и фортепианная педагогика. Любительское </a:t>
            </a:r>
            <a:r>
              <a:rPr lang="ru-RU" sz="1600" i="1" dirty="0" err="1" smtClean="0">
                <a:solidFill>
                  <a:srgbClr val="398345"/>
                </a:solidFill>
              </a:rPr>
              <a:t>музицирование</a:t>
            </a:r>
            <a:r>
              <a:rPr lang="ru-RU" sz="1600" i="1" dirty="0" smtClean="0">
                <a:solidFill>
                  <a:srgbClr val="398345"/>
                </a:solidFill>
              </a:rPr>
              <a:t> на фортепиано культивировалось в дворянских семьях и светских салонах, что подготовило почву для профессионального исполнительства и педагогики. В это же время возникла традиция преподавания игры на музыкальном инструменте в немузыкальных учебных заведениях. Например, «клавикордные классы» были открыты в Московском и Петербургском </a:t>
            </a:r>
          </a:p>
          <a:p>
            <a:pPr algn="ctr"/>
            <a:r>
              <a:rPr lang="ru-RU" sz="1600" i="1" dirty="0" smtClean="0">
                <a:solidFill>
                  <a:srgbClr val="398345"/>
                </a:solidFill>
              </a:rPr>
              <a:t>университетах, в Смольном институте.</a:t>
            </a:r>
            <a:br>
              <a:rPr lang="ru-RU" sz="1600" i="1" dirty="0" smtClean="0">
                <a:solidFill>
                  <a:srgbClr val="398345"/>
                </a:solidFill>
              </a:rPr>
            </a:br>
            <a:endParaRPr lang="ru-RU" sz="1600" i="1" dirty="0">
              <a:solidFill>
                <a:srgbClr val="398345"/>
              </a:solidFill>
            </a:endParaRPr>
          </a:p>
        </p:txBody>
      </p:sp>
      <p:pic>
        <p:nvPicPr>
          <p:cNvPr id="7" name="Рисунок 6" descr="KMO_104827_00006_1_t210_2146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496"/>
            <a:ext cx="5048255" cy="3689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85728"/>
            <a:ext cx="621510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398345"/>
                </a:solidFill>
              </a:rPr>
              <a:t>В 50-60-е годы Х</a:t>
            </a:r>
            <a:r>
              <a:rPr lang="en-US" sz="1600" i="1" dirty="0" smtClean="0">
                <a:solidFill>
                  <a:srgbClr val="398345"/>
                </a:solidFill>
              </a:rPr>
              <a:t>I</a:t>
            </a:r>
            <a:r>
              <a:rPr lang="ru-RU" sz="1600" i="1" dirty="0" smtClean="0">
                <a:solidFill>
                  <a:srgbClr val="398345"/>
                </a:solidFill>
              </a:rPr>
              <a:t>Х века в России  остро встала идея музыкального образования. Пианист и композитор Антон Рубинштейн организовывает у себя дома музыкальные вечера. Скоро они приобрели широкую известность в Петербурге и сплотили вокруг Рубинштейна сторонников и будущих деятелей  задуманного им музыкального общества и консерватории.</a:t>
            </a:r>
            <a:r>
              <a:rPr lang="ru-RU" sz="1600" i="1" dirty="0" smtClean="0">
                <a:solidFill>
                  <a:srgbClr val="FFFFCC"/>
                </a:solidFill>
              </a:rPr>
              <a:t> </a:t>
            </a:r>
            <a:r>
              <a:rPr lang="ru-RU" sz="1600" i="1" dirty="0" smtClean="0">
                <a:solidFill>
                  <a:srgbClr val="398345"/>
                </a:solidFill>
              </a:rPr>
              <a:t>По инициативе Рубинштейна в 1859 году в Петербурге была создана концертная организация - Русское музыкальное общество, которое ставило своей главной задачей  воспитание культуры музыкального восприятия широкого круга слушателей. </a:t>
            </a:r>
            <a:endParaRPr lang="ru-RU" sz="1600" dirty="0" smtClean="0">
              <a:solidFill>
                <a:srgbClr val="398345"/>
              </a:solidFill>
            </a:endParaRPr>
          </a:p>
          <a:p>
            <a:pPr algn="ctr"/>
            <a:endParaRPr lang="ru-RU" sz="1600" i="1" dirty="0">
              <a:solidFill>
                <a:srgbClr val="398345"/>
              </a:solidFill>
            </a:endParaRPr>
          </a:p>
        </p:txBody>
      </p:sp>
      <p:pic>
        <p:nvPicPr>
          <p:cNvPr id="4" name="Рисунок 3" descr="89a70a995a5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142984"/>
            <a:ext cx="2315571" cy="331089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уби001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643570" y="3429000"/>
            <a:ext cx="2129773" cy="3162219"/>
          </a:xfrm>
          <a:prstGeom prst="rect">
            <a:avLst/>
          </a:prstGeom>
          <a:ln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уби000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29058" y="3714752"/>
            <a:ext cx="1914229" cy="2988228"/>
          </a:xfrm>
          <a:prstGeom prst="rect">
            <a:avLst/>
          </a:prstGeom>
          <a:ln w="19050"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пия (2) рубинштейн0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2857496"/>
            <a:ext cx="391054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5715016"/>
            <a:ext cx="3786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398345"/>
                </a:solidFill>
              </a:rPr>
              <a:t>Дом в Демидовском переулке, где была открыта Петербургская консерватория.</a:t>
            </a:r>
            <a:endParaRPr lang="ru-RU" sz="1400" b="1" i="1" dirty="0">
              <a:solidFill>
                <a:srgbClr val="39834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66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398345"/>
                </a:solidFill>
              </a:rPr>
              <a:t>Следующим шагом в 1860 году явилось открытие в Петербурге общедоступных Музыкальных классов (опять же по инициативе </a:t>
            </a:r>
          </a:p>
          <a:p>
            <a:pPr algn="ctr"/>
            <a:r>
              <a:rPr lang="ru-RU" sz="1600" i="1" dirty="0" smtClean="0">
                <a:solidFill>
                  <a:srgbClr val="398345"/>
                </a:solidFill>
              </a:rPr>
              <a:t>А.Рубинштейна). Основной целью создания классов было привлечение любителей музыки к профессиональному образованию. Несмотря на бесплатное обучение, Рубинштейну удалось собрать здесь мощный педагогический состав, который и составил впоследствии преподавательский костяк первой консерватории, открывшейся в 1862 году в Петербурге. Занятия в консерватории велись по теории музыки и композиции, игре на фортепиано и оркестровых инструментах, вокалу. </a:t>
            </a:r>
            <a:endParaRPr lang="ru-RU" sz="1600" i="1" dirty="0">
              <a:solidFill>
                <a:srgbClr val="398345"/>
              </a:solidFill>
            </a:endParaRPr>
          </a:p>
        </p:txBody>
      </p:sp>
      <p:pic>
        <p:nvPicPr>
          <p:cNvPr id="6" name="Рисунок 5" descr="Руби000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29256" y="3071810"/>
            <a:ext cx="2167381" cy="3552430"/>
          </a:xfrm>
          <a:prstGeom prst="rect">
            <a:avLst/>
          </a:prstGeom>
          <a:ln w="12700">
            <a:solidFill>
              <a:srgbClr val="39834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уб0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3108" y="3286124"/>
            <a:ext cx="2202944" cy="328363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500562" y="428604"/>
            <a:ext cx="442915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Примеру старшего брата последовал и Николай Рубинштейн, только в Москве. По его инициативе открылось московское отделение РМО, а затем и Музыкальные классы, также явившиеся фундаментом Московской консерватории, которая открылась в 1866 году. Одним из первых профессоров консерватории стал гениальный композитор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98345"/>
                </a:solidFill>
                <a:effectLst/>
                <a:ea typeface="Times New Roman" pitchFamily="18" charset="0"/>
                <a:cs typeface="Times New Roman" pitchFamily="18" charset="0"/>
              </a:rPr>
              <a:t>П.И. Чайковский. В консерватории принимались подростки, имеющие начальную музыкальную подготовку. Здесь, кроме музыкальных дисциплин, они получали и общие гуманитарные знания. Курс обучения был рассчитан на 9 лет: 5 лет младшего отделения и 4 – старшего (высшего). Между ними необходимо было выдержать переходной экзамен, а в конце обучения – выпускной, при успешной сдаче которого выпускники получали звание «свободный художник».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398345"/>
              </a:solidFill>
              <a:effectLst/>
            </a:endParaRPr>
          </a:p>
        </p:txBody>
      </p:sp>
      <p:pic>
        <p:nvPicPr>
          <p:cNvPr id="3" name="Рисунок 2" descr="Руб002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142852"/>
            <a:ext cx="2143140" cy="342929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42844" y="392906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398345"/>
                </a:solidFill>
              </a:rPr>
              <a:t>Николай Рубинштейн</a:t>
            </a:r>
            <a:endParaRPr lang="ru-RU" sz="1400" b="1" i="1" dirty="0">
              <a:solidFill>
                <a:srgbClr val="3983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гнесинка00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2357437" cy="335756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4" descr="гнесинка00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571750"/>
            <a:ext cx="2714625" cy="3786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гнесинка001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2571750"/>
            <a:ext cx="1435100" cy="3779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785794"/>
            <a:ext cx="85725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398345"/>
                </a:solidFill>
              </a:rPr>
              <a:t>«Можно с уверенностью сказать, что две семьи - Рубинштейны и </a:t>
            </a:r>
            <a:r>
              <a:rPr lang="ru-RU" sz="1600" b="1" i="1" dirty="0" err="1" smtClean="0">
                <a:solidFill>
                  <a:srgbClr val="398345"/>
                </a:solidFill>
              </a:rPr>
              <a:t>Гнесины</a:t>
            </a:r>
            <a:r>
              <a:rPr lang="ru-RU" sz="1600" b="1" i="1" dirty="0" smtClean="0">
                <a:solidFill>
                  <a:srgbClr val="398345"/>
                </a:solidFill>
              </a:rPr>
              <a:t> - определили развитие музыкальной культуры, музыкального образования в России...»</a:t>
            </a:r>
          </a:p>
          <a:p>
            <a:pPr algn="ctr"/>
            <a:r>
              <a:rPr lang="ru-RU" sz="1600" b="1" i="1" dirty="0" smtClean="0">
                <a:solidFill>
                  <a:srgbClr val="398345"/>
                </a:solidFill>
              </a:rPr>
              <a:t>                                   </a:t>
            </a:r>
          </a:p>
          <a:p>
            <a:pPr algn="ctr"/>
            <a:r>
              <a:rPr lang="ru-RU" b="1" i="1" dirty="0" smtClean="0">
                <a:solidFill>
                  <a:srgbClr val="398345"/>
                </a:solidFill>
                <a:latin typeface="Arial Narrow" pitchFamily="34" charset="0"/>
              </a:rPr>
              <a:t>                                                                                                         </a:t>
            </a:r>
            <a:r>
              <a:rPr lang="ru-RU" sz="1600" b="1" i="1" dirty="0" smtClean="0">
                <a:solidFill>
                  <a:srgbClr val="398345"/>
                </a:solidFill>
              </a:rPr>
              <a:t>Тихон Хренников</a:t>
            </a:r>
            <a:endParaRPr lang="ru-RU" sz="1600" b="1" i="1" dirty="0">
              <a:solidFill>
                <a:srgbClr val="3983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2781</Words>
  <PresentationFormat>Экран (4:3)</PresentationFormat>
  <Paragraphs>117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99</cp:revision>
  <dcterms:modified xsi:type="dcterms:W3CDTF">2016-03-21T05:44:00Z</dcterms:modified>
</cp:coreProperties>
</file>