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4" r:id="rId4"/>
    <p:sldId id="265" r:id="rId5"/>
    <p:sldId id="267" r:id="rId6"/>
    <p:sldId id="266" r:id="rId7"/>
    <p:sldId id="263" r:id="rId8"/>
    <p:sldId id="261" r:id="rId9"/>
    <p:sldId id="268" r:id="rId10"/>
    <p:sldId id="259" r:id="rId11"/>
    <p:sldId id="270" r:id="rId12"/>
    <p:sldId id="262" r:id="rId13"/>
    <p:sldId id="271" r:id="rId14"/>
    <p:sldId id="269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A6C3"/>
    <a:srgbClr val="00682F"/>
    <a:srgbClr val="00CC99"/>
    <a:srgbClr val="007E39"/>
    <a:srgbClr val="EFCC75"/>
    <a:srgbClr val="B6FA9E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5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6858000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rgbClr val="00682F"/>
                </a:solidFill>
              </a:rPr>
              <a:t>ИИЦ –Научная библиотека представляет виртуальную выставку к Международному дню числа Пи </a:t>
            </a:r>
            <a:endParaRPr lang="ru-RU" b="1" i="1" dirty="0">
              <a:solidFill>
                <a:srgbClr val="00682F"/>
              </a:solidFill>
            </a:endParaRPr>
          </a:p>
        </p:txBody>
      </p:sp>
      <p:pic>
        <p:nvPicPr>
          <p:cNvPr id="3" name="Рисунок 2" descr="DYB2xhZyuEk.jpg"/>
          <p:cNvPicPr>
            <a:picLocks noChangeAspect="1"/>
          </p:cNvPicPr>
          <p:nvPr/>
        </p:nvPicPr>
        <p:blipFill>
          <a:blip r:embed="rId2">
            <a:lum bright="23000" contrast="5000"/>
          </a:blip>
          <a:stretch>
            <a:fillRect/>
          </a:stretch>
        </p:blipFill>
        <p:spPr>
          <a:xfrm>
            <a:off x="0" y="0"/>
            <a:ext cx="9191688" cy="6840189"/>
          </a:xfrm>
          <a:prstGeom prst="rect">
            <a:avLst/>
          </a:prstGeom>
          <a:solidFill>
            <a:schemeClr val="accent2">
              <a:lumMod val="40000"/>
              <a:lumOff val="60000"/>
              <a:alpha val="62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4" name="Прямоугольник 3"/>
          <p:cNvSpPr/>
          <p:nvPr/>
        </p:nvSpPr>
        <p:spPr>
          <a:xfrm>
            <a:off x="500034" y="1142984"/>
            <a:ext cx="8450262" cy="1107996"/>
          </a:xfrm>
          <a:prstGeom prst="rect">
            <a:avLst/>
          </a:prstGeom>
          <a:solidFill>
            <a:schemeClr val="accent6">
              <a:lumMod val="40000"/>
              <a:lumOff val="60000"/>
              <a:alpha val="77000"/>
            </a:schemeClr>
          </a:solidFill>
        </p:spPr>
        <p:txBody>
          <a:bodyPr wrap="none">
            <a:spAutoFit/>
          </a:bodyPr>
          <a:lstStyle/>
          <a:p>
            <a:r>
              <a:rPr lang="ru-RU" sz="6600" b="1" i="1" dirty="0" smtClean="0">
                <a:solidFill>
                  <a:srgbClr val="007E39"/>
                </a:solidFill>
              </a:rPr>
              <a:t>Вездесущее число  </a:t>
            </a:r>
            <a:r>
              <a:rPr lang="el-GR" sz="6600" b="1" i="1" dirty="0" smtClean="0">
                <a:solidFill>
                  <a:srgbClr val="007E39"/>
                </a:solidFill>
              </a:rPr>
              <a:t>π</a:t>
            </a:r>
            <a:endParaRPr lang="ru-RU" sz="6600" b="1" i="1" dirty="0">
              <a:solidFill>
                <a:srgbClr val="007E3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572140"/>
            <a:ext cx="8929718" cy="830997"/>
          </a:xfrm>
          <a:prstGeom prst="rect">
            <a:avLst/>
          </a:prstGeom>
          <a:solidFill>
            <a:schemeClr val="accent6">
              <a:lumMod val="40000"/>
              <a:lumOff val="60000"/>
              <a:alpha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682F"/>
                </a:solidFill>
              </a:rPr>
              <a:t>ИИЦ –Научная библиотека представляет виртуальную выставку к Международному дню числа Пи </a:t>
            </a:r>
            <a:endParaRPr lang="ru-RU" sz="2400" b="1" i="1" dirty="0">
              <a:solidFill>
                <a:srgbClr val="00682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и000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214290"/>
            <a:ext cx="2887490" cy="3913055"/>
          </a:xfrm>
          <a:prstGeom prst="rect">
            <a:avLst/>
          </a:prstGeom>
          <a:ln w="19050"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Пи001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143372" y="285728"/>
            <a:ext cx="3929090" cy="3786214"/>
          </a:xfrm>
          <a:prstGeom prst="rect">
            <a:avLst/>
          </a:prstGeom>
          <a:ln w="19050"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071538" y="4572008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Таким необычным способом изобразил первые 10 000 знаков числа </a:t>
            </a:r>
            <a:r>
              <a:rPr lang="el-GR" b="1" dirty="0" smtClean="0"/>
              <a:t>π</a:t>
            </a:r>
            <a:r>
              <a:rPr lang="ru-RU" b="1" dirty="0" smtClean="0"/>
              <a:t> </a:t>
            </a:r>
            <a:r>
              <a:rPr lang="ru-RU" dirty="0" smtClean="0"/>
              <a:t>румынский художник </a:t>
            </a:r>
            <a:r>
              <a:rPr lang="ru-RU" dirty="0" err="1" smtClean="0"/>
              <a:t>Кристиан</a:t>
            </a:r>
            <a:r>
              <a:rPr lang="ru-RU" dirty="0" smtClean="0"/>
              <a:t> Василе. Принцип простой: дуги соединяют сектора, соответствующие  последовательным цифрам в десятичной записи числа</a:t>
            </a:r>
            <a:r>
              <a:rPr lang="el-GR" b="1" dirty="0" smtClean="0"/>
              <a:t> π</a:t>
            </a:r>
            <a:r>
              <a:rPr lang="ru-RU" b="1" dirty="0" smtClean="0"/>
              <a:t>. </a:t>
            </a:r>
            <a:r>
              <a:rPr lang="ru-RU" dirty="0" smtClean="0"/>
              <a:t>Например, так как </a:t>
            </a:r>
            <a:r>
              <a:rPr lang="el-GR" b="1" dirty="0" smtClean="0"/>
              <a:t>π</a:t>
            </a:r>
            <a:r>
              <a:rPr lang="ru-RU" b="1" dirty="0" smtClean="0"/>
              <a:t> </a:t>
            </a:r>
            <a:r>
              <a:rPr lang="ru-RU" dirty="0" smtClean="0"/>
              <a:t>= 3,1415…, то первая дуга идет из сектора 3 в сектор 1, вторая– из 1 в 4 и так далее. Цвет дуги совпадает с цветом сектора, из которого она стартует.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001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1472" y="1000108"/>
            <a:ext cx="2500330" cy="4000528"/>
          </a:xfrm>
          <a:prstGeom prst="rect">
            <a:avLst/>
          </a:prstGeom>
          <a:ln w="19050">
            <a:solidFill>
              <a:srgbClr val="49A6C3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Пи0018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3428992" y="357166"/>
            <a:ext cx="3942828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 descr="Пи0020.JPG"/>
          <p:cNvPicPr>
            <a:picLocks noChangeAspect="1"/>
          </p:cNvPicPr>
          <p:nvPr/>
        </p:nvPicPr>
        <p:blipFill>
          <a:blip r:embed="rId4" cstate="email">
            <a:lum/>
          </a:blip>
          <a:srcRect/>
          <a:stretch>
            <a:fillRect/>
          </a:stretch>
        </p:blipFill>
        <p:spPr>
          <a:xfrm>
            <a:off x="4071934" y="3643314"/>
            <a:ext cx="4118847" cy="29289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071810"/>
            <a:ext cx="4214842" cy="156966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ru-RU" sz="1600" b="1" i="1" dirty="0" smtClean="0"/>
              <a:t>Гордый Рим трубил победу</a:t>
            </a:r>
            <a:br>
              <a:rPr lang="ru-RU" sz="1600" b="1" i="1" dirty="0" smtClean="0"/>
            </a:br>
            <a:r>
              <a:rPr lang="ru-RU" sz="1600" b="1" i="1" dirty="0" smtClean="0"/>
              <a:t>Над твердыней Сиракуз.</a:t>
            </a:r>
            <a:br>
              <a:rPr lang="ru-RU" sz="1600" b="1" i="1" dirty="0" smtClean="0"/>
            </a:br>
            <a:r>
              <a:rPr lang="ru-RU" sz="1600" b="1" i="1" dirty="0" smtClean="0"/>
              <a:t>Но трудами Архимеда</a:t>
            </a:r>
            <a:br>
              <a:rPr lang="ru-RU" sz="1600" b="1" i="1" dirty="0" smtClean="0"/>
            </a:br>
            <a:r>
              <a:rPr lang="ru-RU" sz="1600" b="1" i="1" dirty="0" smtClean="0"/>
              <a:t>Много больше я горжусь.</a:t>
            </a:r>
            <a:br>
              <a:rPr lang="ru-RU" sz="1600" b="1" i="1" dirty="0" smtClean="0"/>
            </a:b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b="1" dirty="0"/>
          </a:p>
        </p:txBody>
      </p:sp>
      <p:pic>
        <p:nvPicPr>
          <p:cNvPr id="6" name="Рисунок 5" descr="ancient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643438" y="642918"/>
            <a:ext cx="4200747" cy="2514412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Прямоугольник 9"/>
          <p:cNvSpPr/>
          <p:nvPr/>
        </p:nvSpPr>
        <p:spPr>
          <a:xfrm>
            <a:off x="285720" y="214290"/>
            <a:ext cx="4071966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i="1" dirty="0" smtClean="0"/>
              <a:t>π</a:t>
            </a:r>
            <a:r>
              <a:rPr lang="ru-RU" sz="2800" b="1" dirty="0" smtClean="0"/>
              <a:t> </a:t>
            </a:r>
            <a:r>
              <a:rPr lang="ru-RU" b="1" dirty="0" smtClean="0"/>
              <a:t>– </a:t>
            </a:r>
            <a:r>
              <a:rPr lang="ru-RU" sz="2400" i="1" dirty="0" err="1" smtClean="0"/>
              <a:t>эзия</a:t>
            </a:r>
            <a:endParaRPr lang="ru-RU" sz="2400" i="1" dirty="0" smtClean="0"/>
          </a:p>
          <a:p>
            <a:pPr algn="ctr"/>
            <a:r>
              <a:rPr lang="ru-RU" dirty="0" smtClean="0"/>
              <a:t>Для запоминания каких-либо формул и фактов часто обращаются к </a:t>
            </a:r>
            <a:r>
              <a:rPr lang="ru-RU" i="1" dirty="0" smtClean="0"/>
              <a:t>мнемотехнике</a:t>
            </a:r>
            <a:r>
              <a:rPr lang="ru-RU" dirty="0" smtClean="0"/>
              <a:t> – системе способов, облегчающих запоминание. Многим известны поговорки о последовательности цветов радуги. Вот одно из стихотворений  для запоминания числа </a:t>
            </a:r>
            <a:r>
              <a:rPr lang="el-GR" i="1" dirty="0" smtClean="0"/>
              <a:t>π</a:t>
            </a:r>
            <a:r>
              <a:rPr lang="ru-RU" i="1" dirty="0" smtClean="0"/>
              <a:t>:</a:t>
            </a:r>
            <a:endParaRPr lang="ru-RU" dirty="0" smtClean="0"/>
          </a:p>
          <a:p>
            <a:pPr algn="ctr"/>
            <a:endParaRPr lang="ru-RU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857488" y="4143380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i="1" dirty="0" smtClean="0"/>
              <a:t>Надо нынче нам заняться,</a:t>
            </a:r>
            <a:br>
              <a:rPr lang="ru-RU" sz="1600" b="1" i="1" dirty="0" smtClean="0"/>
            </a:br>
            <a:r>
              <a:rPr lang="ru-RU" sz="1600" b="1" i="1" dirty="0" smtClean="0"/>
              <a:t>Оказать старинке честь,</a:t>
            </a:r>
            <a:br>
              <a:rPr lang="ru-RU" sz="1600" b="1" i="1" dirty="0" smtClean="0"/>
            </a:br>
            <a:r>
              <a:rPr lang="ru-RU" sz="1600" b="1" i="1" dirty="0" smtClean="0"/>
              <a:t>Чтобы нам не ошибаться,</a:t>
            </a:r>
            <a:br>
              <a:rPr lang="ru-RU" sz="1600" b="1" i="1" dirty="0" smtClean="0"/>
            </a:br>
            <a:r>
              <a:rPr lang="ru-RU" sz="1600" b="1" i="1" dirty="0" smtClean="0"/>
              <a:t>Чтоб окружность верно счесть.</a:t>
            </a:r>
            <a:endParaRPr lang="ru-RU" sz="1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786314" y="5357826"/>
            <a:ext cx="4071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/>
              <a:t>Надо только постараться</a:t>
            </a:r>
            <a:br>
              <a:rPr lang="ru-RU" sz="1600" b="1" i="1" dirty="0" smtClean="0"/>
            </a:br>
            <a:r>
              <a:rPr lang="ru-RU" sz="1600" b="1" i="1" dirty="0" smtClean="0"/>
              <a:t>И запомнить все как есть:</a:t>
            </a:r>
            <a:br>
              <a:rPr lang="ru-RU" sz="1600" b="1" i="1" dirty="0" smtClean="0"/>
            </a:br>
            <a:r>
              <a:rPr lang="ru-RU" sz="1600" b="1" i="1" dirty="0" smtClean="0"/>
              <a:t>Три – четырнадцать – пятнадцать –</a:t>
            </a:r>
            <a:br>
              <a:rPr lang="ru-RU" sz="1600" b="1" i="1" dirty="0" smtClean="0"/>
            </a:br>
            <a:r>
              <a:rPr lang="ru-RU" sz="1600" b="1" i="1" dirty="0" smtClean="0"/>
              <a:t>Девяносто два и шесть!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endParaRPr lang="ru-RU" sz="1600" dirty="0"/>
          </a:p>
        </p:txBody>
      </p:sp>
      <p:pic>
        <p:nvPicPr>
          <p:cNvPr id="8" name="Рисунок 7" descr="Evans-Pi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5072074"/>
            <a:ext cx="1579509" cy="1571612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0034" y="642918"/>
            <a:ext cx="2714644" cy="4510787"/>
          </a:xfrm>
          <a:prstGeom prst="rect">
            <a:avLst/>
          </a:prstGeom>
          <a:ln w="28575"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643306" y="285728"/>
            <a:ext cx="514353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/>
              <a:t>            Вокруг да около</a:t>
            </a:r>
            <a:r>
              <a:rPr lang="el-GR" sz="2000" b="1" i="1" dirty="0" smtClean="0"/>
              <a:t> π</a:t>
            </a:r>
            <a:r>
              <a:rPr lang="ru-RU" sz="2000" b="1" i="1" dirty="0" smtClean="0"/>
              <a:t>…</a:t>
            </a:r>
          </a:p>
          <a:p>
            <a:r>
              <a:rPr lang="ru-RU" sz="2000" b="1" i="1" dirty="0" smtClean="0"/>
              <a:t>                                     </a:t>
            </a:r>
          </a:p>
          <a:p>
            <a:r>
              <a:rPr lang="ru-RU" sz="1600" b="1" dirty="0" smtClean="0"/>
              <a:t>Пи</a:t>
            </a:r>
            <a:r>
              <a:rPr lang="ru-RU" sz="1600" dirty="0" smtClean="0"/>
              <a:t>столет  - юбилей известной константы;</a:t>
            </a:r>
          </a:p>
          <a:p>
            <a:r>
              <a:rPr lang="ru-RU" sz="1600" b="1" dirty="0" smtClean="0"/>
              <a:t>Пи</a:t>
            </a:r>
            <a:r>
              <a:rPr lang="ru-RU" sz="1600" dirty="0" smtClean="0"/>
              <a:t>жон - многоженец, у которого</a:t>
            </a:r>
            <a:r>
              <a:rPr lang="el-GR" sz="1600" dirty="0" smtClean="0"/>
              <a:t> </a:t>
            </a:r>
            <a:r>
              <a:rPr lang="ru-RU" sz="1600" dirty="0" smtClean="0"/>
              <a:t>количество жен равно </a:t>
            </a:r>
            <a:r>
              <a:rPr lang="el-GR" sz="1600" b="1" dirty="0" smtClean="0"/>
              <a:t>π</a:t>
            </a:r>
            <a:r>
              <a:rPr lang="ru-RU" sz="1600" b="1" dirty="0" smtClean="0"/>
              <a:t>;</a:t>
            </a:r>
          </a:p>
          <a:p>
            <a:r>
              <a:rPr lang="ru-RU" sz="1600" b="1" dirty="0" smtClean="0"/>
              <a:t>Пи</a:t>
            </a:r>
            <a:r>
              <a:rPr lang="ru-RU" sz="1600" dirty="0" smtClean="0"/>
              <a:t>рог – волшебный зверь, приравниваемый к 3,14… единорога;</a:t>
            </a:r>
          </a:p>
          <a:p>
            <a:r>
              <a:rPr lang="ru-RU" sz="1600" b="1" dirty="0" smtClean="0"/>
              <a:t>Пи</a:t>
            </a:r>
            <a:r>
              <a:rPr lang="ru-RU" sz="1600" dirty="0" smtClean="0"/>
              <a:t>астры – осенние цветы с количеством лепестков от 3 до 4.</a:t>
            </a:r>
          </a:p>
          <a:p>
            <a:r>
              <a:rPr lang="ru-RU" sz="1600" dirty="0" smtClean="0"/>
              <a:t>                                    ***</a:t>
            </a:r>
          </a:p>
          <a:p>
            <a:r>
              <a:rPr lang="ru-RU" sz="1600" dirty="0" smtClean="0"/>
              <a:t>Двое едут в поезде. Один говорит:</a:t>
            </a:r>
          </a:p>
          <a:p>
            <a:pPr>
              <a:buFontTx/>
              <a:buChar char="-"/>
            </a:pPr>
            <a:r>
              <a:rPr lang="ru-RU" sz="1600" dirty="0" smtClean="0"/>
              <a:t>Странно, колеса круглые, рельсы прямые, откуда стук?</a:t>
            </a:r>
          </a:p>
          <a:p>
            <a:pPr>
              <a:buFontTx/>
              <a:buChar char="-"/>
            </a:pPr>
            <a:r>
              <a:rPr lang="ru-RU" sz="1600" dirty="0" smtClean="0"/>
              <a:t>Как откуда? Колеса-то круглые, а площадь круга пи эр квадрат. Вот квадрат-то и стучит.</a:t>
            </a:r>
          </a:p>
          <a:p>
            <a:r>
              <a:rPr lang="ru-RU" sz="1600" dirty="0" smtClean="0"/>
              <a:t>                                     ***</a:t>
            </a:r>
          </a:p>
          <a:p>
            <a:pPr>
              <a:buFontTx/>
              <a:buChar char="-"/>
            </a:pPr>
            <a:r>
              <a:rPr lang="ru-RU" sz="1600" dirty="0" smtClean="0"/>
              <a:t>Папа. – спрашивает сын отца, - почему цыплята пищат «пи-пи-пи», а когда вырастут, то «</a:t>
            </a:r>
            <a:r>
              <a:rPr lang="ru-RU" sz="1600" dirty="0" err="1" smtClean="0"/>
              <a:t>ко-ко-ко</a:t>
            </a:r>
            <a:r>
              <a:rPr lang="ru-RU" sz="1600" dirty="0" smtClean="0"/>
              <a:t>» или «ку-ка-ре-ку»?</a:t>
            </a:r>
          </a:p>
          <a:p>
            <a:pPr>
              <a:buFontTx/>
              <a:buChar char="-"/>
            </a:pPr>
            <a:r>
              <a:rPr lang="ru-RU" sz="1600" dirty="0" smtClean="0"/>
              <a:t>Наверное. Потому, что пока они сидели в круглом яйце, они могли рассуждать только о нем и открыли для себя число</a:t>
            </a:r>
            <a:r>
              <a:rPr lang="el-GR" sz="1600" b="1" i="1" dirty="0" smtClean="0"/>
              <a:t> π</a:t>
            </a:r>
            <a:r>
              <a:rPr lang="ru-RU" sz="1600" b="1" i="1" dirty="0" smtClean="0"/>
              <a:t>, </a:t>
            </a:r>
            <a:r>
              <a:rPr lang="ru-RU" sz="1600" dirty="0" smtClean="0"/>
              <a:t>а потом у них появились другие интересы.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628" y="571480"/>
            <a:ext cx="37147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Интересные факты: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По состоянию на 2014 год вычислено 13,3 триллионов знаков после запятой</a:t>
            </a:r>
            <a:r>
              <a:rPr lang="ru-RU" baseline="30000" dirty="0" smtClean="0"/>
              <a:t>  </a:t>
            </a:r>
            <a:r>
              <a:rPr lang="ru-RU" dirty="0" smtClean="0"/>
              <a:t> в числе</a:t>
            </a:r>
            <a:r>
              <a:rPr lang="el-GR" b="1" dirty="0" smtClean="0"/>
              <a:t> π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Неофициальный праздник «День числа пи» ежегодно отмечается 14 марта, которое в американском формате дат (месяц/день) записывается как 3.14, что соответствует приближённому значению числа . Считается, что праздник придумал в 1987 году физик из Сан-Франциско </a:t>
            </a:r>
            <a:r>
              <a:rPr lang="ru-RU" dirty="0" err="1" smtClean="0"/>
              <a:t>Ларри</a:t>
            </a:r>
            <a:r>
              <a:rPr lang="ru-RU" dirty="0" smtClean="0"/>
              <a:t> Шоу, обративший внимание на то, что 14 марта ровно в 01:59 дата и время совпадают с первыми разрядами числа Пи = 3,14159.</a:t>
            </a:r>
            <a:endParaRPr lang="ru-RU" b="1" dirty="0" smtClean="0"/>
          </a:p>
          <a:p>
            <a:pPr algn="ctr"/>
            <a:endParaRPr lang="ru-RU" dirty="0"/>
          </a:p>
        </p:txBody>
      </p:sp>
      <p:pic>
        <p:nvPicPr>
          <p:cNvPr id="3" name="Рисунок 2" descr="c5e35cbfb8ab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1071546"/>
            <a:ext cx="4281091" cy="3214710"/>
          </a:xfrm>
          <a:prstGeom prst="rect">
            <a:avLst/>
          </a:prstGeom>
          <a:ln w="19050">
            <a:solidFill>
              <a:srgbClr val="49A6C3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285720" y="4572008"/>
            <a:ext cx="38576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Памятник числу</a:t>
            </a:r>
            <a:r>
              <a:rPr lang="el-GR" b="1" dirty="0" smtClean="0"/>
              <a:t> </a:t>
            </a:r>
            <a:r>
              <a:rPr lang="ru-RU" dirty="0" smtClean="0"/>
              <a:t>«Пи» </a:t>
            </a:r>
            <a:r>
              <a:rPr lang="ru-RU" b="1" dirty="0" smtClean="0"/>
              <a:t> </a:t>
            </a:r>
            <a:r>
              <a:rPr lang="ru-RU" dirty="0" smtClean="0"/>
              <a:t>на ступенях перед зданием музея искусств </a:t>
            </a:r>
          </a:p>
          <a:p>
            <a:pPr algn="ctr"/>
            <a:r>
              <a:rPr lang="ru-RU" dirty="0" smtClean="0"/>
              <a:t>в Сиэтле (США)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14290"/>
            <a:ext cx="821537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                           Список использованной литературы: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Белозеров, С. Е. Пять знаменитых задач древности [Текст] : История и современная теория / С. Е. Белозеров. – Ростов </a:t>
            </a:r>
            <a:r>
              <a:rPr lang="ru-RU" sz="1600" b="1" dirty="0" err="1" smtClean="0"/>
              <a:t>н</a:t>
            </a:r>
            <a:r>
              <a:rPr lang="ru-RU" sz="1600" b="1" dirty="0" smtClean="0"/>
              <a:t>/Д. : Издательство Ростовского университета, 1975. – 317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Вайман, А. А. </a:t>
            </a:r>
            <a:r>
              <a:rPr lang="ru-RU" sz="1600" b="1" dirty="0" err="1" smtClean="0"/>
              <a:t>Шумерско</a:t>
            </a:r>
            <a:r>
              <a:rPr lang="ru-RU" sz="1600" b="1" dirty="0" smtClean="0"/>
              <a:t> - вавилонская </a:t>
            </a:r>
            <a:r>
              <a:rPr lang="ru-RU" sz="1600" b="1" dirty="0" err="1" smtClean="0"/>
              <a:t>мамематика</a:t>
            </a:r>
            <a:r>
              <a:rPr lang="ru-RU" sz="1600" b="1" dirty="0" smtClean="0"/>
              <a:t> </a:t>
            </a:r>
            <a:r>
              <a:rPr lang="en-US" sz="1600" b="1" dirty="0" smtClean="0"/>
              <a:t>III </a:t>
            </a:r>
            <a:r>
              <a:rPr lang="ru-RU" sz="1600" b="1" dirty="0" smtClean="0"/>
              <a:t>– </a:t>
            </a:r>
            <a:r>
              <a:rPr lang="en-US" sz="1600" b="1" dirty="0" smtClean="0"/>
              <a:t>I</a:t>
            </a:r>
            <a:r>
              <a:rPr lang="ru-RU" sz="1600" b="1" dirty="0" smtClean="0"/>
              <a:t> тысячелетия до н.э. [Текст] / А. А. Вайман. – М. : Издательство восточной литературы, 1961. – 278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 smtClean="0"/>
              <a:t>Гарднер</a:t>
            </a:r>
            <a:r>
              <a:rPr lang="ru-RU" sz="1600" b="1" dirty="0" smtClean="0"/>
              <a:t>,  М. Математические головоломки и развлечения [Текст] / М. </a:t>
            </a:r>
            <a:r>
              <a:rPr lang="ru-RU" sz="1600" b="1" dirty="0" err="1" smtClean="0"/>
              <a:t>Гарднер</a:t>
            </a:r>
            <a:r>
              <a:rPr lang="ru-RU" sz="1600" b="1" dirty="0" smtClean="0"/>
              <a:t>. – М. : Оникс, 1994. – 510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 smtClean="0"/>
              <a:t>Даан</a:t>
            </a:r>
            <a:r>
              <a:rPr lang="ru-RU" sz="1600" b="1" dirty="0" smtClean="0"/>
              <a:t> – </a:t>
            </a:r>
            <a:r>
              <a:rPr lang="ru-RU" sz="1600" b="1" dirty="0" err="1" smtClean="0"/>
              <a:t>Дальмедико</a:t>
            </a:r>
            <a:r>
              <a:rPr lang="ru-RU" sz="1600" b="1" dirty="0" smtClean="0"/>
              <a:t>, А.  Пути и лабиринты [Текст]: Очерки по истории математики / А. </a:t>
            </a:r>
            <a:r>
              <a:rPr lang="ru-RU" sz="1600" b="1" dirty="0" err="1" smtClean="0"/>
              <a:t>Даан</a:t>
            </a:r>
            <a:r>
              <a:rPr lang="ru-RU" sz="1600" b="1" dirty="0" smtClean="0"/>
              <a:t> – </a:t>
            </a:r>
            <a:r>
              <a:rPr lang="ru-RU" sz="1600" b="1" dirty="0" err="1" smtClean="0"/>
              <a:t>Дальмедико</a:t>
            </a:r>
            <a:r>
              <a:rPr lang="ru-RU" sz="1600" b="1" dirty="0" smtClean="0"/>
              <a:t>. – М. : Мир, 1986. – 432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Епифанов, Е. «Портрет» числа </a:t>
            </a:r>
            <a:r>
              <a:rPr lang="el-GR" sz="1600" b="1" dirty="0" smtClean="0"/>
              <a:t>π </a:t>
            </a:r>
            <a:r>
              <a:rPr lang="ru-RU" sz="1600" b="1" dirty="0" smtClean="0"/>
              <a:t>[Текст] / Е. Епифанов // Квант. – 2014. - № 4. – С. 31.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 Жуков, А. В. Вездесущее число </a:t>
            </a:r>
            <a:r>
              <a:rPr lang="el-GR" sz="1600" b="1" dirty="0" smtClean="0"/>
              <a:t>π </a:t>
            </a:r>
            <a:r>
              <a:rPr lang="ru-RU" sz="1600" b="1" dirty="0" smtClean="0"/>
              <a:t>[Текст] / А. В. Жуков // Математика для школьников. – 2014. –  № 2. – С. 30-34.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Жуков, А. В. Вездесущее число </a:t>
            </a:r>
            <a:r>
              <a:rPr lang="el-GR" sz="1600" b="1" dirty="0" smtClean="0"/>
              <a:t>π </a:t>
            </a:r>
            <a:r>
              <a:rPr lang="ru-RU" sz="1600" b="1" dirty="0" smtClean="0"/>
              <a:t>[Текст] / А. В. Жуков. – М. : Издательство ЛКИ, 2007. – 216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 smtClean="0"/>
              <a:t>Звонкин</a:t>
            </a:r>
            <a:r>
              <a:rPr lang="ru-RU" sz="1600" b="1" dirty="0" smtClean="0"/>
              <a:t>, А. Что такое </a:t>
            </a:r>
            <a:r>
              <a:rPr lang="el-GR" sz="1600" b="1" dirty="0" smtClean="0"/>
              <a:t>π</a:t>
            </a:r>
            <a:r>
              <a:rPr lang="ru-RU" sz="1600" b="1" dirty="0" smtClean="0"/>
              <a:t> ? [Текст] / А. </a:t>
            </a:r>
            <a:r>
              <a:rPr lang="ru-RU" sz="1600" b="1" dirty="0" err="1" smtClean="0"/>
              <a:t>Звонкин</a:t>
            </a:r>
            <a:r>
              <a:rPr lang="ru-RU" sz="1600" b="1" dirty="0" smtClean="0"/>
              <a:t> // Квант. – 1978. - № 11. – С. 28 – 31.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 smtClean="0"/>
              <a:t>Кордемский</a:t>
            </a:r>
            <a:r>
              <a:rPr lang="ru-RU" sz="1600" b="1" dirty="0" smtClean="0"/>
              <a:t>, Б. А. Эмоциональная презентация </a:t>
            </a:r>
            <a:r>
              <a:rPr lang="ru-RU" sz="1600" b="1" dirty="0" err="1" smtClean="0"/>
              <a:t>детищей</a:t>
            </a:r>
            <a:r>
              <a:rPr lang="ru-RU" sz="1600" b="1" dirty="0" smtClean="0"/>
              <a:t> несоизмеримости [Текст] / Б. А. </a:t>
            </a:r>
            <a:r>
              <a:rPr lang="ru-RU" sz="1600" b="1" dirty="0" err="1" smtClean="0"/>
              <a:t>Кордемский</a:t>
            </a:r>
            <a:r>
              <a:rPr lang="ru-RU" sz="1600" b="1" dirty="0" smtClean="0"/>
              <a:t> //Математика в школе. – 1998. - № 1. – 76-77.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err="1" smtClean="0"/>
              <a:t>Кыпман</a:t>
            </a:r>
            <a:r>
              <a:rPr lang="ru-RU" sz="1600" b="1" dirty="0" smtClean="0"/>
              <a:t>, Ф. История числа </a:t>
            </a:r>
            <a:r>
              <a:rPr lang="el-GR" sz="1600" b="1" dirty="0" smtClean="0"/>
              <a:t>π</a:t>
            </a:r>
            <a:r>
              <a:rPr lang="ru-RU" sz="1600" b="1" dirty="0" smtClean="0"/>
              <a:t> [Текст] / Ф. </a:t>
            </a:r>
            <a:r>
              <a:rPr lang="ru-RU" sz="1600" b="1" dirty="0" err="1" smtClean="0"/>
              <a:t>Кыпман</a:t>
            </a:r>
            <a:r>
              <a:rPr lang="ru-RU" sz="1600" b="1" dirty="0" smtClean="0"/>
              <a:t>. – М. : Издательство «Наука», 1971. – 216 с.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600" b="1" dirty="0" smtClean="0"/>
              <a:t> </a:t>
            </a:r>
            <a:r>
              <a:rPr lang="ru-RU" sz="1600" b="1" dirty="0" err="1" smtClean="0"/>
              <a:t>Рудио</a:t>
            </a:r>
            <a:r>
              <a:rPr lang="ru-RU" sz="1600" b="1" dirty="0" smtClean="0"/>
              <a:t>, Ф. О квадратуре круга [Текст] / Ред. С.Н.Бернштейн. – М. – Л. : Издательство ОНТИ, 1936. – 236 с.</a:t>
            </a:r>
          </a:p>
          <a:p>
            <a:pPr marL="342900" indent="-342900">
              <a:buFont typeface="+mj-lt"/>
              <a:buAutoNum type="arabicPeriod"/>
            </a:pPr>
            <a:endParaRPr lang="ru-RU" sz="16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785794"/>
            <a:ext cx="3786214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Многие полагают, что раз число </a:t>
            </a:r>
            <a:r>
              <a:rPr lang="el-GR" sz="2000" b="1" dirty="0" smtClean="0"/>
              <a:t>π</a:t>
            </a:r>
            <a:r>
              <a:rPr lang="ru-RU" sz="2000" b="1" dirty="0" smtClean="0"/>
              <a:t> </a:t>
            </a:r>
            <a:r>
              <a:rPr lang="ru-RU" dirty="0" smtClean="0"/>
              <a:t>обозначается буквой греческого алфавита, то придумали его непременно древние греки. Древние эллины оставили очень глубокий след в истории человеческой цивилизации, но приписывать все исключительно им было бы неверно. Кто первый догадался о замечательной связи длины окружности и её диаметра – увы, не знает никто. А вот когда появилось первое обозначение знаменитого числа буквой </a:t>
            </a:r>
            <a:r>
              <a:rPr lang="el-GR" sz="2000" b="1" dirty="0" smtClean="0"/>
              <a:t>π</a:t>
            </a:r>
            <a:r>
              <a:rPr lang="ru-RU" sz="2000" b="1" smtClean="0"/>
              <a:t>, </a:t>
            </a:r>
            <a:r>
              <a:rPr lang="ru-RU" smtClean="0"/>
              <a:t>мы </a:t>
            </a:r>
            <a:r>
              <a:rPr lang="ru-RU" dirty="0" smtClean="0"/>
              <a:t>можем сказать  с большой степенью уверенности.</a:t>
            </a:r>
          </a:p>
          <a:p>
            <a:pPr algn="ctr"/>
            <a:endParaRPr lang="ru-RU" dirty="0"/>
          </a:p>
        </p:txBody>
      </p:sp>
      <p:pic>
        <p:nvPicPr>
          <p:cNvPr id="6" name="Рисунок 5" descr="Пи0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000760" y="285728"/>
            <a:ext cx="2736527" cy="3571900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Пи0009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143504" y="2786058"/>
            <a:ext cx="2608995" cy="3529885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19px-Leonhard_Euler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71480"/>
            <a:ext cx="2512323" cy="3143272"/>
          </a:xfrm>
          <a:prstGeom prst="rect">
            <a:avLst/>
          </a:prstGeom>
          <a:ln w="28575"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3214678" y="571480"/>
            <a:ext cx="52864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Обозначение</a:t>
            </a:r>
            <a:r>
              <a:rPr lang="ru-RU" b="1" dirty="0" smtClean="0"/>
              <a:t> </a:t>
            </a:r>
            <a:r>
              <a:rPr lang="el-GR" sz="2000" b="1" dirty="0" smtClean="0"/>
              <a:t>π</a:t>
            </a:r>
            <a:r>
              <a:rPr lang="ru-RU" sz="2000" b="1" dirty="0" smtClean="0"/>
              <a:t> </a:t>
            </a:r>
            <a:r>
              <a:rPr lang="ru-RU" dirty="0" smtClean="0"/>
              <a:t>мы находим в работе «Обозрение достижений математики» английского преподавателя Уильямса Джонса, вышедшей в 1706 году. Несколько раньше, в 1647 году английский математик </a:t>
            </a:r>
            <a:r>
              <a:rPr lang="ru-RU" dirty="0" err="1" smtClean="0"/>
              <a:t>Оутред</a:t>
            </a:r>
            <a:r>
              <a:rPr lang="ru-RU" dirty="0" smtClean="0"/>
              <a:t> букву </a:t>
            </a:r>
            <a:r>
              <a:rPr lang="el-GR" sz="2000" b="1" dirty="0" smtClean="0"/>
              <a:t>π</a:t>
            </a:r>
            <a:r>
              <a:rPr lang="ru-RU" b="1" dirty="0" smtClean="0"/>
              <a:t> </a:t>
            </a:r>
            <a:r>
              <a:rPr lang="ru-RU" dirty="0" smtClean="0"/>
              <a:t>применил для обозначения длины окружности. По-видимому, к этому обозначению его подвигла первая буква греческого слова </a:t>
            </a:r>
            <a:r>
              <a:rPr lang="el-GR" b="1" i="1" dirty="0" smtClean="0"/>
              <a:t>περιφέρεια</a:t>
            </a:r>
            <a:r>
              <a:rPr lang="ru-RU" dirty="0" smtClean="0"/>
              <a:t>– окружность  (отсюда наше </a:t>
            </a:r>
            <a:r>
              <a:rPr lang="ru-RU" b="1" i="1" dirty="0" smtClean="0"/>
              <a:t>периферия</a:t>
            </a:r>
            <a:r>
              <a:rPr lang="ru-RU" dirty="0" smtClean="0"/>
              <a:t>). Обозначение </a:t>
            </a:r>
            <a:r>
              <a:rPr lang="el-GR" sz="2000" b="1" dirty="0" smtClean="0"/>
              <a:t>π</a:t>
            </a:r>
            <a:r>
              <a:rPr lang="ru-RU" b="1" dirty="0" smtClean="0"/>
              <a:t> </a:t>
            </a:r>
            <a:r>
              <a:rPr lang="ru-RU" dirty="0" smtClean="0"/>
              <a:t>для отвлеченного числа </a:t>
            </a:r>
            <a:r>
              <a:rPr lang="ru-RU" sz="2000" b="1" dirty="0" smtClean="0"/>
              <a:t>3,141592… </a:t>
            </a:r>
            <a:r>
              <a:rPr lang="ru-RU" dirty="0" smtClean="0"/>
              <a:t>широко распространилось и стало международным стандартом после того, как его стал применять выдающийся математик Леонард Эйлер (1707-1783) в своих получивших всемирную известность трудах.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4143380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/>
              <a:t>Леонард Эйлер.</a:t>
            </a:r>
          </a:p>
          <a:p>
            <a:pPr algn="ctr"/>
            <a:r>
              <a:rPr lang="ru-RU" b="1" i="1" dirty="0" smtClean="0"/>
              <a:t>1756 г.</a:t>
            </a:r>
            <a:endParaRPr lang="ru-RU" b="1" i="1" dirty="0"/>
          </a:p>
        </p:txBody>
      </p:sp>
      <p:pic>
        <p:nvPicPr>
          <p:cNvPr id="7" name="Рисунок 6" descr="pi-pink-hi.png"/>
          <p:cNvPicPr>
            <a:picLocks noChangeAspect="1"/>
          </p:cNvPicPr>
          <p:nvPr/>
        </p:nvPicPr>
        <p:blipFill>
          <a:blip r:embed="rId3" cstate="email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143768" y="5429264"/>
            <a:ext cx="928694" cy="9617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\p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2450" y="-136525"/>
            <a:ext cx="114300" cy="85725"/>
          </a:xfrm>
          <a:prstGeom prst="rect">
            <a:avLst/>
          </a:prstGeom>
          <a:noFill/>
        </p:spPr>
      </p:pic>
      <p:pic>
        <p:nvPicPr>
          <p:cNvPr id="3075" name="Picture 3" descr="\pi{{=}}\sqrt{10}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50613" y="-136525"/>
            <a:ext cx="609600" cy="200025"/>
          </a:xfrm>
          <a:prstGeom prst="rect">
            <a:avLst/>
          </a:prstGeom>
          <a:noFill/>
        </p:spPr>
      </p:pic>
      <p:pic>
        <p:nvPicPr>
          <p:cNvPr id="6" name="Рисунок 5" descr="Пи0004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42910" y="642918"/>
            <a:ext cx="2779207" cy="4429132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Пи0005.JP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3071802" y="2357430"/>
            <a:ext cx="2514671" cy="4133570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5929322" y="928670"/>
            <a:ext cx="2857520" cy="486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История числа </a:t>
            </a:r>
            <a:r>
              <a:rPr lang="el-GR" sz="2000" b="1" dirty="0" smtClean="0"/>
              <a:t>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шла параллельно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с развитием всей математики. Некоторые авторы разделяют весь процесс на три  периода: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древний период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,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 течение которого </a:t>
            </a:r>
            <a:r>
              <a:rPr lang="el-GR" sz="2000" b="1" dirty="0" smtClean="0"/>
              <a:t>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изучалось с позиции геометрии</a:t>
            </a:r>
            <a:r>
              <a:rPr lang="ru-RU" dirty="0" smtClean="0"/>
              <a:t>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классическая эра,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последовавшая за развитием математического анализа</a:t>
            </a:r>
            <a:r>
              <a:rPr lang="ru-RU" dirty="0" smtClean="0"/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в Европе в XVII веке</a:t>
            </a:r>
            <a:r>
              <a:rPr lang="ru-RU" dirty="0" smtClean="0"/>
              <a:t>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и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эра цифровых компьютеров. </a:t>
            </a:r>
          </a:p>
        </p:txBody>
      </p:sp>
      <p:pic>
        <p:nvPicPr>
          <p:cNvPr id="5122" name="Picture 2" descr="\p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2288" y="-274638"/>
            <a:ext cx="114300" cy="85725"/>
          </a:xfrm>
          <a:prstGeom prst="rect">
            <a:avLst/>
          </a:prstGeom>
          <a:noFill/>
        </p:spPr>
      </p:pic>
      <p:pic>
        <p:nvPicPr>
          <p:cNvPr id="5123" name="Picture 3" descr="\p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446625" y="-274638"/>
            <a:ext cx="114300" cy="85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Пи000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83554" y="357166"/>
            <a:ext cx="2869032" cy="4572031"/>
          </a:xfrm>
          <a:prstGeom prst="rect">
            <a:avLst/>
          </a:prstGeom>
          <a:ln>
            <a:solidFill>
              <a:srgbClr val="00682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714348" y="2428868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ru-RU" dirty="0"/>
          </a:p>
        </p:txBody>
      </p:sp>
      <p:pic>
        <p:nvPicPr>
          <p:cNvPr id="15" name="Рисунок 14" descr="Пи0014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28596" y="2000240"/>
            <a:ext cx="5000660" cy="1896802"/>
          </a:xfrm>
          <a:prstGeom prst="rect">
            <a:avLst/>
          </a:prstGeom>
          <a:ln>
            <a:solidFill>
              <a:srgbClr val="00682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Пи0014.JPG"/>
          <p:cNvPicPr>
            <a:picLocks noChangeAspect="1"/>
          </p:cNvPicPr>
          <p:nvPr/>
        </p:nvPicPr>
        <p:blipFill>
          <a:blip r:embed="rId4" cstate="email">
            <a:lum bright="-4000" contrast="16000"/>
          </a:blip>
          <a:srcRect/>
          <a:stretch>
            <a:fillRect/>
          </a:stretch>
        </p:blipFill>
        <p:spPr>
          <a:xfrm>
            <a:off x="2214546" y="4357694"/>
            <a:ext cx="4286280" cy="2143140"/>
          </a:xfrm>
          <a:prstGeom prst="rect">
            <a:avLst/>
          </a:prstGeom>
          <a:ln>
            <a:solidFill>
              <a:srgbClr val="00682F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Рисунок 10" descr="pi-pink-hi.png"/>
          <p:cNvPicPr>
            <a:picLocks noChangeAspect="1"/>
          </p:cNvPicPr>
          <p:nvPr/>
        </p:nvPicPr>
        <p:blipFill>
          <a:blip r:embed="rId5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428860" y="357166"/>
            <a:ext cx="1143008" cy="1120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и0012.JPG"/>
          <p:cNvPicPr>
            <a:picLocks noChangeAspect="1"/>
          </p:cNvPicPr>
          <p:nvPr/>
        </p:nvPicPr>
        <p:blipFill>
          <a:blip r:embed="rId2" cstate="email">
            <a:grayscl/>
          </a:blip>
          <a:srcRect/>
          <a:stretch>
            <a:fillRect/>
          </a:stretch>
        </p:blipFill>
        <p:spPr>
          <a:xfrm>
            <a:off x="785786" y="428604"/>
            <a:ext cx="2357454" cy="4141452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6" name="Прямоугольник 5"/>
          <p:cNvSpPr/>
          <p:nvPr/>
        </p:nvSpPr>
        <p:spPr>
          <a:xfrm>
            <a:off x="3857620" y="57148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Древние египтяне и Архимед принимали величину </a:t>
            </a:r>
            <a:r>
              <a:rPr lang="el-GR" sz="2000" b="1" dirty="0" smtClean="0"/>
              <a:t>π</a:t>
            </a:r>
            <a:r>
              <a:rPr lang="ru-RU" sz="2000" b="1" i="1" dirty="0" smtClean="0"/>
              <a:t> </a:t>
            </a:r>
            <a:r>
              <a:rPr lang="ru-RU" b="1" i="1" dirty="0" smtClean="0"/>
              <a:t> </a:t>
            </a:r>
            <a:r>
              <a:rPr lang="ru-RU" dirty="0" smtClean="0"/>
              <a:t>от 3 до 3,160, арабские </a:t>
            </a:r>
            <a:endParaRPr lang="en-US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/>
              <a:t>математики считали число</a:t>
            </a:r>
            <a:endParaRPr lang="ru-RU" b="1" dirty="0" smtClean="0"/>
          </a:p>
        </p:txBody>
      </p:sp>
      <p:pic>
        <p:nvPicPr>
          <p:cNvPr id="7" name="Рисунок 6" descr="5751add5068f55c197e5b10248ca30ae.png"/>
          <p:cNvPicPr>
            <a:picLocks noChangeAspect="1"/>
          </p:cNvPicPr>
          <p:nvPr/>
        </p:nvPicPr>
        <p:blipFill>
          <a:blip r:embed="rId3">
            <a:lum bright="-50000"/>
          </a:blip>
          <a:stretch>
            <a:fillRect/>
          </a:stretch>
        </p:blipFill>
        <p:spPr>
          <a:xfrm>
            <a:off x="6858016" y="1142984"/>
            <a:ext cx="928694" cy="304728"/>
          </a:xfrm>
          <a:prstGeom prst="rect">
            <a:avLst/>
          </a:prstGeom>
        </p:spPr>
      </p:pic>
      <p:pic>
        <p:nvPicPr>
          <p:cNvPr id="8" name="Рисунок 7" descr="Пи0017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4071934" y="1714488"/>
            <a:ext cx="3857652" cy="437288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стмат005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1071546"/>
            <a:ext cx="2456383" cy="3992943"/>
          </a:xfrm>
          <a:prstGeom prst="rect">
            <a:avLst/>
          </a:prstGeom>
          <a:ln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sp>
        <p:nvSpPr>
          <p:cNvPr id="6" name="TextBox 5"/>
          <p:cNvSpPr txBox="1"/>
          <p:nvPr/>
        </p:nvSpPr>
        <p:spPr>
          <a:xfrm>
            <a:off x="3857620" y="500042"/>
            <a:ext cx="4714908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Нетрудно понять, почему числу</a:t>
            </a:r>
            <a:r>
              <a:rPr lang="el-GR" b="1" dirty="0" smtClean="0"/>
              <a:t> </a:t>
            </a:r>
            <a:r>
              <a:rPr lang="el-GR" sz="2000" b="1" dirty="0" smtClean="0"/>
              <a:t>π</a:t>
            </a:r>
            <a:r>
              <a:rPr lang="ru-RU" sz="2000" b="1" dirty="0" smtClean="0"/>
              <a:t> </a:t>
            </a:r>
            <a:r>
              <a:rPr lang="ru-RU" sz="2000" dirty="0" smtClean="0"/>
              <a:t>у</a:t>
            </a:r>
            <a:r>
              <a:rPr lang="ru-RU" dirty="0" smtClean="0"/>
              <a:t>деляли так много внимания. Выражая величину отношения между длиной окружности и длиной ее диаметра, число</a:t>
            </a:r>
            <a:r>
              <a:rPr lang="el-GR" b="1" dirty="0" smtClean="0"/>
              <a:t> </a:t>
            </a:r>
            <a:r>
              <a:rPr lang="el-GR" sz="2000" b="1" dirty="0" smtClean="0"/>
              <a:t>π</a:t>
            </a:r>
            <a:r>
              <a:rPr lang="ru-RU" b="1" dirty="0" smtClean="0"/>
              <a:t> </a:t>
            </a:r>
            <a:r>
              <a:rPr lang="ru-RU" dirty="0" smtClean="0"/>
              <a:t>включали</a:t>
            </a:r>
            <a:r>
              <a:rPr lang="ru-RU" b="1" dirty="0" smtClean="0"/>
              <a:t> </a:t>
            </a:r>
            <a:r>
              <a:rPr lang="ru-RU" dirty="0" smtClean="0"/>
              <a:t> во все расчеты, связанные с площадью круга или длиной окружности. Со временем, как в области геометрии накапливались новые результаты, разгорались споры о природе числа</a:t>
            </a:r>
            <a:r>
              <a:rPr lang="el-GR" b="1" dirty="0" smtClean="0"/>
              <a:t> </a:t>
            </a:r>
            <a:r>
              <a:rPr lang="el-GR" sz="2000" b="1" dirty="0" smtClean="0"/>
              <a:t>π</a:t>
            </a:r>
            <a:r>
              <a:rPr lang="ru-RU" sz="2000" b="1" dirty="0" smtClean="0"/>
              <a:t>. </a:t>
            </a:r>
            <a:r>
              <a:rPr lang="ru-RU" dirty="0" smtClean="0"/>
              <a:t>Этому способствовали попытки геометров определить сторону квадрата, имеющую площадь, точно равную пощади заданного круга. Эта задача, ставшая  позже известной как задача </a:t>
            </a:r>
            <a:r>
              <a:rPr lang="ru-RU" b="1" i="1" dirty="0" smtClean="0"/>
              <a:t>о квадратуре круга</a:t>
            </a:r>
            <a:r>
              <a:rPr lang="ru-RU" dirty="0" smtClean="0"/>
              <a:t>, должна была как будто остаться достоянием специалистов. Но кажущаяся элементарность этой задачи породила иллюзию о возможности ее решения </a:t>
            </a:r>
            <a:r>
              <a:rPr lang="ru-RU" dirty="0" err="1" smtClean="0"/>
              <a:t>нематематиками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истмат005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285728"/>
            <a:ext cx="2571768" cy="4007292"/>
          </a:xfrm>
          <a:prstGeom prst="rect">
            <a:avLst/>
          </a:prstGeom>
          <a:ln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</p:pic>
      <p:pic>
        <p:nvPicPr>
          <p:cNvPr id="7" name="Рисунок 6" descr="Пи000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28860" y="3000372"/>
            <a:ext cx="2533772" cy="3481389"/>
          </a:xfrm>
          <a:prstGeom prst="rect">
            <a:avLst/>
          </a:prstGeom>
          <a:ln w="19050">
            <a:solidFill>
              <a:schemeClr val="accent5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5072066" y="500042"/>
            <a:ext cx="364333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 влиянием этой иллюзии задача </a:t>
            </a:r>
            <a:r>
              <a:rPr lang="ru-RU" b="1" i="1" dirty="0" smtClean="0"/>
              <a:t>о квадратуре круга </a:t>
            </a:r>
            <a:r>
              <a:rPr lang="ru-RU" dirty="0" smtClean="0"/>
              <a:t>получили широкую известность, превратившись в предмет страсти и даже цель жизни </a:t>
            </a:r>
          </a:p>
          <a:p>
            <a:pPr algn="ctr"/>
            <a:r>
              <a:rPr lang="ru-RU" dirty="0" smtClean="0"/>
              <a:t>у многих. Для решения требовалось знать что такое число </a:t>
            </a:r>
            <a:r>
              <a:rPr lang="el-GR" sz="2000" b="1" dirty="0" smtClean="0"/>
              <a:t>π</a:t>
            </a:r>
            <a:r>
              <a:rPr lang="ru-RU" b="1" dirty="0" smtClean="0"/>
              <a:t>. </a:t>
            </a:r>
            <a:r>
              <a:rPr lang="ru-RU" dirty="0" smtClean="0"/>
              <a:t>Установить его природу было нелегко. Средства, необходимые для этого отсутствовали. Создавались они постепенно, по мере того как математика развивала свои методы изучения. Вот почему задача </a:t>
            </a:r>
            <a:r>
              <a:rPr lang="ru-RU" b="1" i="1" dirty="0" smtClean="0"/>
              <a:t>о квадратуре круга  </a:t>
            </a:r>
            <a:r>
              <a:rPr lang="ru-RU" dirty="0" smtClean="0"/>
              <a:t>занимала умы математиков и </a:t>
            </a:r>
            <a:r>
              <a:rPr lang="ru-RU" dirty="0" err="1" smtClean="0"/>
              <a:t>нематематиков</a:t>
            </a:r>
            <a:r>
              <a:rPr lang="ru-RU" dirty="0" smtClean="0"/>
              <a:t>  более </a:t>
            </a:r>
          </a:p>
          <a:p>
            <a:pPr algn="ctr"/>
            <a:r>
              <a:rPr lang="ru-RU" dirty="0" smtClean="0"/>
              <a:t>тридцати веков. 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и001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2844" y="142852"/>
            <a:ext cx="2674776" cy="3500438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Пи0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928662" y="1785926"/>
            <a:ext cx="3071834" cy="4238700"/>
          </a:xfrm>
          <a:prstGeom prst="rect">
            <a:avLst/>
          </a:prstGeom>
          <a:ln w="19050">
            <a:solidFill>
              <a:schemeClr val="accent5">
                <a:lumMod val="75000"/>
              </a:schemeClr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286248" y="357166"/>
            <a:ext cx="45720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/>
              <a:t>Вислава</a:t>
            </a:r>
            <a:r>
              <a:rPr lang="ru-RU" dirty="0" smtClean="0"/>
              <a:t> </a:t>
            </a:r>
            <a:r>
              <a:rPr lang="ru-RU" dirty="0" err="1" smtClean="0"/>
              <a:t>Шимборская</a:t>
            </a:r>
            <a:r>
              <a:rPr lang="ru-RU" dirty="0" smtClean="0"/>
              <a:t> – польская поэтесса – написала стихи о числе</a:t>
            </a:r>
            <a:r>
              <a:rPr lang="el-GR" b="1" dirty="0" smtClean="0"/>
              <a:t> π</a:t>
            </a:r>
            <a:r>
              <a:rPr lang="ru-RU" dirty="0" smtClean="0"/>
              <a:t>, которое представляет в виде змеи:</a:t>
            </a:r>
          </a:p>
          <a:p>
            <a:endParaRPr lang="ru-RU" dirty="0" smtClean="0"/>
          </a:p>
          <a:p>
            <a:r>
              <a:rPr lang="ru-RU" sz="1600" b="1" i="1" dirty="0" smtClean="0"/>
              <a:t>Замечательное число Пи:</a:t>
            </a:r>
            <a:br>
              <a:rPr lang="ru-RU" sz="1600" b="1" i="1" dirty="0" smtClean="0"/>
            </a:br>
            <a:r>
              <a:rPr lang="ru-RU" sz="1600" b="1" i="1" dirty="0" smtClean="0"/>
              <a:t>три запятая один четыре один</a:t>
            </a:r>
            <a:br>
              <a:rPr lang="ru-RU" sz="1600" b="1" i="1" dirty="0" smtClean="0"/>
            </a:br>
            <a:r>
              <a:rPr lang="ru-RU" sz="1600" b="1" i="1" dirty="0" smtClean="0"/>
              <a:t>Все следующие цифры — тоже только   начало…</a:t>
            </a:r>
            <a:br>
              <a:rPr lang="ru-RU" sz="1600" b="1" i="1" dirty="0" smtClean="0"/>
            </a:br>
            <a:r>
              <a:rPr lang="ru-RU" sz="1600" b="1" i="1" dirty="0" smtClean="0"/>
              <a:t>Самая длинная змея на земле оборвется через десяток метров.</a:t>
            </a:r>
            <a:br>
              <a:rPr lang="ru-RU" sz="1600" b="1" i="1" dirty="0" smtClean="0"/>
            </a:br>
            <a:r>
              <a:rPr lang="ru-RU" sz="1600" b="1" i="1" dirty="0" smtClean="0"/>
              <a:t>Волшебные змеи — лишь чуть длиннее.</a:t>
            </a:r>
            <a:br>
              <a:rPr lang="ru-RU" sz="1600" b="1" i="1" dirty="0" smtClean="0"/>
            </a:br>
            <a:r>
              <a:rPr lang="ru-RU" sz="1600" b="1" i="1" dirty="0" smtClean="0"/>
              <a:t>Вереница цифр для числа Пи</a:t>
            </a:r>
            <a:br>
              <a:rPr lang="ru-RU" sz="1600" b="1" i="1" dirty="0" smtClean="0"/>
            </a:br>
            <a:r>
              <a:rPr lang="ru-RU" sz="1600" b="1" i="1" dirty="0" smtClean="0"/>
              <a:t>не останавливается на краю страницы,</a:t>
            </a:r>
            <a:br>
              <a:rPr lang="ru-RU" sz="1600" b="1" i="1" dirty="0" smtClean="0"/>
            </a:br>
            <a:r>
              <a:rPr lang="ru-RU" sz="1600" b="1" i="1" dirty="0" smtClean="0"/>
              <a:t>но сбегает со стола и падает</a:t>
            </a:r>
            <a:br>
              <a:rPr lang="ru-RU" sz="1600" b="1" i="1" dirty="0" smtClean="0"/>
            </a:br>
            <a:r>
              <a:rPr lang="ru-RU" sz="1600" b="1" i="1" dirty="0" smtClean="0"/>
              <a:t>по стене, листу, птичьим гнездам, облакам, прямо в небо,</a:t>
            </a:r>
            <a:br>
              <a:rPr lang="ru-RU" sz="1600" b="1" i="1" dirty="0" smtClean="0"/>
            </a:br>
            <a:r>
              <a:rPr lang="ru-RU" sz="1600" b="1" i="1" dirty="0" smtClean="0"/>
              <a:t>во всю его бездонность и </a:t>
            </a:r>
            <a:r>
              <a:rPr lang="ru-RU" sz="1600" b="1" i="1" dirty="0" err="1" smtClean="0"/>
              <a:t>воздетость</a:t>
            </a:r>
            <a:r>
              <a:rPr lang="ru-RU" sz="1600" b="1" i="1" dirty="0" smtClean="0"/>
              <a:t>.</a:t>
            </a:r>
            <a:br>
              <a:rPr lang="ru-RU" sz="1600" b="1" i="1" dirty="0" smtClean="0"/>
            </a:br>
            <a:r>
              <a:rPr lang="ru-RU" sz="1600" b="1" i="1" dirty="0" smtClean="0"/>
              <a:t>О, как короток, не длиннее мышиного, хвост кометы!</a:t>
            </a:r>
            <a:br>
              <a:rPr lang="ru-RU" sz="1600" b="1" i="1" dirty="0" smtClean="0"/>
            </a:br>
            <a:r>
              <a:rPr lang="ru-RU" sz="1600" b="1" i="1" dirty="0" smtClean="0"/>
              <a:t>Как хрупок звездный луч, искривляющийся в пространстве!</a:t>
            </a:r>
            <a:br>
              <a:rPr lang="ru-RU" sz="1600" b="1" i="1" dirty="0" smtClean="0"/>
            </a:br>
            <a:endParaRPr lang="ru-RU" sz="1600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1212</Words>
  <PresentationFormat>Экран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71</cp:revision>
  <dcterms:modified xsi:type="dcterms:W3CDTF">2016-03-09T05:40:54Z</dcterms:modified>
</cp:coreProperties>
</file>