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0" r:id="rId5"/>
    <p:sldId id="265" r:id="rId6"/>
    <p:sldId id="264" r:id="rId7"/>
    <p:sldId id="266" r:id="rId8"/>
    <p:sldId id="263" r:id="rId9"/>
    <p:sldId id="267" r:id="rId10"/>
    <p:sldId id="270" r:id="rId11"/>
    <p:sldId id="273" r:id="rId12"/>
    <p:sldId id="274" r:id="rId13"/>
    <p:sldId id="275" r:id="rId14"/>
    <p:sldId id="276" r:id="rId15"/>
    <p:sldId id="271" r:id="rId16"/>
    <p:sldId id="272" r:id="rId17"/>
    <p:sldId id="268" r:id="rId18"/>
    <p:sldId id="259" r:id="rId19"/>
    <p:sldId id="261" r:id="rId20"/>
    <p:sldId id="269" r:id="rId21"/>
    <p:sldId id="262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6616"/>
    <a:srgbClr val="1BC72B"/>
    <a:srgbClr val="17A925"/>
    <a:srgbClr val="3DE54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67" autoAdjust="0"/>
    <p:restoredTop sz="94660"/>
  </p:normalViewPr>
  <p:slideViewPr>
    <p:cSldViewPr>
      <p:cViewPr varScale="1">
        <p:scale>
          <a:sx n="103" d="100"/>
          <a:sy n="103" d="100"/>
        </p:scale>
        <p:origin x="-102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C8C0E-E14F-4CDB-A19B-66C1AC632627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C5F81-4B35-40D2-99F4-CAF34829A3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23DA4-EB9C-4240-A63F-E8A6F8B4A178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5E9DE-2422-43E5-8726-85D9AAB0C5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C8AF7-FBC7-4B7F-BE18-73151B45FD40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79962-80FA-4B33-9D93-0E1D786170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C178E-C43A-491F-AACA-DC62DEF4C462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A9B60-BE87-4817-9306-A3D3669CAA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1292B-02D0-4C8C-9967-DF8100146519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44314-CD40-4AD0-9714-7F1C243B1C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C3253-A99A-4FF6-980A-6F4A7510C888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4BC55-63F7-4160-A5C7-E65646DE48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72D4A-CE57-48EC-BD77-BDE686A2C06D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6A4FB-7CA3-4B15-97E1-39FB22C74C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75EC3-803D-4489-A0AE-1440E9E6A735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BBD19-8AB4-495E-AF15-30217AD4A1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A59EE-5AEA-4D5D-A4EA-590B72B763A0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30589-394F-4075-B8DC-B0609E0BD2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27916-DD7F-40FC-A016-ACC4D339AE58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A285C-4E36-4FB7-B62E-FCDE5F53F7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C8D5D-7DFD-4270-A678-0CC24C970921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338D8-1AA3-4118-BD41-1F31DAFCD2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7B41F0F-EEFE-4557-9E9C-AD73620C2DAA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9A98DA-5ABF-4641-977D-0DEBC21A7E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5BD078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5BD078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A5D028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pobeda1945.su/frontovik/72447/album/47347/127413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412776"/>
            <a:ext cx="7851648" cy="18288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dirty="0">
                <a:solidFill>
                  <a:srgbClr val="00B050"/>
                </a:solidFill>
              </a:rPr>
              <a:t>Имена земляков – героев Великой Отечественной войны на карте нашего города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36517" y="5438056"/>
            <a:ext cx="3207268" cy="1008112"/>
          </a:xfrm>
          <a:solidFill>
            <a:schemeClr val="tx1">
              <a:lumMod val="85000"/>
              <a:alpha val="63000"/>
            </a:schemeClr>
          </a:solidFill>
          <a:effectLst>
            <a:softEdge rad="88900"/>
          </a:effectLst>
        </p:spPr>
        <p:txBody>
          <a:bodyPr>
            <a:normAutofit lnSpcReduction="10000"/>
          </a:bodyPr>
          <a:lstStyle/>
          <a:p>
            <a:pPr algn="l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000" b="1" dirty="0" smtClean="0">
                <a:ln>
                  <a:solidFill>
                    <a:schemeClr val="tx2">
                      <a:lumMod val="10000"/>
                    </a:schemeClr>
                  </a:solidFill>
                </a:ln>
                <a:solidFill>
                  <a:srgbClr val="3DE54D"/>
                </a:solidFill>
              </a:rPr>
              <a:t>Руководитель:</a:t>
            </a:r>
          </a:p>
          <a:p>
            <a:pPr algn="l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000" b="1" dirty="0" smtClean="0">
                <a:ln>
                  <a:solidFill>
                    <a:schemeClr val="tx2">
                      <a:lumMod val="10000"/>
                    </a:schemeClr>
                  </a:solidFill>
                </a:ln>
                <a:solidFill>
                  <a:srgbClr val="3DE54D"/>
                </a:solidFill>
              </a:rPr>
              <a:t>Токарева Светлана Константиновна</a:t>
            </a:r>
          </a:p>
          <a:p>
            <a:pPr algn="l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1800" b="1" dirty="0">
              <a:ln>
                <a:solidFill>
                  <a:schemeClr val="tx2">
                    <a:lumMod val="10000"/>
                  </a:schemeClr>
                </a:solidFill>
              </a:ln>
              <a:solidFill>
                <a:srgbClr val="3DE54D"/>
              </a:solidFill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776240" y="6456428"/>
            <a:ext cx="3207268" cy="542062"/>
          </a:xfrm>
          <a:prstGeom prst="rect">
            <a:avLst/>
          </a:prstGeom>
          <a:solidFill>
            <a:schemeClr val="tx1">
              <a:alpha val="78000"/>
            </a:schemeClr>
          </a:solidFill>
          <a:effectLst>
            <a:softEdge rad="127000"/>
          </a:effectLst>
        </p:spPr>
        <p:txBody>
          <a:bodyPr lIns="0" rIns="18288">
            <a:normAutofit/>
          </a:bodyPr>
          <a:lstStyle/>
          <a:p>
            <a:pPr>
              <a:spcBef>
                <a:spcPct val="20000"/>
              </a:spcBef>
              <a:buClr>
                <a:srgbClr val="5BD078"/>
              </a:buClr>
              <a:buSzPct val="95000"/>
              <a:buFont typeface="Wingdings 2" pitchFamily="18" charset="2"/>
              <a:buNone/>
              <a:defRPr/>
            </a:pPr>
            <a:r>
              <a:rPr lang="ru-RU" b="1">
                <a:solidFill>
                  <a:srgbClr val="1B4171"/>
                </a:solidFill>
                <a:latin typeface="Constantia" pitchFamily="18" charset="0"/>
              </a:rPr>
              <a:t>г. Екатеринбург, 2016</a:t>
            </a: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6804025" y="260350"/>
            <a:ext cx="2243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0E6616"/>
                </a:solidFill>
              </a:rPr>
              <a:t>Гимназия № 177</a:t>
            </a:r>
          </a:p>
          <a:p>
            <a:r>
              <a:rPr lang="ru-RU" sz="2000" b="1">
                <a:solidFill>
                  <a:srgbClr val="0E6616"/>
                </a:solidFill>
              </a:rPr>
              <a:t>2 класс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Текст 2"/>
          <p:cNvSpPr>
            <a:spLocks noGrp="1"/>
          </p:cNvSpPr>
          <p:nvPr>
            <p:ph type="body" sz="half" idx="2"/>
          </p:nvPr>
        </p:nvSpPr>
        <p:spPr>
          <a:xfrm>
            <a:off x="468313" y="1916113"/>
            <a:ext cx="2735262" cy="3097212"/>
          </a:xfrm>
        </p:spPr>
        <p:txBody>
          <a:bodyPr/>
          <a:lstStyle/>
          <a:p>
            <a:pPr eaLnBrk="1" hangingPunct="1"/>
            <a:r>
              <a:rPr lang="ru-RU" sz="1800" smtClean="0">
                <a:solidFill>
                  <a:srgbClr val="0070C0"/>
                </a:solidFill>
              </a:rPr>
              <a:t>Родился 06 июня 1921 г. в г. Харбине</a:t>
            </a:r>
            <a:r>
              <a:rPr lang="ru-RU" sz="1800" smtClean="0">
                <a:solidFill>
                  <a:srgbClr val="0070C0"/>
                </a:solidFill>
                <a:latin typeface="Arial" charset="0"/>
              </a:rPr>
              <a:t>.</a:t>
            </a:r>
            <a:r>
              <a:rPr lang="ru-RU" sz="1800" smtClean="0">
                <a:solidFill>
                  <a:srgbClr val="0070C0"/>
                </a:solidFill>
              </a:rPr>
              <a:t> </a:t>
            </a:r>
          </a:p>
          <a:p>
            <a:pPr eaLnBrk="1" hangingPunct="1"/>
            <a:r>
              <a:rPr lang="ru-RU" sz="1800" smtClean="0">
                <a:solidFill>
                  <a:srgbClr val="0070C0"/>
                </a:solidFill>
              </a:rPr>
              <a:t> </a:t>
            </a:r>
          </a:p>
          <a:p>
            <a:pPr eaLnBrk="1" hangingPunct="1"/>
            <a:r>
              <a:rPr lang="ru-RU" sz="1800" smtClean="0">
                <a:solidFill>
                  <a:srgbClr val="0070C0"/>
                </a:solidFill>
              </a:rPr>
              <a:t>В 1943 ушел на фронт добровольцем в составе Уральского добровольческого танкового корпуса</a:t>
            </a:r>
            <a:r>
              <a:rPr lang="ru-RU" sz="1800" smtClean="0">
                <a:solidFill>
                  <a:srgbClr val="0070C0"/>
                </a:solidFill>
                <a:latin typeface="Arial" charset="0"/>
              </a:rPr>
              <a:t>.</a:t>
            </a:r>
            <a:r>
              <a:rPr lang="ru-RU" sz="1800" smtClean="0">
                <a:solidFill>
                  <a:srgbClr val="0070C0"/>
                </a:solidFill>
              </a:rPr>
              <a:t> </a:t>
            </a:r>
          </a:p>
          <a:p>
            <a:pPr eaLnBrk="1" hangingPunct="1"/>
            <a:endParaRPr lang="ru-RU" sz="1800" smtClean="0">
              <a:solidFill>
                <a:srgbClr val="0070C0"/>
              </a:solidFill>
            </a:endParaRPr>
          </a:p>
          <a:p>
            <a:pPr eaLnBrk="1" hangingPunct="1"/>
            <a:endParaRPr lang="ru-RU" sz="1800" smtClean="0">
              <a:solidFill>
                <a:srgbClr val="0070C0"/>
              </a:solidFill>
            </a:endParaRPr>
          </a:p>
        </p:txBody>
      </p:sp>
      <p:pic>
        <p:nvPicPr>
          <p:cNvPr id="14338" name="Рисунок 8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942" r="5942"/>
          <a:stretch>
            <a:fillRect/>
          </a:stretch>
        </p:blipFill>
        <p:spPr>
          <a:xfrm rot="5820000">
            <a:off x="4157663" y="1827213"/>
            <a:ext cx="3640137" cy="3100387"/>
          </a:xfrm>
        </p:spPr>
      </p:pic>
      <p:sp>
        <p:nvSpPr>
          <p:cNvPr id="14339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5327650" cy="503237"/>
          </a:xfrm>
        </p:spPr>
        <p:txBody>
          <a:bodyPr/>
          <a:lstStyle/>
          <a:p>
            <a:pPr eaLnBrk="1" hangingPunct="1"/>
            <a:r>
              <a:rPr lang="ru-RU" sz="3200" smtClean="0"/>
              <a:t>Очеретин Вадим Кузьмич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313" y="876300"/>
            <a:ext cx="82804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21 сентября 2013 года в Академическом микрорайоне г. Екатеринбурга появилась улица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Очеретина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026" name="Picture 2" descr="http://71.img.avito.st/640x480/53172817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/>
            </a:extLst>
          </a:blip>
          <a:srcRect b="9289"/>
          <a:stretch/>
        </p:blipFill>
        <p:spPr bwMode="auto">
          <a:xfrm>
            <a:off x="311515" y="1916832"/>
            <a:ext cx="4674096" cy="2828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  <p:pic>
        <p:nvPicPr>
          <p:cNvPr id="1028" name="Picture 4" descr="http://static.ngs.ru/cache/realty/photo/faa520430625b1d734bb4f56b282df30_1200_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995936" y="3948811"/>
            <a:ext cx="4752528" cy="26825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  <p:sp>
        <p:nvSpPr>
          <p:cNvPr id="3" name="TextBox 2"/>
          <p:cNvSpPr txBox="1"/>
          <p:nvPr/>
        </p:nvSpPr>
        <p:spPr>
          <a:xfrm>
            <a:off x="450850" y="4868863"/>
            <a:ext cx="2881313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Инициатива наименования принадлежит совету ветеранов Уральского добровольческого танкового корпуса</a:t>
            </a:r>
          </a:p>
        </p:txBody>
      </p:sp>
      <p:pic>
        <p:nvPicPr>
          <p:cNvPr id="1033" name="Picture 9" descr="Улица Очеретина гармонично расположилась в своеобразном писательском квартале. Фото Алексея Кунилов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/>
            </a:extLst>
          </a:blip>
          <a:srcRect b="20612"/>
          <a:stretch/>
        </p:blipFill>
        <p:spPr bwMode="auto">
          <a:xfrm>
            <a:off x="5312245" y="1988840"/>
            <a:ext cx="3294534" cy="1759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0863" y="5953125"/>
            <a:ext cx="3816350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21 сентября 2013 г. Екатеринбург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" name="Picture 5" descr="C:\OK\на дом\Очеретин\20160201_1841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292809" y="3821083"/>
            <a:ext cx="3297681" cy="24732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  <p:pic>
        <p:nvPicPr>
          <p:cNvPr id="7" name="Picture 7" descr="C:\OK\на дом\Очеретин\20160201_1842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5400000">
            <a:off x="5172066" y="1964838"/>
            <a:ext cx="2112235" cy="1584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  <p:pic>
        <p:nvPicPr>
          <p:cNvPr id="2050" name="Picture 2" descr="C:\OK\на дом\Очеретин\20160201_1841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47532" y="1916832"/>
            <a:ext cx="4224468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  <p:sp>
        <p:nvSpPr>
          <p:cNvPr id="16389" name="Заголовок 1"/>
          <p:cNvSpPr txBox="1">
            <a:spLocks/>
          </p:cNvSpPr>
          <p:nvPr/>
        </p:nvSpPr>
        <p:spPr bwMode="auto">
          <a:xfrm>
            <a:off x="738188" y="404813"/>
            <a:ext cx="78517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4400" b="1">
                <a:solidFill>
                  <a:srgbClr val="00B050"/>
                </a:solidFill>
                <a:latin typeface="Calibri" pitchFamily="34" charset="0"/>
              </a:rPr>
              <a:t>Торжественное открытие улицы Вадима Очеретина</a:t>
            </a:r>
            <a:endParaRPr lang="ru-RU" sz="4400">
              <a:solidFill>
                <a:srgbClr val="00B05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789" y="188640"/>
            <a:ext cx="83058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/>
              <a:t>Вадим </a:t>
            </a:r>
            <a:r>
              <a:rPr lang="ru-RU" sz="4000" dirty="0" err="1"/>
              <a:t>Очеретин</a:t>
            </a:r>
            <a:r>
              <a:rPr lang="ru-RU" sz="4000" dirty="0"/>
              <a:t>: «Нам в двадцать лет было по сорок...»</a:t>
            </a:r>
          </a:p>
        </p:txBody>
      </p:sp>
      <p:pic>
        <p:nvPicPr>
          <p:cNvPr id="5122" name="Picture 2" descr="C:\OK\на дом\Очеретин\20160201_18153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t="4291" b="9587"/>
          <a:stretch/>
        </p:blipFill>
        <p:spPr bwMode="auto">
          <a:xfrm rot="16200000">
            <a:off x="4603904" y="2242796"/>
            <a:ext cx="4700476" cy="303609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pic>
        <p:nvPicPr>
          <p:cNvPr id="5123" name="Picture 3" descr="C:\OK\на дом\Очеретин\20160201_18103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/>
            </a:extLst>
          </a:blip>
          <a:srcRect t="7641" b="8675"/>
          <a:stretch/>
        </p:blipFill>
        <p:spPr bwMode="auto">
          <a:xfrm>
            <a:off x="395536" y="1412776"/>
            <a:ext cx="3327161" cy="208823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pic>
        <p:nvPicPr>
          <p:cNvPr id="11" name="Picture 7" descr="C:\OK\на дом\Очеретин\20160201_18141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/>
            </a:extLst>
          </a:blip>
          <a:srcRect l="11357" t="7096" r="6992"/>
          <a:stretch/>
        </p:blipFill>
        <p:spPr bwMode="auto">
          <a:xfrm>
            <a:off x="395536" y="4149080"/>
            <a:ext cx="2552717" cy="217837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sp>
        <p:nvSpPr>
          <p:cNvPr id="13" name="Текст 2"/>
          <p:cNvSpPr txBox="1">
            <a:spLocks/>
          </p:cNvSpPr>
          <p:nvPr/>
        </p:nvSpPr>
        <p:spPr>
          <a:xfrm>
            <a:off x="323850" y="3573463"/>
            <a:ext cx="3671888" cy="719137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200" dirty="0" smtClean="0">
                <a:solidFill>
                  <a:srgbClr val="0070C0"/>
                </a:solidFill>
              </a:rPr>
              <a:t>Бойцы Уральского   добровольческого танкового корпуса.  Крайний слева – </a:t>
            </a:r>
            <a:r>
              <a:rPr lang="ru-RU" sz="1200" dirty="0" err="1" smtClean="0">
                <a:solidFill>
                  <a:srgbClr val="0070C0"/>
                </a:solidFill>
              </a:rPr>
              <a:t>В.Очеретин</a:t>
            </a:r>
            <a:r>
              <a:rPr lang="ru-RU" sz="1200" dirty="0" smtClean="0">
                <a:solidFill>
                  <a:srgbClr val="0070C0"/>
                </a:solidFill>
              </a:rPr>
              <a:t> </a:t>
            </a:r>
          </a:p>
          <a:p>
            <a:pPr fontAlgn="auto">
              <a:spcAft>
                <a:spcPts val="0"/>
              </a:spcAft>
              <a:defRPr/>
            </a:pPr>
            <a:endParaRPr lang="ru-RU" sz="1200" dirty="0" smtClean="0">
              <a:solidFill>
                <a:srgbClr val="0070C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ru-RU" sz="1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OK\на дом\Очеретин\20160201_1813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t="3033" b="6573"/>
          <a:stretch/>
        </p:blipFill>
        <p:spPr bwMode="auto">
          <a:xfrm rot="16200000" flipV="1">
            <a:off x="-304622" y="2247818"/>
            <a:ext cx="4795463" cy="325113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sp>
        <p:nvSpPr>
          <p:cNvPr id="18434" name="Заголовок 1"/>
          <p:cNvSpPr txBox="1">
            <a:spLocks/>
          </p:cNvSpPr>
          <p:nvPr/>
        </p:nvSpPr>
        <p:spPr bwMode="auto">
          <a:xfrm>
            <a:off x="333375" y="333375"/>
            <a:ext cx="8305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3200">
                <a:solidFill>
                  <a:schemeClr val="tx2"/>
                </a:solidFill>
                <a:latin typeface="Calibri" pitchFamily="34" charset="0"/>
              </a:rPr>
              <a:t>Ида Власовна Очеретина: «Когда Вадим вспоминал войну, говорил только о других»</a:t>
            </a:r>
          </a:p>
        </p:txBody>
      </p:sp>
      <p:sp>
        <p:nvSpPr>
          <p:cNvPr id="18435" name="TextBox 11"/>
          <p:cNvSpPr txBox="1">
            <a:spLocks noChangeArrowheads="1"/>
          </p:cNvSpPr>
          <p:nvPr/>
        </p:nvSpPr>
        <p:spPr bwMode="auto">
          <a:xfrm>
            <a:off x="4762500" y="5573713"/>
            <a:ext cx="358140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70C0"/>
                </a:solidFill>
                <a:latin typeface="Constantia" pitchFamily="18" charset="0"/>
              </a:rPr>
              <a:t>В. Очеретин</a:t>
            </a:r>
          </a:p>
          <a:p>
            <a:r>
              <a:rPr lang="ru-RU" b="1">
                <a:solidFill>
                  <a:srgbClr val="0070C0"/>
                </a:solidFill>
                <a:latin typeface="Constantia" pitchFamily="18" charset="0"/>
              </a:rPr>
              <a:t>Гвардии старший сержант</a:t>
            </a:r>
          </a:p>
          <a:p>
            <a:r>
              <a:rPr lang="ru-RU" b="1">
                <a:solidFill>
                  <a:srgbClr val="0070C0"/>
                </a:solidFill>
                <a:latin typeface="Constantia" pitchFamily="18" charset="0"/>
              </a:rPr>
              <a:t>Комсорг батальона 10 Гв УДТК</a:t>
            </a:r>
            <a:endParaRPr lang="ru-RU">
              <a:solidFill>
                <a:srgbClr val="0070C0"/>
              </a:solidFill>
              <a:latin typeface="Constantia" pitchFamily="18" charset="0"/>
            </a:endParaRPr>
          </a:p>
        </p:txBody>
      </p:sp>
      <p:pic>
        <p:nvPicPr>
          <p:cNvPr id="8194" name="Picture 2" descr="http://s61.radikal.ru/i173/1204/71/d8cee27cad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743267" y="1556792"/>
            <a:ext cx="3923914" cy="338437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sp>
        <p:nvSpPr>
          <p:cNvPr id="18437" name="TextBox 13"/>
          <p:cNvSpPr txBox="1">
            <a:spLocks noChangeArrowheads="1"/>
          </p:cNvSpPr>
          <p:nvPr/>
        </p:nvSpPr>
        <p:spPr bwMode="auto">
          <a:xfrm>
            <a:off x="4743450" y="4978400"/>
            <a:ext cx="35671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rgbClr val="0070C0"/>
                </a:solidFill>
                <a:latin typeface="Constantia" pitchFamily="18" charset="0"/>
              </a:rPr>
              <a:t>В. Очеретин-второй слева в нижнем ряду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8" descr="C:\OK\на дом\Очеретин\20160201_181455.jpg"/>
          <p:cNvPicPr>
            <a:picLocks noChangeAspect="1" noChangeArrowheads="1"/>
          </p:cNvPicPr>
          <p:nvPr/>
        </p:nvPicPr>
        <p:blipFill>
          <a:blip r:embed="rId2"/>
          <a:srcRect l="11812" t="7156" r="16347" b="4321"/>
          <a:stretch>
            <a:fillRect/>
          </a:stretch>
        </p:blipFill>
        <p:spPr bwMode="auto">
          <a:xfrm>
            <a:off x="2700338" y="1989138"/>
            <a:ext cx="2147887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C:\OK\на дом\Очеретин\20160201_18132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/>
            </a:extLst>
          </a:blip>
          <a:srcRect t="6042" b="5057"/>
          <a:stretch/>
        </p:blipFill>
        <p:spPr bwMode="auto">
          <a:xfrm>
            <a:off x="5148064" y="4104493"/>
            <a:ext cx="3744416" cy="24966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pic>
        <p:nvPicPr>
          <p:cNvPr id="5" name="Picture 8" descr="C:\OK\на дом\Очеретин\20160201_18145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/>
            </a:extLst>
          </a:blip>
          <a:srcRect l="7157" t="11812" r="4322" b="16346"/>
          <a:stretch/>
        </p:blipFill>
        <p:spPr bwMode="auto">
          <a:xfrm rot="16200000" flipV="1">
            <a:off x="2009454" y="2707235"/>
            <a:ext cx="3528392" cy="214771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pic>
        <p:nvPicPr>
          <p:cNvPr id="6" name="Picture 6" descr="C:\OK\на дом\Очеретин\20160201_18140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/>
            </a:extLst>
          </a:blip>
          <a:srcRect l="2873" t="14743" r="8608" b="10256"/>
          <a:stretch/>
        </p:blipFill>
        <p:spPr bwMode="auto">
          <a:xfrm rot="16200000">
            <a:off x="-368126" y="1672383"/>
            <a:ext cx="3399531" cy="216023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sp>
        <p:nvSpPr>
          <p:cNvPr id="19461" name="TextBox 6"/>
          <p:cNvSpPr txBox="1">
            <a:spLocks noChangeArrowheads="1"/>
          </p:cNvSpPr>
          <p:nvPr/>
        </p:nvSpPr>
        <p:spPr bwMode="auto">
          <a:xfrm>
            <a:off x="157163" y="4724400"/>
            <a:ext cx="2400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0070C0"/>
                </a:solidFill>
                <a:latin typeface="Constantia" pitchFamily="18" charset="0"/>
              </a:rPr>
              <a:t>Во время передышки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80000" y="641350"/>
            <a:ext cx="3673475" cy="314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Вадим Кузьмич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Очеретин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был автоматчиком танкового десанта в Свердловской танковой бригаде Уральского добровольческого корпуса, затем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комсоргом батальона танкового десанта. Четырежды ранен, контужен. Награжден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восемью боевыми орденами и медалями.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endParaRPr lang="ru-RU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11188" y="935038"/>
            <a:ext cx="5473700" cy="20161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Вадим, в батальоне автоматчиков танкового десанта УДТК, умудрялся ещё с боевым товарищем Славой Якубовичем выпускать рукописную газету «Автоматчик». Сразу после боя из всех рот, из всех батарей новости - в газету. На трофейной бумаге, с обеих сторон - 10-12 заметок. Под копирку 10-15 листов - занимало всё не больше часа</a:t>
            </a:r>
          </a:p>
        </p:txBody>
      </p:sp>
      <p:pic>
        <p:nvPicPr>
          <p:cNvPr id="10244" name="Picture 4" descr="http://www.pobeda1945.su/upld/icons/frontoviki/fbe46ebab82559638ac3328b8afe336a_ico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903532">
            <a:off x="6988529" y="688087"/>
            <a:ext cx="1357622" cy="21523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/>
          </a:extLst>
        </p:spPr>
      </p:pic>
      <p:pic>
        <p:nvPicPr>
          <p:cNvPr id="20483" name="Picture 6" descr="http://s017.radikal.ru/i429/1110/b3/7b18607d0b3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435350"/>
            <a:ext cx="6096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466725" y="6237288"/>
            <a:ext cx="71294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onstantia" pitchFamily="18" charset="0"/>
              </a:rPr>
              <a:t>Настенная роспись посвящена созданию Уральского Добровольческого Танкового Корпуса. Здание железнодорожного вокзала ст. Свердловск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6" descr="http://podvignaroda.mil.ru/filter/filterimage?path=VS/257/033-0690155-2430%2b011-2429/00000107_1.jpg&amp;id=32337911&amp;id1=b3d3f943f9f28ba92091db9a45c1d18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312738"/>
            <a:ext cx="5626100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8" descr="http://podvignaroda.mil.ru/filter/filterimage?path=VS/294/033-0690155-7287%2b011-7284/00000581_1.jpg&amp;id=35226439&amp;id1=e1d8edd9167fb554ad6ebadf3b27eee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394075"/>
            <a:ext cx="6276975" cy="327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http://mirnagrad.ru/cgi-bin/refiles/52__/5280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/>
            </a:extLst>
          </a:blip>
          <a:srcRect l="12593" r="23246"/>
          <a:stretch/>
        </p:blipFill>
        <p:spPr bwMode="auto">
          <a:xfrm>
            <a:off x="350036" y="332514"/>
            <a:ext cx="2374157" cy="25924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  <p:pic>
        <p:nvPicPr>
          <p:cNvPr id="21508" name="Picture 10" descr="http://skorbim.com/usr/foto/1907_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0788" y="3389313"/>
            <a:ext cx="2962275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http://podvignaroda.mil.ru/filter/filterimage?path=VS/352/033-0690306-1659%2b012-1667/00000090_1.jpg&amp;id=38080880&amp;id1=d2c2f21a5716cfde02f1471fa4198fa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0" y="2614613"/>
            <a:ext cx="8890000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6" descr="http://profismart.org/album/03/BestHDWallpapersPack578_9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0975" y="115888"/>
            <a:ext cx="3960813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http://podvignaroda.mil.ru/filter/filterimage?path=VS/406/033-0690306-1814%2b012-1822/00000051_1.jpg&amp;id=43823607&amp;id1=d20e3ff088d32b92d209fc402b31fba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333375"/>
            <a:ext cx="7118350" cy="392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4" descr="http://podvignaroda.mil.ru/filter/filterimage?path=VS/406/033-0690306-1814%2b012-1822/00000052_1.jpg&amp;id=43823607&amp;id1=d20e3ff088d32b92d209fc402b31fba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4289425"/>
            <a:ext cx="7118350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6" name="Picture 12" descr="http://mirnagrad.ru/cgi-bin/refiles/52__/5280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/>
            </a:extLst>
          </a:blip>
          <a:srcRect l="12593" r="23246"/>
          <a:stretch/>
        </p:blipFill>
        <p:spPr bwMode="auto">
          <a:xfrm>
            <a:off x="175518" y="764704"/>
            <a:ext cx="1724848" cy="201622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OK\на дом\Очеретин\20160201_1820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l="8772" t="9883" r="13366" b="11171"/>
          <a:stretch/>
        </p:blipFill>
        <p:spPr bwMode="auto">
          <a:xfrm>
            <a:off x="5106660" y="296908"/>
            <a:ext cx="3794168" cy="28853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pic>
        <p:nvPicPr>
          <p:cNvPr id="5" name="Picture 5" descr="C:\OK\на дом\Очеретин\20160201_1819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5400000">
            <a:off x="11727" y="3510009"/>
            <a:ext cx="3528392" cy="264629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sp>
        <p:nvSpPr>
          <p:cNvPr id="6" name="Прямоугольник 5"/>
          <p:cNvSpPr/>
          <p:nvPr/>
        </p:nvSpPr>
        <p:spPr>
          <a:xfrm>
            <a:off x="323850" y="117475"/>
            <a:ext cx="5040313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После демобилизации из РККА, в декабре 1945 г. – октябре 1946 г. он занимал должность председателя культурной комиссии заводского комитета профсоюза Верх-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Исетского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металлургического завода, одновременно учился на факультете журналистики, затем историко-филологическом факультете Уральского государственного университета, который окончил с отличием в 1948 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3357563"/>
            <a:ext cx="4464050" cy="3138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В августе 1947 г. – январе 1953 г. Вадим Кузьмич - литературный сотрудник, затем очеркист, заведующий отделом литературы и искусства в редакции газеты "Уральский рабочий".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В феврале 1958 г. – июле 1961 г. – главный редактор журнала "Уральский следопыт".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В декабре 1967 г. – марте 1980 г. В. К.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Очеретин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- главный редактор журнала "Урал"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OK\на дом\Очеретин\20160201_184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16200000" flipV="1">
            <a:off x="4633652" y="1351124"/>
            <a:ext cx="4691360" cy="351852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pic>
        <p:nvPicPr>
          <p:cNvPr id="4" name="Picture 4" descr="C:\OK\на дом\Очеретин\20160201_1840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01659" y="764704"/>
            <a:ext cx="3251200" cy="2438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sp>
        <p:nvSpPr>
          <p:cNvPr id="5" name="TextBox 4"/>
          <p:cNvSpPr txBox="1"/>
          <p:nvPr/>
        </p:nvSpPr>
        <p:spPr>
          <a:xfrm>
            <a:off x="2124075" y="6165850"/>
            <a:ext cx="54244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Вадим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Очеретин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с женой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Идой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Очеретиной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Picture 2" descr="C:\OK\на дом\Очеретин\20160201_1839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/>
            </a:extLst>
          </a:blip>
          <a:srcRect l="8857"/>
          <a:stretch/>
        </p:blipFill>
        <p:spPr bwMode="auto">
          <a:xfrm>
            <a:off x="601659" y="3561804"/>
            <a:ext cx="3106245" cy="255606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OK\на дом\Очеретин\20160201_1819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/>
            </a:extLst>
          </a:blip>
          <a:srcRect t="16338" b="23267"/>
          <a:stretch/>
        </p:blipFill>
        <p:spPr bwMode="auto">
          <a:xfrm rot="5400000" flipV="1">
            <a:off x="-946524" y="1543083"/>
            <a:ext cx="4380103" cy="198401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pic>
        <p:nvPicPr>
          <p:cNvPr id="3" name="Picture 12" descr="C:\OK\на дом\Очеретин\20160201_1830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827584" y="3717032"/>
            <a:ext cx="3467224" cy="260041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sp>
        <p:nvSpPr>
          <p:cNvPr id="4" name="TextBox 3"/>
          <p:cNvSpPr txBox="1"/>
          <p:nvPr/>
        </p:nvSpPr>
        <p:spPr>
          <a:xfrm>
            <a:off x="2628900" y="549275"/>
            <a:ext cx="6326188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И.В. 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Очеретина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: « Как мы проводили отпуск? Если у Вадима выдавалось свободное время, он отправлял нас с детьми куда-нибудь отдыхать, чтоб не мешали. А сам работал, писал… Он никогда не отдыхал, все свободное время – писал.»</a:t>
            </a:r>
          </a:p>
        </p:txBody>
      </p:sp>
      <p:pic>
        <p:nvPicPr>
          <p:cNvPr id="17410" name="Picture 2" descr="http://data.fantlab.ru/blogfiles/b27282/img/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582729" y="3593363"/>
            <a:ext cx="4303913" cy="28477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 descr="C:\OK\на дом\Очеретин\20160201_1826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644008" y="266840"/>
            <a:ext cx="2603128" cy="195234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pic>
        <p:nvPicPr>
          <p:cNvPr id="12297" name="Picture 9" descr="C:\OK\на дом\Очеретин\20160201_1827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621536" y="2207056"/>
            <a:ext cx="3251200" cy="2438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pic>
        <p:nvPicPr>
          <p:cNvPr id="12299" name="Picture 11" descr="C:\OK\на дом\Очеретин\20160201_1829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51520" y="260648"/>
            <a:ext cx="3251200" cy="2438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pic>
        <p:nvPicPr>
          <p:cNvPr id="12301" name="Picture 13" descr="C:\OK\на дом\Очеретин\20160201_1831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051720" y="1772816"/>
            <a:ext cx="3251200" cy="2438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pic>
        <p:nvPicPr>
          <p:cNvPr id="12298" name="Picture 10" descr="C:\OK\на дом\Очеретин\20160201_18281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9512" y="3429000"/>
            <a:ext cx="3251200" cy="2438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sp>
        <p:nvSpPr>
          <p:cNvPr id="4" name="TextBox 3"/>
          <p:cNvSpPr txBox="1"/>
          <p:nvPr/>
        </p:nvSpPr>
        <p:spPr>
          <a:xfrm>
            <a:off x="3779838" y="5013325"/>
            <a:ext cx="489585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Вадим Кузьмич всегда поддерживал связь с однополчанами. Часто они все собирались в квартире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Очеретиных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OK\на дом\Очеретин\20160201_1823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070058" y="3339830"/>
            <a:ext cx="3552395" cy="26642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pic>
        <p:nvPicPr>
          <p:cNvPr id="3" name="Picture 6" descr="C:\OK\на дом\Очеретин\20160201_1821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11560" y="3342079"/>
            <a:ext cx="3546398" cy="265979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sp>
        <p:nvSpPr>
          <p:cNvPr id="4" name="TextBox 3"/>
          <p:cNvSpPr txBox="1"/>
          <p:nvPr/>
        </p:nvSpPr>
        <p:spPr>
          <a:xfrm>
            <a:off x="157163" y="6165850"/>
            <a:ext cx="44148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1971г.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В.Очеретин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(слева) с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Д.Олдриджем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(справа)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72088" y="6170613"/>
            <a:ext cx="3386137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В.Очеретин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(справа) с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Б.Ручьевым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Picture 15" descr="C:\OK\на дом\Очеретин\20160201_1821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65708" y="332656"/>
            <a:ext cx="3070188" cy="230264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pic>
        <p:nvPicPr>
          <p:cNvPr id="20482" name="Picture 2" descr="http://referat.znate.ru/pars_docs/tw_refs/56/55227/55227-65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716016" y="337991"/>
            <a:ext cx="3868958" cy="244293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sp>
        <p:nvSpPr>
          <p:cNvPr id="8" name="TextBox 7"/>
          <p:cNvSpPr txBox="1"/>
          <p:nvPr/>
        </p:nvSpPr>
        <p:spPr>
          <a:xfrm>
            <a:off x="4718050" y="2862263"/>
            <a:ext cx="3794125" cy="2778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Дни советской литературы в Свердловской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750" y="2722563"/>
            <a:ext cx="4414838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1971г.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В.Очеретин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(справа) с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+mn-lt"/>
              </a:rPr>
              <a:t>Д.Олдриджем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(слева)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100" y="1124744"/>
            <a:ext cx="83058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/>
              <a:t>В Свердловске «Я твой, Родина!» стала первой книгой о войне. Следом - издание и переиздание в Москве, в Болгарии, Польше, Венгрии, Румынии, Чехословакии, Китае</a:t>
            </a:r>
          </a:p>
        </p:txBody>
      </p:sp>
      <p:pic>
        <p:nvPicPr>
          <p:cNvPr id="29698" name="Picture 2" descr="C:\OK\на дом\Очеретин\20160201_185832.jpg"/>
          <p:cNvPicPr>
            <a:picLocks noChangeAspect="1" noChangeArrowheads="1"/>
          </p:cNvPicPr>
          <p:nvPr/>
        </p:nvPicPr>
        <p:blipFill>
          <a:blip r:embed="rId2"/>
          <a:srcRect l="6419" r="9560"/>
          <a:stretch>
            <a:fillRect/>
          </a:stretch>
        </p:blipFill>
        <p:spPr bwMode="auto">
          <a:xfrm>
            <a:off x="423863" y="2357438"/>
            <a:ext cx="1433512" cy="227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 descr="C:\OK\на дом\Очеретин\20160201_185347.jpg"/>
          <p:cNvPicPr>
            <a:picLocks noChangeAspect="1" noChangeArrowheads="1"/>
          </p:cNvPicPr>
          <p:nvPr/>
        </p:nvPicPr>
        <p:blipFill>
          <a:blip r:embed="rId3"/>
          <a:srcRect l="6860" t="8432" r="11278" b="6284"/>
          <a:stretch>
            <a:fillRect/>
          </a:stretch>
        </p:blipFill>
        <p:spPr bwMode="auto">
          <a:xfrm>
            <a:off x="5653088" y="4873625"/>
            <a:ext cx="1397000" cy="194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 descr="C:\OK\на дом\Очеретин\20160201_185357.jpg"/>
          <p:cNvPicPr>
            <a:picLocks noChangeAspect="1" noChangeArrowheads="1"/>
          </p:cNvPicPr>
          <p:nvPr/>
        </p:nvPicPr>
        <p:blipFill>
          <a:blip r:embed="rId4"/>
          <a:srcRect t="8810"/>
          <a:stretch>
            <a:fillRect/>
          </a:stretch>
        </p:blipFill>
        <p:spPr bwMode="auto">
          <a:xfrm>
            <a:off x="7202488" y="4643438"/>
            <a:ext cx="1706562" cy="20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 descr="C:\OK\на дом\Очеретин\20160201_18542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28975" y="2290763"/>
            <a:ext cx="1706563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 descr="C:\OK\на дом\Очеретин\20160201_18544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1013" y="4916488"/>
            <a:ext cx="2276475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7" descr="C:\OK\на дом\Очеретин\20160201_18550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0" y="2474913"/>
            <a:ext cx="1706563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8" descr="C:\OK\на дом\Очеретин\20160201_185533.jpg"/>
          <p:cNvPicPr>
            <a:picLocks noChangeAspect="1" noChangeArrowheads="1"/>
          </p:cNvPicPr>
          <p:nvPr/>
        </p:nvPicPr>
        <p:blipFill>
          <a:blip r:embed="rId8"/>
          <a:srcRect l="2" t="2760" r="5005"/>
          <a:stretch>
            <a:fillRect/>
          </a:stretch>
        </p:blipFill>
        <p:spPr bwMode="auto">
          <a:xfrm>
            <a:off x="3490913" y="4784725"/>
            <a:ext cx="2162175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9" descr="C:\OK\на дом\Очеретин\20160201_185652.jpg"/>
          <p:cNvPicPr>
            <a:picLocks noChangeAspect="1" noChangeArrowheads="1"/>
          </p:cNvPicPr>
          <p:nvPr/>
        </p:nvPicPr>
        <p:blipFill>
          <a:blip r:embed="rId9"/>
          <a:srcRect t="3378" r="8534" b="5602"/>
          <a:stretch>
            <a:fillRect/>
          </a:stretch>
        </p:blipFill>
        <p:spPr bwMode="auto">
          <a:xfrm>
            <a:off x="7400925" y="2305050"/>
            <a:ext cx="1560513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10" descr="C:\OK\на дом\Очеретин\20160201_185723.jpg"/>
          <p:cNvPicPr>
            <a:picLocks noChangeAspect="1" noChangeArrowheads="1"/>
          </p:cNvPicPr>
          <p:nvPr/>
        </p:nvPicPr>
        <p:blipFill>
          <a:blip r:embed="rId10"/>
          <a:srcRect l="6673" r="8742"/>
          <a:stretch>
            <a:fillRect/>
          </a:stretch>
        </p:blipFill>
        <p:spPr bwMode="auto">
          <a:xfrm>
            <a:off x="1847850" y="2701925"/>
            <a:ext cx="1800225" cy="283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Picture 11" descr="C:\OK\на дом\Очеретин\20160201_185750.jpg"/>
          <p:cNvPicPr>
            <a:picLocks noChangeAspect="1" noChangeArrowheads="1"/>
          </p:cNvPicPr>
          <p:nvPr/>
        </p:nvPicPr>
        <p:blipFill>
          <a:blip r:embed="rId11"/>
          <a:srcRect t="4578" r="15714" b="6174"/>
          <a:stretch>
            <a:fillRect/>
          </a:stretch>
        </p:blipFill>
        <p:spPr bwMode="auto">
          <a:xfrm>
            <a:off x="5922963" y="2747963"/>
            <a:ext cx="143827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http://s.66.ru/photos/0/29/37/4ffaf3caa5647_normal_700.jpg?14486369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292080" y="2780928"/>
            <a:ext cx="3599681" cy="237025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68313" y="404813"/>
            <a:ext cx="3816350" cy="597693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В Историческом сквере Екатеринбурга, на Плотнике, замурована в земле капсула с посланием потомкам. Вместе с другими документами, отчётами, магнитофонными записями, песнями в ней - роман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В.Очеретина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«Саламандра» и фильм «Город нашей судьбы. Рассказывает Вадим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Очеретин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». Капсулу опустили в землю, когда Екатеринбург отмечал 250 лет, вскроют на его 300-летие, в 2023 году. Таким образом, соединить времена и поколения суждено писателю Вадиму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Очеретину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1268" name="Picture 4" descr="http://strana.ru/media/images/uploaded/gallery_promo134165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436760">
            <a:off x="4745849" y="570364"/>
            <a:ext cx="3880764" cy="215598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  <p:pic>
        <p:nvPicPr>
          <p:cNvPr id="11272" name="Picture 8" descr="http://book.uraic.ru/files/news/082013/kapsula/kapsula_vremeni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 rot="643106">
            <a:off x="3883179" y="3553311"/>
            <a:ext cx="2011536" cy="28479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OK\на дом\Очеретин\20160201_1817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682349" y="3645024"/>
            <a:ext cx="3072341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12976"/>
            <a:ext cx="8305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Благодарим за отзывчивость, неравнодушие и неоценимую помощь в подготовке проекта</a:t>
            </a:r>
            <a:br>
              <a:rPr lang="ru-RU" dirty="0" smtClean="0"/>
            </a:br>
            <a:r>
              <a:rPr lang="ru-RU" dirty="0" smtClean="0"/>
              <a:t>Иду </a:t>
            </a:r>
            <a:r>
              <a:rPr lang="ru-RU" dirty="0" err="1" smtClean="0"/>
              <a:t>Власовну</a:t>
            </a:r>
            <a:r>
              <a:rPr lang="ru-RU" dirty="0" smtClean="0"/>
              <a:t> </a:t>
            </a:r>
            <a:r>
              <a:rPr lang="ru-RU" dirty="0" err="1" smtClean="0"/>
              <a:t>Очеретину</a:t>
            </a:r>
            <a:r>
              <a:rPr lang="ru-RU" dirty="0" smtClean="0"/>
              <a:t> и Артема </a:t>
            </a:r>
            <a:r>
              <a:rPr lang="ru-RU" dirty="0" err="1" smtClean="0"/>
              <a:t>Очеретина</a:t>
            </a: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19100" y="5229200"/>
            <a:ext cx="8305800" cy="1143000"/>
          </a:xfrm>
          <a:prstGeom prst="rect">
            <a:avLst/>
          </a:prstGeom>
        </p:spPr>
        <p:txBody>
          <a:bodyPr lIns="0" rIns="0" bIns="0" anchor="b"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2800" b="1" dirty="0" smtClean="0"/>
              <a:t>Все фотоматериалы предоставлены И.В. </a:t>
            </a:r>
            <a:r>
              <a:rPr lang="ru-RU" sz="2800" b="1" dirty="0" err="1" smtClean="0"/>
              <a:t>Очеретиной</a:t>
            </a:r>
            <a:endParaRPr lang="ru-RU" sz="2800" b="1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Список литературы:</a:t>
            </a: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19100" y="2133600"/>
            <a:ext cx="8305800" cy="1143000"/>
          </a:xfrm>
          <a:prstGeom prst="rect">
            <a:avLst/>
          </a:prstGeom>
        </p:spPr>
        <p:txBody>
          <a:bodyPr lIns="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47675" y="2133600"/>
            <a:ext cx="8305800" cy="1143000"/>
          </a:xfrm>
          <a:prstGeom prst="rect">
            <a:avLst/>
          </a:prstGeom>
        </p:spPr>
        <p:txBody>
          <a:bodyPr lIns="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9388" y="2133600"/>
            <a:ext cx="8820150" cy="2292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http://nazadvgsvg.ru/viewtopic.php?id=304&amp;p=45</a:t>
            </a:r>
            <a:endParaRPr lang="ru-RU" sz="1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http://www.cdooso.ru/index.php/nsa/inform-about-founds/37-founds-personal-of-origin/127-ocheretin-vadim-kuzmich</a:t>
            </a:r>
            <a:endParaRPr lang="ru-RU" sz="1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http://www.pobeda1945.su/frontovik/72447/</a:t>
            </a:r>
            <a:endParaRPr lang="ru-RU" sz="1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http://urbibl.ru/Stat/Uralci/voina-i-mir-ocheretina.html</a:t>
            </a:r>
            <a:endParaRPr lang="ru-RU" sz="1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http://utdk-uspu.blogspot.ru/p/blog-page_8992.html</a:t>
            </a:r>
            <a:endParaRPr lang="ru-RU" sz="1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http://podvignaroda.mil.ru</a:t>
            </a:r>
            <a:endParaRPr lang="ru-RU" sz="13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2286000"/>
            <a:ext cx="83058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СПАСИБО!</a:t>
            </a:r>
            <a:endParaRPr lang="ru-RU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лна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ppt/theme/themeOverride2.xml><?xml version="1.0" encoding="utf-8"?>
<a:themeOverride xmlns:a="http://schemas.openxmlformats.org/drawingml/2006/main">
  <a:clrScheme name="Волна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194</TotalTime>
  <Words>425</Words>
  <Application>Microsoft Office PowerPoint</Application>
  <PresentationFormat>Экран (4:3)</PresentationFormat>
  <Paragraphs>44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Constantia</vt:lpstr>
      <vt:lpstr>Wingdings 2</vt:lpstr>
      <vt:lpstr>Поток</vt:lpstr>
      <vt:lpstr>Поток</vt:lpstr>
      <vt:lpstr>Поток</vt:lpstr>
      <vt:lpstr>Поток</vt:lpstr>
      <vt:lpstr>Слайд 1</vt:lpstr>
      <vt:lpstr>Очеретин Вадим Кузьмич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MUP "Vodokanal"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Имена земляков – героев Великой Отечественной войны на карте нашего города</dc:title>
  <dc:creator>.</dc:creator>
  <cp:lastModifiedBy>User</cp:lastModifiedBy>
  <cp:revision>28</cp:revision>
  <dcterms:created xsi:type="dcterms:W3CDTF">2016-02-15T13:17:45Z</dcterms:created>
  <dcterms:modified xsi:type="dcterms:W3CDTF">2016-02-25T10:43:04Z</dcterms:modified>
</cp:coreProperties>
</file>