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5" r:id="rId6"/>
    <p:sldId id="264" r:id="rId7"/>
    <p:sldId id="266" r:id="rId8"/>
    <p:sldId id="263" r:id="rId9"/>
    <p:sldId id="267" r:id="rId10"/>
    <p:sldId id="270" r:id="rId11"/>
    <p:sldId id="273" r:id="rId12"/>
    <p:sldId id="274" r:id="rId13"/>
    <p:sldId id="275" r:id="rId14"/>
    <p:sldId id="276" r:id="rId15"/>
    <p:sldId id="271" r:id="rId16"/>
    <p:sldId id="272" r:id="rId17"/>
    <p:sldId id="268" r:id="rId18"/>
    <p:sldId id="259" r:id="rId19"/>
    <p:sldId id="261" r:id="rId20"/>
    <p:sldId id="269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616"/>
    <a:srgbClr val="1BC72B"/>
    <a:srgbClr val="17A925"/>
    <a:srgbClr val="3DE5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60"/>
  </p:normalViewPr>
  <p:slideViewPr>
    <p:cSldViewPr>
      <p:cViewPr varScale="1">
        <p:scale>
          <a:sx n="103" d="100"/>
          <a:sy n="103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8C0E-E14F-4CDB-A19B-66C1AC63262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5F81-4B35-40D2-99F4-CAF34829A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7916-DD7F-40FC-A016-ACC4D339AE5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85C-4E36-4FB7-B62E-FCDE5F53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8D5D-7DFD-4270-A678-0CC24C970921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38D8-1AA3-4118-BD41-1F31DAFCD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3DA4-EB9C-4240-A63F-E8A6F8B4A17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E9DE-2422-43E5-8726-85D9AAB0C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8AF7-FBC7-4B7F-BE18-73151B45FD4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9962-80FA-4B33-9D93-0E1D78617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178E-C43A-491F-AACA-DC62DEF4C46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9B60-BE87-4817-9306-A3D3669CA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292B-02D0-4C8C-9967-DF810014651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4314-CD40-4AD0-9714-7F1C243B1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253-A99A-4FF6-980A-6F4A7510C88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BC55-63F7-4160-A5C7-E65646DE4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2D4A-CE57-48EC-BD77-BDE686A2C06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A4FB-7CA3-4B15-97E1-39FB22C74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5EC3-803D-4489-A0AE-1440E9E6A735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BD19-8AB4-495E-AF15-30217AD4A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59EE-5AEA-4D5D-A4EA-590B72B763A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0589-394F-4075-B8DC-B0609E0BD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B41F0F-EEFE-4557-9E9C-AD73620C2DA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A98DA-5ABF-4641-977D-0DEBC21A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obeda1945.su/frontovik/72447/album/47347/127413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00B050"/>
                </a:solidFill>
              </a:rPr>
              <a:t>Имена земляков – героев Великой Отечественной войны на карте нашего города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6517" y="5438056"/>
            <a:ext cx="3207268" cy="1008112"/>
          </a:xfrm>
          <a:solidFill>
            <a:schemeClr val="tx1">
              <a:lumMod val="85000"/>
              <a:alpha val="63000"/>
            </a:schemeClr>
          </a:solidFill>
          <a:effectLst>
            <a:softEdge rad="88900"/>
          </a:effectLst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3DE54D"/>
                </a:solidFill>
              </a:rPr>
              <a:t>Руководитель: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3DE54D"/>
                </a:solidFill>
              </a:rPr>
              <a:t>Токарева Светлана Константиновна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3DE54D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76240" y="6456428"/>
            <a:ext cx="3207268" cy="542062"/>
          </a:xfrm>
          <a:prstGeom prst="rect">
            <a:avLst/>
          </a:prstGeom>
          <a:solidFill>
            <a:schemeClr val="tx1">
              <a:alpha val="78000"/>
            </a:schemeClr>
          </a:solidFill>
          <a:effectLst>
            <a:softEdge rad="127000"/>
          </a:effectLst>
        </p:spPr>
        <p:txBody>
          <a:bodyPr lIns="0" rIns="18288">
            <a:normAutofit/>
          </a:bodyPr>
          <a:lstStyle/>
          <a:p>
            <a:pPr>
              <a:spcBef>
                <a:spcPct val="20000"/>
              </a:spcBef>
              <a:buClr>
                <a:srgbClr val="5BD078"/>
              </a:buClr>
              <a:buSzPct val="95000"/>
              <a:buFont typeface="Wingdings 2" pitchFamily="18" charset="2"/>
              <a:buNone/>
              <a:defRPr/>
            </a:pPr>
            <a:r>
              <a:rPr lang="ru-RU" b="1">
                <a:solidFill>
                  <a:srgbClr val="1B4171"/>
                </a:solidFill>
                <a:latin typeface="Constantia" pitchFamily="18" charset="0"/>
              </a:rPr>
              <a:t>г. Екатеринбург, 2016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804025" y="260350"/>
            <a:ext cx="2243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E6616"/>
                </a:solidFill>
              </a:rPr>
              <a:t>Гимназия № 177</a:t>
            </a:r>
          </a:p>
          <a:p>
            <a:r>
              <a:rPr lang="ru-RU" sz="2000" b="1">
                <a:solidFill>
                  <a:srgbClr val="0E6616"/>
                </a:solidFill>
              </a:rPr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podvignaroda.mil.ru/filter/filterimage?path=VS/352/033-0690306-1659%2b012-1667/00000090_1.jpg&amp;id=38080880&amp;id1=d2c2f21a5716cfde02f1471fa4198f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614613"/>
            <a:ext cx="88900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http://profismart.org/album/03/BestHDWallpapersPack578_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115888"/>
            <a:ext cx="39608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podvignaroda.mil.ru/filter/filterimage?path=VS/406/033-0690306-1814%2b012-1822/00000051_1.jpg&amp;id=43823607&amp;id1=d20e3ff088d32b92d209fc402b31fb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71183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podvignaroda.mil.ru/filter/filterimage?path=VS/406/033-0690306-1814%2b012-1822/00000052_1.jpg&amp;id=43823607&amp;id1=d20e3ff088d32b92d209fc402b31fb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289425"/>
            <a:ext cx="71183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http://mirnagrad.ru/cgi-bin/refiles/52__/5280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2593" r="23246"/>
          <a:stretch/>
        </p:blipFill>
        <p:spPr bwMode="auto">
          <a:xfrm>
            <a:off x="175518" y="764704"/>
            <a:ext cx="1724848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OK\на дом\Очеретин\20160201_182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8772" t="9883" r="13366" b="11171"/>
          <a:stretch/>
        </p:blipFill>
        <p:spPr bwMode="auto">
          <a:xfrm>
            <a:off x="5106660" y="296908"/>
            <a:ext cx="3794168" cy="2885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5" name="Picture 5" descr="C:\OK\на дом\Очеретин\20160201_181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11727" y="3510009"/>
            <a:ext cx="3528392" cy="26462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6" name="Прямоугольник 5"/>
          <p:cNvSpPr/>
          <p:nvPr/>
        </p:nvSpPr>
        <p:spPr>
          <a:xfrm>
            <a:off x="323850" y="117475"/>
            <a:ext cx="504031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После демобилизации из РККА, в декабре 1945 г. – октябре 1946 г. он занимал должность председателя культурной комиссии заводского комитета профсоюза Верх-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Исетского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металлургического завода, одновременно учился на факультете журналистики, затем историко-филологическом факультете Уральского государственного университета, который окончил с отличием в 1948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357563"/>
            <a:ext cx="4464050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августе 1947 г. – январе 1953 г. Вадим Кузьмич - литературный сотрудник, затем очеркист, заведующий отделом литературы и искусства в редакции газеты "Уральский рабочий".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феврале 1958 г. – июле 1961 г. – главный редактор журнала "Уральский следопыт".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декабре 1967 г. – марте 1980 г. В. К.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Очеретин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главный редактор журнала "Урал"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OK\на дом\Очеретин\20160201_184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200000" flipV="1">
            <a:off x="4633652" y="1351124"/>
            <a:ext cx="4691360" cy="3518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4" name="Picture 4" descr="C:\OK\на дом\Очеретин\20160201_184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659" y="764704"/>
            <a:ext cx="32512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5" name="TextBox 4"/>
          <p:cNvSpPr txBox="1"/>
          <p:nvPr/>
        </p:nvSpPr>
        <p:spPr>
          <a:xfrm>
            <a:off x="2124075" y="6165850"/>
            <a:ext cx="5424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Вадим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Очеретин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 женой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Идой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Очеретиной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 descr="C:\OK\на дом\Очеретин\20160201_1839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8857"/>
          <a:stretch/>
        </p:blipFill>
        <p:spPr bwMode="auto">
          <a:xfrm>
            <a:off x="601659" y="3561804"/>
            <a:ext cx="3106245" cy="2556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OK\на дом\Очеретин\20160201_181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16338" b="23267"/>
          <a:stretch/>
        </p:blipFill>
        <p:spPr bwMode="auto">
          <a:xfrm rot="5400000" flipV="1">
            <a:off x="-946524" y="1543083"/>
            <a:ext cx="4380103" cy="1984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3" name="Picture 12" descr="C:\OK\на дом\Очеретин\20160201_183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467224" cy="26004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4" name="TextBox 3"/>
          <p:cNvSpPr txBox="1"/>
          <p:nvPr/>
        </p:nvSpPr>
        <p:spPr>
          <a:xfrm>
            <a:off x="2628900" y="549275"/>
            <a:ext cx="63261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И.В.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Очеретина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« Как мы проводили отпуск? Если у Вадима выдавалось свободное время, он отправлял нас с детьми куда-нибудь отдыхать, чтоб не мешали. А сам работал, писал… Он никогда не отдыхал, все свободное время – писал.»</a:t>
            </a:r>
          </a:p>
        </p:txBody>
      </p:sp>
      <p:pic>
        <p:nvPicPr>
          <p:cNvPr id="17410" name="Picture 2" descr="http://data.fantlab.ru/blogfiles/b27282/img/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82729" y="3593363"/>
            <a:ext cx="4303913" cy="28477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OK\на дом\Очеретин\20160201_182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266840"/>
            <a:ext cx="2603128" cy="1952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2297" name="Picture 9" descr="C:\OK\на дом\Очеретин\20160201_182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21536" y="2207056"/>
            <a:ext cx="32512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2299" name="Picture 11" descr="C:\OK\на дом\Очеретин\20160201_182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60648"/>
            <a:ext cx="32512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2301" name="Picture 13" descr="C:\OK\на дом\Очеретин\20160201_183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32512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2298" name="Picture 10" descr="C:\OK\на дом\Очеретин\20160201_1828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251200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4" name="TextBox 3"/>
          <p:cNvSpPr txBox="1"/>
          <p:nvPr/>
        </p:nvSpPr>
        <p:spPr>
          <a:xfrm>
            <a:off x="3779838" y="5013325"/>
            <a:ext cx="48958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Вадим Кузьмич всегда поддерживал связь с однополчанами. Часто они все собирались в квартире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Очеретиных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OK\на дом\Очеретин\20160201_18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0058" y="3339830"/>
            <a:ext cx="3552395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3" name="Picture 6" descr="C:\OK\на дом\Очеретин\20160201_182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3342079"/>
            <a:ext cx="3546398" cy="2659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4" name="TextBox 3"/>
          <p:cNvSpPr txBox="1"/>
          <p:nvPr/>
        </p:nvSpPr>
        <p:spPr>
          <a:xfrm>
            <a:off x="157163" y="6165850"/>
            <a:ext cx="44148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1971г.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В.Очеретин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(слева) с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Д.Олдриджем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(справа)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2088" y="6170613"/>
            <a:ext cx="33861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В.Очеретин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(справа) с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Б.Ручьевым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5" descr="C:\OK\на дом\Очеретин\20160201_182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708" y="332656"/>
            <a:ext cx="3070188" cy="23026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20482" name="Picture 2" descr="http://referat.znate.ru/pars_docs/tw_refs/56/55227/55227-6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337991"/>
            <a:ext cx="3868958" cy="24429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8" name="TextBox 7"/>
          <p:cNvSpPr txBox="1"/>
          <p:nvPr/>
        </p:nvSpPr>
        <p:spPr>
          <a:xfrm>
            <a:off x="4718050" y="2862263"/>
            <a:ext cx="379412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Дни советской литературы в Свердловской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50" y="2722563"/>
            <a:ext cx="441483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1971г.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В.Очеретин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(справа) с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Д.Олдриджем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(слева)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124744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 Свердловске «Я твой, Родина!» стала первой книгой о войне. Следом - издание и переиздание в Москве, в Болгарии, Польше, Венгрии, Румынии, Чехословакии, Китае</a:t>
            </a:r>
          </a:p>
        </p:txBody>
      </p:sp>
      <p:pic>
        <p:nvPicPr>
          <p:cNvPr id="29698" name="Picture 2" descr="C:\OK\на дом\Очеретин\20160201_185832.jpg"/>
          <p:cNvPicPr>
            <a:picLocks noChangeAspect="1" noChangeArrowheads="1"/>
          </p:cNvPicPr>
          <p:nvPr/>
        </p:nvPicPr>
        <p:blipFill>
          <a:blip r:embed="rId2"/>
          <a:srcRect l="6419" r="9560"/>
          <a:stretch>
            <a:fillRect/>
          </a:stretch>
        </p:blipFill>
        <p:spPr bwMode="auto">
          <a:xfrm>
            <a:off x="423863" y="2357438"/>
            <a:ext cx="1433512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OK\на дом\Очеретин\20160201_185347.jpg"/>
          <p:cNvPicPr>
            <a:picLocks noChangeAspect="1" noChangeArrowheads="1"/>
          </p:cNvPicPr>
          <p:nvPr/>
        </p:nvPicPr>
        <p:blipFill>
          <a:blip r:embed="rId3"/>
          <a:srcRect l="6860" t="8432" r="11278" b="6284"/>
          <a:stretch>
            <a:fillRect/>
          </a:stretch>
        </p:blipFill>
        <p:spPr bwMode="auto">
          <a:xfrm>
            <a:off x="5653088" y="4873625"/>
            <a:ext cx="1397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OK\на дом\Очеретин\20160201_185357.jpg"/>
          <p:cNvPicPr>
            <a:picLocks noChangeAspect="1" noChangeArrowheads="1"/>
          </p:cNvPicPr>
          <p:nvPr/>
        </p:nvPicPr>
        <p:blipFill>
          <a:blip r:embed="rId4"/>
          <a:srcRect t="8810"/>
          <a:stretch>
            <a:fillRect/>
          </a:stretch>
        </p:blipFill>
        <p:spPr bwMode="auto">
          <a:xfrm>
            <a:off x="7202488" y="4643438"/>
            <a:ext cx="17065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OK\на дом\Очеретин\20160201_1854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8975" y="2290763"/>
            <a:ext cx="17065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OK\на дом\Очеретин\20160201_1854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13" y="4916488"/>
            <a:ext cx="22764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C:\OK\на дом\Очеретин\20160201_1855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474913"/>
            <a:ext cx="17065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C:\OK\на дом\Очеретин\20160201_185533.jpg"/>
          <p:cNvPicPr>
            <a:picLocks noChangeAspect="1" noChangeArrowheads="1"/>
          </p:cNvPicPr>
          <p:nvPr/>
        </p:nvPicPr>
        <p:blipFill>
          <a:blip r:embed="rId8"/>
          <a:srcRect l="2" t="2760" r="5005"/>
          <a:stretch>
            <a:fillRect/>
          </a:stretch>
        </p:blipFill>
        <p:spPr bwMode="auto">
          <a:xfrm>
            <a:off x="3490913" y="4784725"/>
            <a:ext cx="21621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C:\OK\на дом\Очеретин\20160201_185652.jpg"/>
          <p:cNvPicPr>
            <a:picLocks noChangeAspect="1" noChangeArrowheads="1"/>
          </p:cNvPicPr>
          <p:nvPr/>
        </p:nvPicPr>
        <p:blipFill>
          <a:blip r:embed="rId9"/>
          <a:srcRect t="3378" r="8534" b="5602"/>
          <a:stretch>
            <a:fillRect/>
          </a:stretch>
        </p:blipFill>
        <p:spPr bwMode="auto">
          <a:xfrm>
            <a:off x="7400925" y="2305050"/>
            <a:ext cx="1560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C:\OK\на дом\Очеретин\20160201_185723.jpg"/>
          <p:cNvPicPr>
            <a:picLocks noChangeAspect="1" noChangeArrowheads="1"/>
          </p:cNvPicPr>
          <p:nvPr/>
        </p:nvPicPr>
        <p:blipFill>
          <a:blip r:embed="rId10"/>
          <a:srcRect l="6673" r="8742"/>
          <a:stretch>
            <a:fillRect/>
          </a:stretch>
        </p:blipFill>
        <p:spPr bwMode="auto">
          <a:xfrm>
            <a:off x="1847850" y="2701925"/>
            <a:ext cx="18002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C:\OK\на дом\Очеретин\20160201_185750.jpg"/>
          <p:cNvPicPr>
            <a:picLocks noChangeAspect="1" noChangeArrowheads="1"/>
          </p:cNvPicPr>
          <p:nvPr/>
        </p:nvPicPr>
        <p:blipFill>
          <a:blip r:embed="rId11"/>
          <a:srcRect t="4578" r="15714" b="6174"/>
          <a:stretch>
            <a:fillRect/>
          </a:stretch>
        </p:blipFill>
        <p:spPr bwMode="auto">
          <a:xfrm>
            <a:off x="5922963" y="2747963"/>
            <a:ext cx="14382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s.66.ru/photos/0/29/37/4ffaf3caa5647_normal_700.jpg?1448636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599681" cy="23702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8313" y="404813"/>
            <a:ext cx="3816350" cy="5976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 Историческом сквере Екатеринбурга, на Плотнике, замурована в земле капсула с посланием потомкам. Вместе с другими документами, отчётами, магнитофонными записями, песнями в ней - роман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В.Очеретина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«Саламандра» и фильм «Город нашей судьбы. Рассказывает Вадим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Очеретин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». Капсулу опустили в землю, когда Екатеринбург отмечал 250 лет, вскроют на его 300-летие, в 2023 году. Таким образом, соединить времена и поколения суждено писателю Вадиму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Очеретину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8" name="Picture 4" descr="http://strana.ru/media/images/uploaded/gallery_promo13416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436760">
            <a:off x="4745849" y="570364"/>
            <a:ext cx="3880764" cy="21559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1272" name="Picture 8" descr="http://book.uraic.ru/files/news/082013/kapsula/kapsula_vremen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643106">
            <a:off x="3883179" y="3553311"/>
            <a:ext cx="2011536" cy="28479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OK\на дом\Очеретин\20160201_181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82349" y="364502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305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Благодарим за отзывчивость, неравнодушие и неоценимую помощь в подготовке проекта</a:t>
            </a:r>
            <a:br>
              <a:rPr lang="ru-RU" dirty="0" smtClean="0"/>
            </a:br>
            <a:r>
              <a:rPr lang="ru-RU" dirty="0" smtClean="0"/>
              <a:t>Иду </a:t>
            </a:r>
            <a:r>
              <a:rPr lang="ru-RU" dirty="0" err="1" smtClean="0"/>
              <a:t>Власовну</a:t>
            </a:r>
            <a:r>
              <a:rPr lang="ru-RU" dirty="0" smtClean="0"/>
              <a:t> </a:t>
            </a:r>
            <a:r>
              <a:rPr lang="ru-RU" dirty="0" err="1" smtClean="0"/>
              <a:t>Очеретину</a:t>
            </a:r>
            <a:r>
              <a:rPr lang="ru-RU" dirty="0" smtClean="0"/>
              <a:t> и Артема </a:t>
            </a:r>
            <a:r>
              <a:rPr lang="ru-RU" dirty="0" err="1" smtClean="0"/>
              <a:t>Очеретина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9100" y="5229200"/>
            <a:ext cx="8305800" cy="1143000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Все фотоматериалы предоставлены И.В. </a:t>
            </a:r>
            <a:r>
              <a:rPr lang="ru-RU" sz="2800" b="1" dirty="0" err="1" smtClean="0"/>
              <a:t>Очеретиной</a:t>
            </a:r>
            <a:endParaRPr lang="ru-RU" sz="28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2"/>
          <p:cNvSpPr>
            <a:spLocks noGrp="1"/>
          </p:cNvSpPr>
          <p:nvPr>
            <p:ph type="body" sz="half" idx="2"/>
          </p:nvPr>
        </p:nvSpPr>
        <p:spPr>
          <a:xfrm>
            <a:off x="468313" y="1916113"/>
            <a:ext cx="2735262" cy="3097212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70C0"/>
                </a:solidFill>
              </a:rPr>
              <a:t>Родился 06 июня 1921 г. в г. Харбине</a:t>
            </a:r>
            <a:r>
              <a:rPr lang="ru-RU" sz="1800" smtClean="0">
                <a:solidFill>
                  <a:srgbClr val="0070C0"/>
                </a:solidFill>
                <a:latin typeface="Arial" charset="0"/>
              </a:rPr>
              <a:t>.</a:t>
            </a:r>
            <a:r>
              <a:rPr lang="ru-RU" sz="180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ru-RU" sz="180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ru-RU" sz="1800" smtClean="0">
                <a:solidFill>
                  <a:srgbClr val="0070C0"/>
                </a:solidFill>
              </a:rPr>
              <a:t>В 1943 ушел на фронт добровольцем в составе Уральского добровольческого танкового корпуса</a:t>
            </a:r>
            <a:r>
              <a:rPr lang="ru-RU" sz="1800" smtClean="0">
                <a:solidFill>
                  <a:srgbClr val="0070C0"/>
                </a:solidFill>
                <a:latin typeface="Arial" charset="0"/>
              </a:rPr>
              <a:t>.</a:t>
            </a:r>
            <a:r>
              <a:rPr lang="ru-RU" sz="180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ru-RU" sz="1800" smtClean="0">
              <a:solidFill>
                <a:srgbClr val="0070C0"/>
              </a:solidFill>
            </a:endParaRPr>
          </a:p>
          <a:p>
            <a:pPr eaLnBrk="1" hangingPunct="1"/>
            <a:endParaRPr lang="ru-RU" sz="1800" smtClean="0">
              <a:solidFill>
                <a:srgbClr val="0070C0"/>
              </a:solidFill>
            </a:endParaRPr>
          </a:p>
        </p:txBody>
      </p:sp>
      <p:pic>
        <p:nvPicPr>
          <p:cNvPr id="14338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5820000">
            <a:off x="4157663" y="1827213"/>
            <a:ext cx="3640137" cy="3100387"/>
          </a:xfrm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5327650" cy="503237"/>
          </a:xfrm>
        </p:spPr>
        <p:txBody>
          <a:bodyPr/>
          <a:lstStyle/>
          <a:p>
            <a:pPr eaLnBrk="1" hangingPunct="1"/>
            <a:r>
              <a:rPr lang="ru-RU" sz="3200" smtClean="0"/>
              <a:t>Очеретин Вадим Кузьмич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9100" y="2133600"/>
            <a:ext cx="830580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7675" y="2133600"/>
            <a:ext cx="830580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388" y="2133600"/>
            <a:ext cx="8820150" cy="2292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http://nazadvgsvg.ru/viewtopic.php?id=304&amp;p=45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http://www.cdooso.ru/index.php/nsa/inform-about-founds/37-founds-personal-of-origin/127-ocheretin-vadim-kuzmich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http://www.pobeda1945.su/frontovik/72447/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http://urbibl.ru/Stat/Uralci/voina-i-mir-ocheretina.html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http://utdk-uspu.blogspot.ru/p/blog-page_8992.html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http://podvignaroda.mil.ru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2860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СПАСИБО!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876300"/>
            <a:ext cx="8280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21 сентября 2013 года в Академическом микрорайоне г. Екатеринбурга появилась улица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Очеретина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71.img.avito.st/640x480/5317281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9289"/>
          <a:stretch/>
        </p:blipFill>
        <p:spPr bwMode="auto">
          <a:xfrm>
            <a:off x="311515" y="1916832"/>
            <a:ext cx="4674096" cy="2828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8" name="Picture 4" descr="http://static.ngs.ru/cache/realty/photo/faa520430625b1d734bb4f56b282df30_1200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95936" y="3948811"/>
            <a:ext cx="4752528" cy="268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450850" y="4868863"/>
            <a:ext cx="28813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Инициатива наименования принадлежит совету ветеранов Уральского добровольческого танкового корпуса</a:t>
            </a:r>
          </a:p>
        </p:txBody>
      </p:sp>
      <p:pic>
        <p:nvPicPr>
          <p:cNvPr id="1033" name="Picture 9" descr="Улица Очеретина гармонично расположилась в своеобразном писательском квартале. Фото Алексея Кунилов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b="20612"/>
          <a:stretch/>
        </p:blipFill>
        <p:spPr bwMode="auto">
          <a:xfrm>
            <a:off x="5312245" y="1988840"/>
            <a:ext cx="3294534" cy="175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63" y="5953125"/>
            <a:ext cx="38163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21 сентября 2013 г. Екатеринбург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5" descr="C:\OK\на дом\Очеретин\20160201_184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809" y="3821083"/>
            <a:ext cx="3297681" cy="2473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7" descr="C:\OK\на дом\Очеретин\20160201_184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400000">
            <a:off x="5172066" y="1964838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0" name="Picture 2" descr="C:\OK\на дом\Очеретин\20160201_184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7532" y="1916832"/>
            <a:ext cx="422446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6389" name="Заголовок 1"/>
          <p:cNvSpPr txBox="1">
            <a:spLocks/>
          </p:cNvSpPr>
          <p:nvPr/>
        </p:nvSpPr>
        <p:spPr bwMode="auto">
          <a:xfrm>
            <a:off x="738188" y="404813"/>
            <a:ext cx="785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Торжественное открытие улицы Вадима Очеретина</a:t>
            </a:r>
            <a:endParaRPr lang="ru-RU" sz="440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89" y="188640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Вадим </a:t>
            </a:r>
            <a:r>
              <a:rPr lang="ru-RU" sz="4000" dirty="0" err="1"/>
              <a:t>Очеретин</a:t>
            </a:r>
            <a:r>
              <a:rPr lang="ru-RU" sz="4000" dirty="0"/>
              <a:t>: «Нам в двадцать лет было по сорок...»</a:t>
            </a:r>
          </a:p>
        </p:txBody>
      </p:sp>
      <p:pic>
        <p:nvPicPr>
          <p:cNvPr id="5122" name="Picture 2" descr="C:\OK\на дом\Очеретин\20160201_181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4291" b="9587"/>
          <a:stretch/>
        </p:blipFill>
        <p:spPr bwMode="auto">
          <a:xfrm rot="16200000">
            <a:off x="4603904" y="2242796"/>
            <a:ext cx="4700476" cy="30360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5123" name="Picture 3" descr="C:\OK\на дом\Очеретин\20160201_1810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7641" b="8675"/>
          <a:stretch/>
        </p:blipFill>
        <p:spPr bwMode="auto">
          <a:xfrm>
            <a:off x="395536" y="1412776"/>
            <a:ext cx="3327161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1" name="Picture 7" descr="C:\OK\на дом\Очеретин\20160201_1814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1357" t="7096" r="6992"/>
          <a:stretch/>
        </p:blipFill>
        <p:spPr bwMode="auto">
          <a:xfrm>
            <a:off x="395536" y="4149080"/>
            <a:ext cx="2552717" cy="2178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323850" y="3573463"/>
            <a:ext cx="3671888" cy="71913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>
                <a:solidFill>
                  <a:srgbClr val="0070C0"/>
                </a:solidFill>
              </a:rPr>
              <a:t>Бойцы Уральского   добровольческого танкового корпуса.  Крайний слева – </a:t>
            </a:r>
            <a:r>
              <a:rPr lang="ru-RU" sz="1200" dirty="0" err="1" smtClean="0">
                <a:solidFill>
                  <a:srgbClr val="0070C0"/>
                </a:solidFill>
              </a:rPr>
              <a:t>В.Очеретин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OK\на дом\Очеретин\20160201_181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3033" b="6573"/>
          <a:stretch/>
        </p:blipFill>
        <p:spPr bwMode="auto">
          <a:xfrm rot="16200000" flipV="1">
            <a:off x="-304622" y="2247818"/>
            <a:ext cx="4795463" cy="32511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333375" y="333375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>
                <a:solidFill>
                  <a:schemeClr val="tx2"/>
                </a:solidFill>
                <a:latin typeface="Calibri" pitchFamily="34" charset="0"/>
              </a:rPr>
              <a:t>Ида Власовна Очеретина: «Когда Вадим вспоминал войну, говорил только о других»</a:t>
            </a:r>
          </a:p>
        </p:txBody>
      </p:sp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4762500" y="5573713"/>
            <a:ext cx="3581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В. Очеретин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Гвардии старший сержант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Комсорг батальона 10 Гв УДТК</a:t>
            </a:r>
            <a:endParaRPr lang="ru-RU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8194" name="Picture 2" descr="http://s61.radikal.ru/i173/1204/71/d8cee27cad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43267" y="1556792"/>
            <a:ext cx="3923914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18437" name="TextBox 13"/>
          <p:cNvSpPr txBox="1">
            <a:spLocks noChangeArrowheads="1"/>
          </p:cNvSpPr>
          <p:nvPr/>
        </p:nvSpPr>
        <p:spPr bwMode="auto">
          <a:xfrm>
            <a:off x="4743450" y="4978400"/>
            <a:ext cx="3567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70C0"/>
                </a:solidFill>
                <a:latin typeface="Constantia" pitchFamily="18" charset="0"/>
              </a:rPr>
              <a:t>В. Очеретин-второй слева в нижнем ряду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C:\OK\на дом\Очеретин\20160201_181455.jpg"/>
          <p:cNvPicPr>
            <a:picLocks noChangeAspect="1" noChangeArrowheads="1"/>
          </p:cNvPicPr>
          <p:nvPr/>
        </p:nvPicPr>
        <p:blipFill>
          <a:blip r:embed="rId2"/>
          <a:srcRect l="11812" t="7156" r="16347" b="4321"/>
          <a:stretch>
            <a:fillRect/>
          </a:stretch>
        </p:blipFill>
        <p:spPr bwMode="auto">
          <a:xfrm>
            <a:off x="2700338" y="1989138"/>
            <a:ext cx="21478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OK\на дом\Очеретин\20160201_181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6042" b="5057"/>
          <a:stretch/>
        </p:blipFill>
        <p:spPr bwMode="auto">
          <a:xfrm>
            <a:off x="5148064" y="4104493"/>
            <a:ext cx="3744416" cy="24966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5" name="Picture 8" descr="C:\OK\на дом\Очеретин\20160201_1814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7157" t="11812" r="4322" b="16346"/>
          <a:stretch/>
        </p:blipFill>
        <p:spPr bwMode="auto">
          <a:xfrm rot="16200000" flipV="1">
            <a:off x="2009454" y="2707235"/>
            <a:ext cx="3528392" cy="21477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6" name="Picture 6" descr="C:\OK\на дом\Очеретин\20160201_1814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2873" t="14743" r="8608" b="10256"/>
          <a:stretch/>
        </p:blipFill>
        <p:spPr bwMode="auto">
          <a:xfrm rot="16200000">
            <a:off x="-368126" y="1672383"/>
            <a:ext cx="3399531" cy="21602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57163" y="4724400"/>
            <a:ext cx="240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onstantia" pitchFamily="18" charset="0"/>
              </a:rPr>
              <a:t>Во время передышки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0" y="641350"/>
            <a:ext cx="36734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Вадим Кузьмич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Очеретин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был автоматчиком танкового десанта в Свердловской танковой бригаде Уральского добровольческого корпуса, затем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комсоргом батальона танкового десанта. Четырежды ранен, контужен. Награжден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восемью боевыми орденами и медалями.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188" y="935038"/>
            <a:ext cx="5473700" cy="2016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Вадим, в батальоне автоматчиков танкового десанта УДТК, умудрялся ещё с боевым товарищем Славой Якубовичем выпускать рукописную газету «Автоматчик». Сразу после боя из всех рот, из всех батарей новости - в газету. На трофейной бумаге, с обеих сторон - 10-12 заметок. Под копирку 10-15 листов - занимало всё не больше часа</a:t>
            </a:r>
          </a:p>
        </p:txBody>
      </p:sp>
      <p:pic>
        <p:nvPicPr>
          <p:cNvPr id="10244" name="Picture 4" descr="http://www.pobeda1945.su/upld/icons/frontoviki/fbe46ebab82559638ac3328b8afe336a_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03532">
            <a:off x="6988529" y="688087"/>
            <a:ext cx="1357622" cy="21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483" name="Picture 6" descr="http://s017.radikal.ru/i429/1110/b3/7b18607d0b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35350"/>
            <a:ext cx="609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66725" y="6237288"/>
            <a:ext cx="7129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nstantia" pitchFamily="18" charset="0"/>
              </a:rPr>
              <a:t>Настенная роспись посвящена созданию Уральского Добровольческого Танкового Корпуса. Здание железнодорожного вокзала ст. Свердловск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podvignaroda.mil.ru/filter/filterimage?path=VS/257/033-0690155-2430%2b011-2429/00000107_1.jpg&amp;id=32337911&amp;id1=b3d3f943f9f28ba92091db9a45c1d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12738"/>
            <a:ext cx="56261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8" descr="http://podvignaroda.mil.ru/filter/filterimage?path=VS/294/033-0690155-7287%2b011-7284/00000581_1.jpg&amp;id=35226439&amp;id1=e1d8edd9167fb554ad6ebadf3b27ee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94075"/>
            <a:ext cx="62769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mirnagrad.ru/cgi-bin/refiles/52__/528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12593" r="23246"/>
          <a:stretch/>
        </p:blipFill>
        <p:spPr bwMode="auto">
          <a:xfrm>
            <a:off x="350036" y="332514"/>
            <a:ext cx="2374157" cy="25924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1508" name="Picture 10" descr="http://skorbim.com/usr/foto/190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389313"/>
            <a:ext cx="2962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425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Очеретин Вадим Кузьмич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MUP "Vodokanal"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Имена земляков – героев Великой Отечественной войны на карте нашего города</dc:title>
  <dc:creator>.</dc:creator>
  <cp:lastModifiedBy>User</cp:lastModifiedBy>
  <cp:revision>28</cp:revision>
  <dcterms:created xsi:type="dcterms:W3CDTF">2016-02-15T13:17:45Z</dcterms:created>
  <dcterms:modified xsi:type="dcterms:W3CDTF">2016-02-25T10:43:04Z</dcterms:modified>
</cp:coreProperties>
</file>