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71" r:id="rId5"/>
    <p:sldId id="269" r:id="rId6"/>
    <p:sldId id="259" r:id="rId7"/>
    <p:sldId id="266" r:id="rId8"/>
    <p:sldId id="267" r:id="rId9"/>
    <p:sldId id="287" r:id="rId10"/>
    <p:sldId id="272" r:id="rId11"/>
    <p:sldId id="260" r:id="rId12"/>
    <p:sldId id="275" r:id="rId13"/>
    <p:sldId id="261" r:id="rId14"/>
    <p:sldId id="276" r:id="rId15"/>
    <p:sldId id="277" r:id="rId16"/>
    <p:sldId id="279" r:id="rId17"/>
    <p:sldId id="278" r:id="rId18"/>
    <p:sldId id="280" r:id="rId19"/>
    <p:sldId id="281" r:id="rId20"/>
    <p:sldId id="282" r:id="rId21"/>
    <p:sldId id="283" r:id="rId22"/>
    <p:sldId id="286" r:id="rId23"/>
    <p:sldId id="284" r:id="rId24"/>
    <p:sldId id="285" r:id="rId25"/>
    <p:sldId id="288" r:id="rId26"/>
    <p:sldId id="289" r:id="rId2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97D9AE-9D5D-4AB2-AB0C-035DA904864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10A4692-AB53-4B01-9CF8-FC862C26C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D8DB-4634-4CE4-A616-CC7C022A84B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5236-E937-40F0-94F0-BD2978563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1DA-B529-4C2D-8A07-A5E818F882F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8422-1522-4CF0-929B-2C055175B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391C-032C-412C-8AC5-362CB0A2E8C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84E9-252A-4559-8937-EBDDE311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1FC1-3994-4C67-B764-E5E1DF3F9EF5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CE1-3C4C-4BB9-B536-80C44E7CB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0B07-090B-4830-8FDF-FF721894677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BC45-5814-4DCE-8F64-AA8BC4456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1A691-9695-4C37-9F16-0DC80A8E4350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05B5-42D3-46D9-944E-B218EDBF8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7D8E-B22D-4013-B732-877018D0077A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BD31-B853-4E74-9C8D-FB4F9F7ED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D64D-0DE9-40C4-AF12-231DFF7E1EF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0F43-398A-4041-A56C-621FFA42A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955A-F467-471B-8410-995FA15530FC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A66D-32FE-43A9-8E02-9E763872E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EFC4-F7B5-419F-8B1C-AB2921206258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59A3-11D2-4204-AB82-2A9654FDC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01D8-A4E7-4994-858C-F3728F42A6A1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FEB2-EB94-4AFA-BB54-8DB7FE558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5AEB-373A-4EF3-B01C-5A081892098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5D4A-A672-4343-8BAE-5BE6A93C3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3CD3-8705-4F78-AE9A-B84C9B66852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3AF6B-C972-4C4C-B4EF-E0E7EF77B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EF76-D77C-48FF-B7EA-5CE1B93C776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1267-00F1-459D-987A-2C5AF7A42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0E2A-4FB1-4BAE-8906-F82D0EDB9711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BB12-3E2E-4AB3-9B69-707C1DBEC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2D19-513D-4F9A-8515-90E39B91363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1046-D169-4718-A9BC-EF0C2071D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46BD42-4FE2-4422-B810-ED683B73314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127927-0B32-4B09-A562-2C8E2FE08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66" r:id="rId14"/>
    <p:sldLayoutId id="2147483665" r:id="rId15"/>
    <p:sldLayoutId id="2147483664" r:id="rId16"/>
    <p:sldLayoutId id="2147483663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47;&#1085;&#1072;&#1090;&#1100;%20&#1080;%20&#1087;&#1086;&#1084;&#1085;&#1080;&#1090;&#1100;.%20&#1048;&#1084;&#1077;&#1085;&#1072;%20&#1075;&#1077;&#1088;&#1086;&#1077;&#1074;%20&#1074;%20&#1085;&#1072;&#1079;&#1074;&#1072;&#1085;&#1080;&#1103;&#1093;%20&#1091;&#1083;&#1080;&#1094;\&#1056;&#1072;&#1073;&#1086;&#1090;&#1099;%20&#1085;&#1072;%20&#1082;&#1086;&#1085;&#1082;&#1091;&#1088;&#1089;\138\138%20&#1047;&#1053;&#1040;&#1058;&#1068;%20&#1048;%20&#1055;&#1054;&#1052;&#1053;&#1048;&#1058;&#1068;\&#1052;&#1072;&#1088;&#1082;%20&#1041;&#1077;&#1088;&#1085;&#1077;&#1089;%20&#8211;%20&#1054;&#1090;%20&#1075;&#1077;&#1088;&#1086;&#1077;&#1074;%20&#1073;&#1099;&#1083;&#1099;&#1093;%20&#1074;&#1088;&#1077;&#1084;&#1077;&#1085;%20(www.petamusic.ru)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5-%D0%B9_%D0%B3%D0%B2%D0%B0%D1%80%D0%B4%D0%B5%D0%B9%D1%81%D0%BA%D0%B8%D0%B9_%D1%82%D0%B0%D0%BD%D0%BA%D0%BE%D0%B2%D1%8B%D0%B9_%D0%BA%D0%BE%D1%80%D0%BF%D1%83%D1%81" TargetMode="External"/><Relationship Id="rId13" Type="http://schemas.openxmlformats.org/officeDocument/2006/relationships/hyperlink" Target="https://ru.wikipedia.org/wiki/%D0%A2%D0%B5%D0%BA%D1%83%D1%87" TargetMode="External"/><Relationship Id="rId3" Type="http://schemas.openxmlformats.org/officeDocument/2006/relationships/hyperlink" Target="https://ru.wikipedia.org/wiki/1924_%D0%B3%D0%BE%D0%B4" TargetMode="External"/><Relationship Id="rId7" Type="http://schemas.openxmlformats.org/officeDocument/2006/relationships/hyperlink" Target="https://ru.wikipedia.org/wiki/1944_%D0%B3%D0%BE%D0%B4" TargetMode="External"/><Relationship Id="rId12" Type="http://schemas.openxmlformats.org/officeDocument/2006/relationships/hyperlink" Target="https://ru.wikipedia.org/wiki/25_%D0%B0%D0%B2%D0%B3%D1%83%D1%81%D1%82%D0%B0" TargetMode="External"/><Relationship Id="rId2" Type="http://schemas.openxmlformats.org/officeDocument/2006/relationships/hyperlink" Target="https://ru.wikipedia.org/wiki/27_%D1%84%D0%B5%D0%B2%D1%80%D0%B0%D0%BB%D1%8F" TargetMode="Externa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1943_%D0%B3%D0%BE%D0%B4" TargetMode="External"/><Relationship Id="rId11" Type="http://schemas.openxmlformats.org/officeDocument/2006/relationships/hyperlink" Target="https://ru.wikipedia.org/wiki/%D0%A0%D1%83%D0%BC%D1%8B%D0%BD%D0%B8%D1%8F" TargetMode="External"/><Relationship Id="rId5" Type="http://schemas.openxmlformats.org/officeDocument/2006/relationships/hyperlink" Target="https://ru.wikipedia.org/wiki/1942_%D0%B3%D0%BE%D0%B4" TargetMode="External"/><Relationship Id="rId15" Type="http://schemas.openxmlformats.org/officeDocument/2006/relationships/image" Target="../media/image19.jpeg"/><Relationship Id="rId10" Type="http://schemas.openxmlformats.org/officeDocument/2006/relationships/hyperlink" Target="https://ru.wikipedia.org/wiki/2-%D0%B9_%D0%A3%D0%BA%D1%80%D0%B0%D0%B8%D0%BD%D1%81%D0%BA%D0%B8%D0%B9_%D1%84%D1%80%D0%BE%D0%BD%D1%82" TargetMode="External"/><Relationship Id="rId4" Type="http://schemas.openxmlformats.org/officeDocument/2006/relationships/hyperlink" Target="https://ru.wikipedia.org/wiki/%D0%95%D0%BA%D0%B0%D1%82%D0%B5%D1%80%D0%B8%D0%BD%D0%B1%D1%83%D1%80%D0%B3" TargetMode="External"/><Relationship Id="rId9" Type="http://schemas.openxmlformats.org/officeDocument/2006/relationships/hyperlink" Target="https://ru.wikipedia.org/wiki/6-%D1%8F_%D1%82%D0%B0%D0%BD%D0%BA%D0%BE%D0%B2%D0%B0%D1%8F_%D0%B0%D1%80%D0%BC%D0%B8%D1%8F_(%D0%A1%D0%A1%D0%A1%D0%A0)" TargetMode="External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4_%D0%BC%D0%B0%D1%80%D1%82%D0%B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E%D1%80%D0%B4%D0%B5%D0%BD_%D0%9B%D0%B5%D0%BD%D0%B8%D0%BD%D0%B0" TargetMode="External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1945_%D0%B3%D0%BE%D0%B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6.png"/><Relationship Id="rId2" Type="http://schemas.openxmlformats.org/officeDocument/2006/relationships/hyperlink" Target="https://ru.wikipedia.org/wiki/%D0%A4%D0%B0%D0%B9%D0%BB:%D0%9D%D0%B8%D0%BA%D0%BE%D0%BB%D0%B0%D0%B9_%D0%93%D1%80%D0%B8%D0%B3%D0%BE%D1%80%D1%8C%D0%B5%D0%B2%D0%B8%D1%87_%D0%9A%D0%B8%D1%87%D0%B8%D0%B3%D0%B8%D0%BD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9_%D0%B3%D0%BE%D0%B4" TargetMode="External"/><Relationship Id="rId13" Type="http://schemas.openxmlformats.org/officeDocument/2006/relationships/hyperlink" Target="https://ru.wikipedia.org/wiki/%D0%A8%D0%B8%D1%80%D0%BE%D0%BA%D0%BE%D1%80%D0%B5%D1%87%D0%B5%D0%BD%D1%81%D0%BA%D0%BE%D0%B5_%D0%BA%D0%BB%D0%B0%D0%B4%D0%B1%D0%B8%D1%89%D0%B5" TargetMode="External"/><Relationship Id="rId3" Type="http://schemas.openxmlformats.org/officeDocument/2006/relationships/hyperlink" Target="https://ru.wikipedia.org/wiki/15_%D1%8F%D0%BD%D0%B2%D0%B0%D1%80%D1%8F" TargetMode="External"/><Relationship Id="rId7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12" Type="http://schemas.openxmlformats.org/officeDocument/2006/relationships/hyperlink" Target="https://ru.wikipedia.org/wiki/1993_%D0%B3%D0%BE%D0%B4" TargetMode="External"/><Relationship Id="rId2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E%D1%80%D0%B4%D0%B5%D0%BD_%D0%9B%D0%B5%D0%BD%D0%B8%D0%BD%D0%B0" TargetMode="External"/><Relationship Id="rId11" Type="http://schemas.openxmlformats.org/officeDocument/2006/relationships/hyperlink" Target="https://ru.wikipedia.org/wiki/3_%D0%B8%D1%8E%D0%BB%D1%8F" TargetMode="External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15" Type="http://schemas.openxmlformats.org/officeDocument/2006/relationships/image" Target="../media/image42.jpeg"/><Relationship Id="rId10" Type="http://schemas.openxmlformats.org/officeDocument/2006/relationships/hyperlink" Target="https://ru.wikipedia.org/wiki/%D0%95%D0%BA%D0%B0%D1%82%D0%B5%D1%80%D0%B8%D0%BD%D0%B1%D1%83%D1%80%D0%B3" TargetMode="External"/><Relationship Id="rId4" Type="http://schemas.openxmlformats.org/officeDocument/2006/relationships/hyperlink" Target="https://ru.wikipedia.org/wiki/1940_%D0%B3%D0%BE%D0%B4" TargetMode="External"/><Relationship Id="rId9" Type="http://schemas.openxmlformats.org/officeDocument/2006/relationships/hyperlink" Target="https://ru.wikipedia.org/wiki/1957_%D0%B3%D0%BE%D0%B4" TargetMode="External"/><Relationship Id="rId14" Type="http://schemas.openxmlformats.org/officeDocument/2006/relationships/hyperlink" Target="https://ru.wikipedia.org/wiki/%D0%A4%D0%B0%D0%B9%D0%BB:%D0%9D%D0%B8%D0%BA%D0%BE%D0%BB%D0%B0%D0%B9_%D0%93%D1%80%D0%B8%D0%B3%D0%BE%D1%80%D1%8C%D0%B5%D0%B2%D0%B8%D1%87_%D0%9A%D0%B8%D1%87%D0%B8%D0%B3%D0%B8%D0%BD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s://ru.wikipedia.org/wiki/1943_%D0%B3%D0%BE%D0%B4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ru.wikipedia.org/wiki/24_%D0%BC%D0%B0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0.png"/><Relationship Id="rId5" Type="http://schemas.openxmlformats.org/officeDocument/2006/relationships/hyperlink" Target="https://ru.wikipedia.org/wiki/%D0%A4%D0%B0%D0%B9%D0%BB:Rechkalov_GA.jpg" TargetMode="External"/><Relationship Id="rId10" Type="http://schemas.openxmlformats.org/officeDocument/2006/relationships/image" Target="../media/image43.jpeg"/><Relationship Id="rId4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52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iki/%D0%A4%D0%B0%D0%B9%D0%BB:Butorin_NV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iki/%D0%A4%D0%B0%D0%B9%D0%BB:Butorin_NV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74650" y="669925"/>
            <a:ext cx="10534650" cy="276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герои </a:t>
            </a:r>
            <a:r>
              <a:rPr lang="ru-RU" b="1" dirty="0"/>
              <a:t>Великой Отечественной войны на карте нашего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914900" y="3249613"/>
            <a:ext cx="6167438" cy="2524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solidFill>
                <a:srgbClr val="7F7F7F"/>
              </a:solidFill>
            </a:endParaRPr>
          </a:p>
          <a:p>
            <a:pPr eaLnBrk="1" hangingPunct="1"/>
            <a:r>
              <a:rPr lang="ru-RU" cap="none" smtClean="0">
                <a:solidFill>
                  <a:srgbClr val="7F7F7F"/>
                </a:solidFill>
              </a:rPr>
              <a:t>МАОУ СОШ № 138, 6</a:t>
            </a:r>
            <a:r>
              <a:rPr lang="ru-RU" cap="none" smtClean="0">
                <a:solidFill>
                  <a:srgbClr val="7F7F7F"/>
                </a:solidFill>
                <a:latin typeface="Arial" charset="0"/>
              </a:rPr>
              <a:t> </a:t>
            </a:r>
            <a:r>
              <a:rPr lang="ru-RU" cap="none" smtClean="0">
                <a:solidFill>
                  <a:srgbClr val="7F7F7F"/>
                </a:solidFill>
              </a:rPr>
              <a:t>КЛАСС</a:t>
            </a:r>
          </a:p>
          <a:p>
            <a:pPr eaLnBrk="1" hangingPunct="1"/>
            <a:r>
              <a:rPr lang="ru-RU" sz="2400" cap="none" smtClean="0">
                <a:solidFill>
                  <a:srgbClr val="7F7F7F"/>
                </a:solidFill>
              </a:rPr>
              <a:t> РУКОВОДИТЕЛЬ</a:t>
            </a:r>
            <a:r>
              <a:rPr lang="ru-RU" cap="none" smtClean="0">
                <a:solidFill>
                  <a:srgbClr val="7F7F7F"/>
                </a:solidFill>
              </a:rPr>
              <a:t>: ФЕОФИЛАКТОВА ЛЮДМИЛА  МИХАЙЛОВНА</a:t>
            </a:r>
          </a:p>
          <a:p>
            <a:pPr eaLnBrk="1" hangingPunct="1"/>
            <a:endParaRPr lang="ru-RU" cap="none" smtClean="0">
              <a:solidFill>
                <a:srgbClr val="7F7F7F"/>
              </a:solidFill>
            </a:endParaRPr>
          </a:p>
        </p:txBody>
      </p:sp>
      <p:pic>
        <p:nvPicPr>
          <p:cNvPr id="4" name="Марк Бернес – От героев былых времен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2204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363"/>
            <a:ext cx="8242300" cy="82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Василий   Сергеевич   </a:t>
            </a:r>
            <a:r>
              <a:rPr lang="ru-RU" sz="4400" b="1" dirty="0" smtClean="0"/>
              <a:t>Хомяков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25425" y="844550"/>
            <a:ext cx="7188200" cy="60134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Василий Хомяков родился </a:t>
            </a:r>
            <a:r>
              <a:rPr lang="ru-RU" dirty="0" smtClean="0">
                <a:hlinkClick r:id="rId2" tooltip="27 февраля"/>
              </a:rPr>
              <a:t>27 февраля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24 год"/>
              </a:rPr>
              <a:t>1924 года</a:t>
            </a:r>
            <a:r>
              <a:rPr lang="ru-RU" dirty="0" smtClean="0"/>
              <a:t> в </a:t>
            </a:r>
            <a:r>
              <a:rPr lang="ru-RU" dirty="0" smtClean="0">
                <a:hlinkClick r:id="rId4" tooltip="Екатеринбург"/>
              </a:rPr>
              <a:t>Свердловске</a:t>
            </a:r>
            <a:r>
              <a:rPr lang="ru-RU" dirty="0" smtClean="0"/>
              <a:t>. После окончания двух курсов машиностроительного техникума работал токарем. В июне </a:t>
            </a:r>
            <a:r>
              <a:rPr lang="ru-RU" dirty="0" smtClean="0">
                <a:hlinkClick r:id="rId5" tooltip="1942 год"/>
              </a:rPr>
              <a:t>1942 года</a:t>
            </a:r>
            <a:r>
              <a:rPr lang="ru-RU" dirty="0" smtClean="0"/>
              <a:t> Хомяков был призван на службу в Рабоче-крестьянскую Красную Армию. В </a:t>
            </a:r>
            <a:r>
              <a:rPr lang="ru-RU" dirty="0" smtClean="0">
                <a:hlinkClick r:id="rId6" tooltip="1943 год"/>
              </a:rPr>
              <a:t>1943 году</a:t>
            </a:r>
            <a:r>
              <a:rPr lang="ru-RU" dirty="0" smtClean="0"/>
              <a:t> он окончил Сталинградское танковое училище. С января </a:t>
            </a:r>
            <a:r>
              <a:rPr lang="ru-RU" dirty="0" smtClean="0">
                <a:hlinkClick r:id="rId7" tooltip="1944 год"/>
              </a:rPr>
              <a:t>1944 года</a:t>
            </a:r>
            <a:r>
              <a:rPr lang="ru-RU" dirty="0" smtClean="0"/>
              <a:t> — на фронтах Великой Отечественной войны</a:t>
            </a:r>
            <a:r>
              <a:rPr lang="ru-RU" baseline="30000" dirty="0" smtClean="0"/>
              <a:t>[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  августу 1944 года гвардии младший лейтенант Василий Хомяков командовал танком 21-й гвардейской танковой бригады </a:t>
            </a:r>
            <a:r>
              <a:rPr lang="ru-RU" dirty="0" smtClean="0">
                <a:hlinkClick r:id="rId8" tooltip="5-й гвардейский танковый корпус"/>
              </a:rPr>
              <a:t>5-го гвардейского танкового корпуса</a:t>
            </a:r>
            <a:r>
              <a:rPr lang="ru-RU" dirty="0" smtClean="0"/>
              <a:t> </a:t>
            </a:r>
            <a:r>
              <a:rPr lang="ru-RU" dirty="0" smtClean="0">
                <a:hlinkClick r:id="rId9" tooltip="6-я танковая армия (СССР)"/>
              </a:rPr>
              <a:t>6-й танковой армии</a:t>
            </a:r>
            <a:r>
              <a:rPr lang="ru-RU" dirty="0" smtClean="0"/>
              <a:t> </a:t>
            </a:r>
            <a:r>
              <a:rPr lang="ru-RU" dirty="0" smtClean="0">
                <a:hlinkClick r:id="rId10" tooltip="2-й Украинский фронт"/>
              </a:rPr>
              <a:t>2-го Украинского фронта</a:t>
            </a:r>
            <a:r>
              <a:rPr lang="ru-RU" dirty="0" smtClean="0"/>
              <a:t>. Отличился во время освобождения </a:t>
            </a:r>
            <a:r>
              <a:rPr lang="ru-RU" dirty="0" smtClean="0">
                <a:hlinkClick r:id="rId11" tooltip="Румыния"/>
              </a:rPr>
              <a:t>Румынии</a:t>
            </a:r>
            <a:r>
              <a:rPr lang="ru-RU" dirty="0" smtClean="0"/>
              <a:t>. </a:t>
            </a:r>
            <a:r>
              <a:rPr lang="ru-RU" dirty="0" smtClean="0">
                <a:hlinkClick r:id="rId12" tooltip="25 августа"/>
              </a:rPr>
              <a:t>25 августа</a:t>
            </a:r>
            <a:r>
              <a:rPr lang="ru-RU" dirty="0" smtClean="0"/>
              <a:t> 1944 года во время боя под городом </a:t>
            </a:r>
            <a:r>
              <a:rPr lang="ru-RU" dirty="0" smtClean="0">
                <a:hlinkClick r:id="rId13" tooltip="Текуч"/>
              </a:rPr>
              <a:t>Текуч</a:t>
            </a:r>
            <a:r>
              <a:rPr lang="ru-RU" dirty="0" smtClean="0"/>
              <a:t> экипаж Хомякова уничтожил около 50 солдат и офицеров противника, а затем, </a:t>
            </a:r>
            <a:r>
              <a:rPr lang="ru-RU" dirty="0" smtClean="0">
                <a:solidFill>
                  <a:schemeClr val="bg1"/>
                </a:solidFill>
              </a:rPr>
              <a:t>прорвавшись к железнодорожной станции, удерживал позиции до подхода основных сил. В том бою Хомяков погиб. Похоронен в Текуче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5" name="Picture 2" descr="http://memorial24.ru/sites/default/files/styles/900x700_r/public/soviet_hero_im2/morozov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242888"/>
            <a:ext cx="3924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://shkola7gnomov.ru/upload/iblock/64c/64c8ce0b35a7dfab4ef0b3de38cb04c6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626600" y="4859338"/>
            <a:ext cx="221456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http://dic.academic.ru/pictures/wiki/files/79/Order_of_Lenin_ribbon_bar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446963" y="5102225"/>
            <a:ext cx="2036762" cy="84772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75" y="177800"/>
            <a:ext cx="6242050" cy="698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br>
              <a:rPr lang="ru-RU" dirty="0" smtClean="0"/>
            </a:br>
            <a:r>
              <a:rPr lang="ru-RU" b="1" dirty="0" smtClean="0"/>
              <a:t>Улица   Хомякова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89000"/>
            <a:ext cx="6610350" cy="48641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Этим Указом Президиума </a:t>
            </a:r>
            <a:r>
              <a:rPr lang="ru-RU" sz="2800" dirty="0" smtClean="0">
                <a:hlinkClick r:id="rId2" tooltip="Верховный Совет СССР"/>
              </a:rPr>
              <a:t>Верховного Совета СССР</a:t>
            </a:r>
            <a:r>
              <a:rPr lang="ru-RU" sz="2800" dirty="0" smtClean="0"/>
              <a:t> от </a:t>
            </a:r>
            <a:r>
              <a:rPr lang="ru-RU" sz="2800" dirty="0" smtClean="0">
                <a:hlinkClick r:id="rId3" tooltip="24 марта"/>
              </a:rPr>
              <a:t>24 марта</a:t>
            </a:r>
            <a:r>
              <a:rPr lang="ru-RU" sz="2800" dirty="0" smtClean="0"/>
              <a:t> </a:t>
            </a:r>
            <a:r>
              <a:rPr lang="ru-RU" sz="2800" dirty="0" smtClean="0">
                <a:hlinkClick r:id="rId4" tooltip="1945 год"/>
              </a:rPr>
              <a:t>1945 года</a:t>
            </a:r>
            <a:r>
              <a:rPr lang="ru-RU" sz="2800" dirty="0" smtClean="0"/>
              <a:t> гвардии младший лейтенант Василий Хомяков посмертно был удостоен высокого звания </a:t>
            </a:r>
            <a:r>
              <a:rPr lang="ru-RU" sz="2800" dirty="0" smtClean="0">
                <a:hlinkClick r:id="rId5" tooltip="Герой Советского Союза"/>
              </a:rPr>
              <a:t>Героя Советского Союза</a:t>
            </a:r>
            <a:r>
              <a:rPr lang="ru-RU" sz="2800" dirty="0" smtClean="0"/>
              <a:t>. Также посмертно был награждён </a:t>
            </a:r>
            <a:r>
              <a:rPr lang="ru-RU" sz="2800" dirty="0" smtClean="0">
                <a:hlinkClick r:id="rId6" tooltip="Орден Ленина"/>
              </a:rPr>
              <a:t>орденом Ленина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В честь Хомякова названа улица в </a:t>
            </a:r>
            <a:r>
              <a:rPr lang="ru-RU" sz="2800" i="1" dirty="0" smtClean="0"/>
              <a:t>Екатеринбурге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/>
          </a:p>
        </p:txBody>
      </p:sp>
      <p:pic>
        <p:nvPicPr>
          <p:cNvPr id="29699" name="Picture 2" descr="C:\Users\123\Desktop\+ хомякова ул. 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6050" y="222250"/>
            <a:ext cx="510857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38" y="407988"/>
            <a:ext cx="11980862" cy="957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err="1" smtClean="0"/>
              <a:t>Речкалов</a:t>
            </a:r>
            <a:r>
              <a:rPr lang="ru-RU" sz="4400" b="1" dirty="0" smtClean="0"/>
              <a:t>,  Кичигин  и  Одинцов: </a:t>
            </a:r>
            <a:br>
              <a:rPr lang="ru-RU" sz="4400" b="1" dirty="0" smtClean="0"/>
            </a:br>
            <a:r>
              <a:rPr lang="ru-RU" sz="4400" dirty="0" smtClean="0"/>
              <a:t>в  Екатеринбурге  появились новые  улицы и сквер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68275" y="1082675"/>
            <a:ext cx="11733213" cy="5775325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i="1" dirty="0" smtClean="0"/>
              <a:t>с инициативой о присвоении имен героев топонимическим объектам Екатеринбурга вышли совет ветеранов, межпартийная депутатская группа и рабочая группа Екатеринбургской городской Думы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Глава Администрации города Екатеринбурга Александр </a:t>
            </a:r>
            <a:r>
              <a:rPr lang="ru-RU" sz="3200" dirty="0" err="1" smtClean="0"/>
              <a:t>Якоб</a:t>
            </a:r>
            <a:r>
              <a:rPr lang="ru-RU" sz="3200" dirty="0" smtClean="0"/>
              <a:t> подписал два постановления о присвоении наименований улиц Екатеринбурга именами Героев-уральцев.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В </a:t>
            </a:r>
            <a:r>
              <a:rPr lang="ru-RU" sz="3200" dirty="0" err="1" smtClean="0"/>
              <a:t>Верх-Исетском</a:t>
            </a:r>
            <a:r>
              <a:rPr lang="ru-RU" sz="3200" dirty="0" smtClean="0"/>
              <a:t> районе города, в районе улиц Тенистой - </a:t>
            </a:r>
            <a:r>
              <a:rPr lang="ru-RU" sz="3200" dirty="0" err="1" smtClean="0"/>
              <a:t>Верхнеуфалейской</a:t>
            </a:r>
            <a:r>
              <a:rPr lang="ru-RU" sz="3200" dirty="0" smtClean="0"/>
              <a:t> - </a:t>
            </a:r>
            <a:r>
              <a:rPr lang="ru-RU" sz="3200" dirty="0" err="1" smtClean="0"/>
              <a:t>Хрустальногорской</a:t>
            </a:r>
            <a:r>
              <a:rPr lang="ru-RU" sz="3200" dirty="0" smtClean="0"/>
              <a:t>, появились </a:t>
            </a:r>
            <a:r>
              <a:rPr lang="ru-RU" sz="3200" i="1" u="sng" dirty="0" smtClean="0">
                <a:solidFill>
                  <a:srgbClr val="FF0000"/>
                </a:solidFill>
              </a:rPr>
              <a:t>две новые улицы: </a:t>
            </a:r>
            <a:r>
              <a:rPr lang="ru-RU" sz="3200" dirty="0" smtClean="0"/>
              <a:t>Григория </a:t>
            </a:r>
            <a:r>
              <a:rPr lang="ru-RU" sz="3200" dirty="0" err="1" smtClean="0"/>
              <a:t>Речкалова</a:t>
            </a:r>
            <a:r>
              <a:rPr lang="ru-RU" sz="3200" dirty="0" smtClean="0"/>
              <a:t> и Николая Кичигина.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Скверу, </a:t>
            </a:r>
            <a:r>
              <a:rPr lang="ru-RU" sz="3200" dirty="0" smtClean="0"/>
              <a:t>расположенному в границах улицы Мира - проспекта Ленина присвоено наименование </a:t>
            </a:r>
            <a:r>
              <a:rPr lang="ru-RU" sz="3200" dirty="0" smtClean="0">
                <a:solidFill>
                  <a:schemeClr val="bg1"/>
                </a:solidFill>
              </a:rPr>
              <a:t>«Сквер имени дважды Героя Советского Союза Михаила Одинцова».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309563"/>
            <a:ext cx="8213725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Михаил  Петрович  </a:t>
            </a:r>
            <a:r>
              <a:rPr lang="ru-RU" sz="4900" b="1" dirty="0" smtClean="0"/>
              <a:t>Одинцов </a:t>
            </a: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7407275" cy="586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Военный летчик Михаил Одинцов (1921-2011) родился в селе </a:t>
            </a:r>
            <a:r>
              <a:rPr lang="ru-RU" dirty="0" err="1" smtClean="0"/>
              <a:t>Полозово</a:t>
            </a:r>
            <a:r>
              <a:rPr lang="ru-RU" dirty="0" smtClean="0"/>
              <a:t> Сарапульского уезда Пермской губернии, ныне </a:t>
            </a:r>
            <a:r>
              <a:rPr lang="ru-RU" dirty="0" err="1" smtClean="0"/>
              <a:t>Большесосновского</a:t>
            </a:r>
            <a:r>
              <a:rPr lang="ru-RU" dirty="0" smtClean="0"/>
              <a:t> района Пермского края, в крестьянской семье.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1937 году Михаил Петрович окончил семь классов школы №36 Свердловска и поступил в Свердловский строительный техникум, который вынужден был оставить после первого курса из-за отсутствия средств (15-летнему, живущему с матерью, стипендия не полагалась). В 16 лет Одинцов поступил на Свердловский завод «</a:t>
            </a:r>
            <a:r>
              <a:rPr lang="ru-RU" dirty="0" err="1" smtClean="0"/>
              <a:t>Уралобувь</a:t>
            </a:r>
            <a:r>
              <a:rPr lang="ru-RU" dirty="0" smtClean="0"/>
              <a:t>», где освоил 6 типов станков и стал знатным рабочим.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Михаил Петрович одновременно занимался в городском </a:t>
            </a:r>
            <a:r>
              <a:rPr lang="ru-RU" dirty="0" smtClean="0">
                <a:solidFill>
                  <a:schemeClr val="bg1"/>
                </a:solidFill>
              </a:rPr>
              <a:t>аэроклубе, который окончил в 1938 году с отличием.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В Красной Армии - с 1938 года.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7" name="Рисунок 8" descr="http://www.oblgazeta.ru/media/uploads/Odintsov_MP-DoV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063" y="163513"/>
            <a:ext cx="2655887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dic.academic.ru/pictures/wiki/files/79/Order_of_Lenin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9050" y="3827463"/>
            <a:ext cx="13065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://dic.academic.ru/pictures/wiki/files/79/Order_of_Lenin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0800" y="3814763"/>
            <a:ext cx="1347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" descr="C:\Users\с\Desktop\Order_october_revolution_ri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3813" y="4370388"/>
            <a:ext cx="13001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" descr="C:\Users\с\Desktop\Order_of_Red_Banner_ribbon_b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892675"/>
            <a:ext cx="140335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C:\Users\с\Desktop\Order_redstar_ri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0325" y="4370388"/>
            <a:ext cx="1339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" descr="C:\Users\с\Desktop\143px-Order_of_Alexander_Nevsky_(USSR)_ribbon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56838" y="4906963"/>
            <a:ext cx="12906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4" descr="C:\Users\с\Desktop\Orderglory_rib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0638" y="5435600"/>
            <a:ext cx="1317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" descr="C:\Users\с\Desktop\Order_of_Red_Banner_ribbon_ba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06038" y="5476875"/>
            <a:ext cx="140176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3" descr="C:\Users\с\Desktop\218px-POL_Order_Wojny_Ojczyźnianej_1kl_BAR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97938" y="6030913"/>
            <a:ext cx="13001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4" descr="C:\Users\с\Desktop\218px-POL_Order_Wojny_Ojczyźnianej_2kl_BAR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93338" y="6043613"/>
            <a:ext cx="13938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309563"/>
            <a:ext cx="7494588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Михаил  Петрович  </a:t>
            </a:r>
            <a:r>
              <a:rPr lang="ru-RU" sz="4900" b="1" dirty="0" smtClean="0"/>
              <a:t>Одинцов </a:t>
            </a: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7864475" cy="6710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Учитывая исключительные летные навыки и неоднократные личные просьбы, Одинцов был в неполные 17 лет принят на военную службу и дал Воинскую присягу. Он был принят в Пермскую военную школу пилотов. Окончив курс через год, Михаил Петрович отказался от места инструктора, ускоренно был выпущен и направлен в </a:t>
            </a:r>
            <a:r>
              <a:rPr lang="ru-RU" dirty="0" err="1" smtClean="0"/>
              <a:t>Энгельсскую</a:t>
            </a:r>
            <a:r>
              <a:rPr lang="ru-RU" dirty="0" smtClean="0"/>
              <a:t> военную школу летчиков. В мае 1940 года он окончил училище и был назначен в 62-й авиационный разведывательный полк, оснащенный самолетами СБ.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 октября 1940 года Одинцов - летчик, командир летного экипажа в 226-м ближнем бомбардировочном полку, оснащенном самолетами Су-2.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1" name="Picture 2" descr="http://biblioclub.ru/services/fks.php?fks_action=get_file&amp;fks_flag=2&amp;fks_id=avia_img_images_19000_580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6988" y="222250"/>
            <a:ext cx="29273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25" y="3560763"/>
            <a:ext cx="252095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C:\Users\с\Desktop\Медаль_«Золотая_Звезда»_(СССР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5125" y="160338"/>
            <a:ext cx="76041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с\Desktop\Медаль_«Золотая_Звезда»_(СССР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1950" y="1792288"/>
            <a:ext cx="796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AutoShape 2" descr="Орден «За заслуги перед Отечеством» 4 степени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pic>
        <p:nvPicPr>
          <p:cNvPr id="32776" name="Picture 3" descr="C:\Users\с\Desktop\Орден_«За_заслуги_перед_Отечеством»_4_степен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18700" y="4376738"/>
            <a:ext cx="869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" descr="C:\Users\с\Desktop\Order_of_Lenin_type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77563" y="4402138"/>
            <a:ext cx="8699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6" descr="C:\Users\с\Desktop\Order_of_the_October_Revolution_ru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1963" y="5173663"/>
            <a:ext cx="8001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7" descr="C:\Users\с\Desktop\Distinguished_Military_Pilot_Of_The_Soviet_Un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38750" y="5216525"/>
            <a:ext cx="930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6" descr="http://www.kvvidkus1782.ru/szagn/img/3_1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57450" y="5432425"/>
            <a:ext cx="16176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309563"/>
            <a:ext cx="7534275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Михаил  Петрович  </a:t>
            </a:r>
            <a:r>
              <a:rPr lang="ru-RU" sz="4900" b="1" dirty="0" smtClean="0"/>
              <a:t>Одинцов</a:t>
            </a:r>
            <a:r>
              <a:rPr lang="ru-RU" sz="4900" dirty="0" smtClean="0"/>
              <a:t> 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9339263" cy="5880100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/>
              <a:t>На фронтах Великой Отечественной войны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На фронтах Великой Отечественной войны Михаил Петрович был с июня 1941 года. Первый боевой вылет произвел 23 июня 1941 года. В одном из боев Су-2 Одинцова получил повреждения. Он сам и штурман </a:t>
            </a:r>
            <a:r>
              <a:rPr lang="ru-RU" dirty="0" err="1" smtClean="0"/>
              <a:t>Червинский</a:t>
            </a:r>
            <a:r>
              <a:rPr lang="ru-RU" dirty="0" smtClean="0"/>
              <a:t> были ранены, при вынужденной посадке оба получили тяжелые травмы. Михаил Петрович после семи месяцев в госпитале, получив заключение военно-медицинской комиссии о негодности к летной и временной негодности к строевой службе вообще, самовольно явился в свой полк, и более года летал, бинтуя руку. Он освоил самолет Ил-2, на котором воевал до Победы.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Одинцов воевал на Брянском, Степном, Сталинградском, Воронежском, Калининском и 2-м Украинском фронтах.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 время войны Михаил Петрович сбил в воздушных боях 14 самолетов противника, что является наивысшим достижением среди летчиков-штурмовиков.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Одинцов к концу войны совершил 215 боевых вылетов, завершил войну в звании гвардии майора. Дважды — в 1944 и в 1945 годах — Михаил был удостоен звания Героя Советского Союза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5" name="Picture 3" descr="C:\Users\с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6075" y="195263"/>
            <a:ext cx="27813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http://i.ekmap.ru/1/0/8/4/thumbs/600_400_fix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2413" y="4344988"/>
            <a:ext cx="28622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309563"/>
            <a:ext cx="7416800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Михаил  Петрович  </a:t>
            </a:r>
            <a:r>
              <a:rPr lang="ru-RU" sz="4900" b="1" dirty="0" smtClean="0"/>
              <a:t>Одинцов </a:t>
            </a: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9938"/>
            <a:ext cx="8504238" cy="6840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После войны </a:t>
            </a:r>
            <a:r>
              <a:rPr lang="ru-RU" dirty="0" smtClean="0"/>
              <a:t>Одинцов дослужился до звания генерал-полковника авиации, был членом президиума Всероссийского совета ветеранов войны, труда, Вооруженных сил и правоохранительных органов, а также председателем Объединённого комитета ветеранов ВВС.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Ещё в </a:t>
            </a:r>
            <a:r>
              <a:rPr lang="ru-RU" dirty="0" smtClean="0">
                <a:solidFill>
                  <a:schemeClr val="accent1"/>
                </a:solidFill>
              </a:rPr>
              <a:t>1953</a:t>
            </a:r>
            <a:r>
              <a:rPr lang="ru-RU" dirty="0" smtClean="0"/>
              <a:t> году на площади Кирова в Свердловске (перед входом в суворовское училище) был </a:t>
            </a:r>
            <a:r>
              <a:rPr lang="ru-RU" dirty="0" smtClean="0">
                <a:solidFill>
                  <a:schemeClr val="accent1"/>
                </a:solidFill>
              </a:rPr>
              <a:t>установлен бронзовый бюст </a:t>
            </a:r>
            <a:r>
              <a:rPr lang="ru-RU" dirty="0" smtClean="0"/>
              <a:t>Михаила Одинцова, а в 1980 году ему было присвоено звание </a:t>
            </a:r>
            <a:r>
              <a:rPr lang="ru-RU" dirty="0" smtClean="0">
                <a:solidFill>
                  <a:schemeClr val="accent1"/>
                </a:solidFill>
              </a:rPr>
              <a:t>«Почётный гражданин Свердловска».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Михаил Павлович жил в Москве, где и умер в декабре 2011 года, однако связь с Уралом не разрывал никогда. В последний раз он приезжал в </a:t>
            </a:r>
            <a:r>
              <a:rPr lang="ru-RU" dirty="0" smtClean="0">
                <a:solidFill>
                  <a:schemeClr val="accent1"/>
                </a:solidFill>
              </a:rPr>
              <a:t>Екатеринбург в мае 2011 года</a:t>
            </a:r>
            <a:r>
              <a:rPr lang="ru-RU" dirty="0" smtClean="0"/>
              <a:t>, чтобы принять участие в Параде Победы.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9" name="Picture 7" descr="http://sm.evg-rumjantsev.ru/img17/odintsov-m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5363" y="209550"/>
            <a:ext cx="30067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9" descr="http://school36-ekb.ucoz.ru/book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4588" y="4643438"/>
            <a:ext cx="26130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309563"/>
            <a:ext cx="8369300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Николай  Григорьевич   </a:t>
            </a:r>
            <a:r>
              <a:rPr lang="ru-RU" sz="4900" b="1" dirty="0" smtClean="0"/>
              <a:t>Кичигин</a:t>
            </a:r>
            <a:r>
              <a:rPr lang="ru-RU" sz="4900" dirty="0" smtClean="0"/>
              <a:t> 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8621713" cy="6710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Николай Григорьевич Кичигин (1913-1993) -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первый Герой Советского Союза. </a:t>
            </a:r>
            <a:r>
              <a:rPr lang="ru-RU" dirty="0" smtClean="0"/>
              <a:t>Он родился в Екатеринбурге. После окончания трех курсов Свердловского автодорожного техникума Кичигин работал фрезеровщиком на заводе имени Воровского.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1936 году Николай был призван на службу в </a:t>
            </a:r>
            <a:r>
              <a:rPr lang="ru-RU" dirty="0" err="1" smtClean="0"/>
              <a:t>Рабоче-Крестьянскую</a:t>
            </a:r>
            <a:r>
              <a:rPr lang="ru-RU" dirty="0" smtClean="0"/>
              <a:t> Красную Армию. В 1939 году он окончил Орловское танковое училище.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Николай Григорьевич участвовал в советско-финской войне, будучи командиром танкового взвода 161-го отдельного танкового батальона 40-й танковой бригады 7-й армии Северо-Западного фронта.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Во время одной из ночных разведок боем танк Кичигина был подбит. Николай Григорьевич вынес из горящего танка получивших ранения членов своего экипажа и оказал им первую помощь, после чего держал </a:t>
            </a:r>
            <a:r>
              <a:rPr lang="ru-RU" dirty="0" smtClean="0">
                <a:solidFill>
                  <a:schemeClr val="bg1"/>
                </a:solidFill>
              </a:rPr>
              <a:t>до утра оборону, уничтожив несколько десятков финских солдат и офицеров.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3" name="Рисунок 4" descr="Николай Григорьевич Кичигин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8738" y="266700"/>
            <a:ext cx="254317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http://dic.academic.ru/pictures/wiki/files/79/Order_of_Lenin_ribbon_b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9613" y="4114800"/>
            <a:ext cx="17732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http://shkola7gnomov.ru/upload/iblock/64c/64c8ce0b35a7dfab4ef0b3de38cb04c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4588" y="4994275"/>
            <a:ext cx="17113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http://ikrinskayasosh.dagschool.com/_http_schools/1724/ikrinskayasosh/admin/ckfinder/core/connector/php/connector.phpfck_user_files/images/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56888" y="5029200"/>
            <a:ext cx="75565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" descr="C:\Users\с\Desktop\Order_redstar_ri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25075" y="4127500"/>
            <a:ext cx="169386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309563"/>
            <a:ext cx="8369300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Николай   Григорьевич   </a:t>
            </a:r>
            <a:r>
              <a:rPr lang="ru-RU" sz="4900" b="1" dirty="0" smtClean="0"/>
              <a:t>Кичигин</a:t>
            </a:r>
            <a:r>
              <a:rPr lang="ru-RU" sz="4900" dirty="0" smtClean="0"/>
              <a:t> 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8882063" cy="59578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Указом Президиума </a:t>
            </a:r>
            <a:r>
              <a:rPr lang="ru-RU" sz="2200" dirty="0" smtClean="0">
                <a:hlinkClick r:id="rId2" tooltip="Верховный Совет СССР"/>
              </a:rPr>
              <a:t>Верховного Совета СССР</a:t>
            </a:r>
            <a:r>
              <a:rPr lang="ru-RU" sz="2200" dirty="0" smtClean="0"/>
              <a:t> от </a:t>
            </a:r>
            <a:r>
              <a:rPr lang="ru-RU" sz="2200" dirty="0" smtClean="0">
                <a:hlinkClick r:id="rId3" tooltip="15 января"/>
              </a:rPr>
              <a:t>15 января</a:t>
            </a:r>
            <a:r>
              <a:rPr lang="ru-RU" sz="2200" dirty="0" smtClean="0"/>
              <a:t> </a:t>
            </a:r>
            <a:r>
              <a:rPr lang="ru-RU" sz="2200" dirty="0" smtClean="0">
                <a:hlinkClick r:id="rId4" tooltip="1940 год"/>
              </a:rPr>
              <a:t>1940 года</a:t>
            </a:r>
            <a:r>
              <a:rPr lang="ru-RU" sz="2200" dirty="0" smtClean="0"/>
              <a:t> за «образцовое выполнение боевых заданий командования на фронте борьбы с финской белогвардейщиной и проявленные при этом отвагу и геройство» младший лейтенант Николай Кичигин был удостоен высокого звания </a:t>
            </a:r>
            <a:r>
              <a:rPr lang="ru-RU" sz="2200" dirty="0" smtClean="0">
                <a:hlinkClick r:id="rId5" tooltip="Герой Советского Союза"/>
              </a:rPr>
              <a:t>Героя Советского Союза</a:t>
            </a:r>
            <a:r>
              <a:rPr lang="ru-RU" sz="2200" dirty="0" smtClean="0"/>
              <a:t> с вручением </a:t>
            </a:r>
            <a:r>
              <a:rPr lang="ru-RU" sz="2200" dirty="0" smtClean="0">
                <a:hlinkClick r:id="rId6" tooltip="Орден Ленина"/>
              </a:rPr>
              <a:t>ордена Ленина</a:t>
            </a:r>
            <a:r>
              <a:rPr lang="ru-RU" sz="2200" dirty="0" smtClean="0"/>
              <a:t> и </a:t>
            </a:r>
            <a:r>
              <a:rPr lang="ru-RU" sz="2200" dirty="0" smtClean="0">
                <a:hlinkClick r:id="rId7" tooltip="Медаль "/>
              </a:rPr>
              <a:t>медали «Золотая Звезда»</a:t>
            </a:r>
            <a:endParaRPr lang="ru-RU" sz="2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Николай Григорьевич участвовал в боях Великой Отечественной войны. Он был также награжден 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орденами Красного Знамени, Отечественной войны 1-й и 2-й степеней, </a:t>
            </a:r>
            <a:r>
              <a:rPr lang="ru-RU" sz="2200" dirty="0" smtClean="0"/>
              <a:t>Красной Звезды, рядом медалей.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/>
              <a:t>В </a:t>
            </a:r>
            <a:r>
              <a:rPr lang="ru-RU" sz="2200" dirty="0" smtClean="0">
                <a:hlinkClick r:id="rId8" tooltip="1949 год"/>
              </a:rPr>
              <a:t>1949 году</a:t>
            </a:r>
            <a:r>
              <a:rPr lang="ru-RU" sz="2200" dirty="0" smtClean="0"/>
              <a:t> Кичигин окончил Ленинградскую высшую офицерскую бронетанковую школу. В </a:t>
            </a:r>
            <a:r>
              <a:rPr lang="ru-RU" sz="2200" dirty="0" smtClean="0">
                <a:hlinkClick r:id="rId9" tooltip="1957 год"/>
              </a:rPr>
              <a:t>1957 году</a:t>
            </a:r>
            <a:r>
              <a:rPr lang="ru-RU" sz="2200" dirty="0" smtClean="0"/>
              <a:t> в звании гвардии </a:t>
            </a:r>
            <a:r>
              <a:rPr lang="ru-RU" sz="2200" dirty="0" smtClean="0">
                <a:solidFill>
                  <a:schemeClr val="bg1"/>
                </a:solidFill>
              </a:rPr>
              <a:t>подполковника он был уволен в запас. Вернулся в </a:t>
            </a:r>
            <a:r>
              <a:rPr lang="ru-RU" sz="2200" dirty="0" smtClean="0">
                <a:solidFill>
                  <a:schemeClr val="bg1"/>
                </a:solidFill>
                <a:hlinkClick r:id="rId10" tooltip="Екатеринбург"/>
              </a:rPr>
              <a:t>Свердловск</a:t>
            </a:r>
            <a:r>
              <a:rPr lang="ru-RU" sz="2200" dirty="0" smtClean="0">
                <a:solidFill>
                  <a:schemeClr val="bg1"/>
                </a:solidFill>
              </a:rPr>
              <a:t>. Умер </a:t>
            </a:r>
            <a:r>
              <a:rPr lang="ru-RU" sz="2200" dirty="0" smtClean="0">
                <a:solidFill>
                  <a:schemeClr val="bg1"/>
                </a:solidFill>
                <a:hlinkClick r:id="rId11" tooltip="3 июля"/>
              </a:rPr>
              <a:t>3 июля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hlinkClick r:id="rId12" tooltip="1993 год"/>
              </a:rPr>
              <a:t>1993 года</a:t>
            </a:r>
            <a:r>
              <a:rPr lang="ru-RU" sz="2200" dirty="0" smtClean="0">
                <a:solidFill>
                  <a:schemeClr val="bg1"/>
                </a:solidFill>
              </a:rPr>
              <a:t>, похоронен на </a:t>
            </a:r>
            <a:r>
              <a:rPr lang="ru-RU" sz="2200" dirty="0" err="1" smtClean="0">
                <a:solidFill>
                  <a:schemeClr val="bg1"/>
                </a:solidFill>
                <a:hlinkClick r:id="rId13" tooltip="Широкореченское кладбище"/>
              </a:rPr>
              <a:t>Широкореченском</a:t>
            </a:r>
            <a:r>
              <a:rPr lang="ru-RU" sz="2200" dirty="0" smtClean="0">
                <a:solidFill>
                  <a:schemeClr val="bg1"/>
                </a:solidFill>
                <a:hlinkClick r:id="rId13" tooltip="Широкореченское кладбище"/>
              </a:rPr>
              <a:t> кладбище</a:t>
            </a:r>
            <a:endParaRPr lang="ru-RU" sz="22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36867" name="Рисунок 3" descr="Николай Григорьевич Кичигин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986838" y="234950"/>
            <a:ext cx="250825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://www.kvvidkus1782.ru/szagn/img/3_1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920163" y="4010025"/>
            <a:ext cx="27717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863"/>
            <a:ext cx="8516938" cy="585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Григорий   Андреевич   </a:t>
            </a:r>
            <a:r>
              <a:rPr lang="ru-RU" sz="4900" b="1" dirty="0" err="1" smtClean="0"/>
              <a:t>Речкалов</a:t>
            </a:r>
            <a:r>
              <a:rPr lang="ru-RU" sz="4900" dirty="0" smtClean="0"/>
              <a:t>  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54088"/>
            <a:ext cx="7864475" cy="54594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Григорий Андреевич </a:t>
            </a:r>
            <a:r>
              <a:rPr lang="ru-RU" b="1" dirty="0" err="1" smtClean="0"/>
              <a:t>Речкалов</a:t>
            </a:r>
            <a:r>
              <a:rPr lang="ru-RU" dirty="0" smtClean="0"/>
              <a:t> (1920-1990 ) родился в деревне </a:t>
            </a:r>
            <a:r>
              <a:rPr lang="ru-RU" dirty="0" err="1" smtClean="0"/>
              <a:t>Худяково</a:t>
            </a:r>
            <a:r>
              <a:rPr lang="ru-RU" dirty="0" smtClean="0"/>
              <a:t> </a:t>
            </a:r>
            <a:r>
              <a:rPr lang="ru-RU" dirty="0" err="1" smtClean="0"/>
              <a:t>Ирбитского</a:t>
            </a:r>
            <a:r>
              <a:rPr lang="ru-RU" dirty="0" smtClean="0"/>
              <a:t> уезда Пермской губернии (ныне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поселок Зайково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Ирбитского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района Свердловской области</a:t>
            </a:r>
            <a:r>
              <a:rPr lang="ru-RU" dirty="0" smtClean="0"/>
              <a:t>) в крестьянской семье. Когда Григорий учился в школе, его семья переехала в село Бобровку под Свердловском, и он закончил там 6 классов в школе поселка Большой Исток.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14 лет Григорий Андреевич начал работать электромонтером на местном мельничном заводе. Позднее переехал в Свердловск и поступил в фабрично-заводское училище </a:t>
            </a:r>
            <a:r>
              <a:rPr lang="ru-RU" dirty="0" err="1" smtClean="0"/>
              <a:t>Верх-Исетского</a:t>
            </a:r>
            <a:r>
              <a:rPr lang="ru-RU" dirty="0" smtClean="0"/>
              <a:t> завода. В то же самое время </a:t>
            </a:r>
            <a:r>
              <a:rPr lang="ru-RU" dirty="0" err="1" smtClean="0"/>
              <a:t>Речкалов</a:t>
            </a:r>
            <a:r>
              <a:rPr lang="ru-RU" dirty="0" smtClean="0"/>
              <a:t> начал заниматься в кружке планеристов.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1937 году он был по комсомольской путевке направлен в Пермскую военную школу летчиков и в 1939 году в звании сержанта был зачислен в 55-й авиационный истребительный полк в Кировограде. За время службы в полку Григорий Андреевич </a:t>
            </a:r>
            <a:r>
              <a:rPr lang="ru-RU" dirty="0" smtClean="0">
                <a:solidFill>
                  <a:schemeClr val="bg1"/>
                </a:solidFill>
              </a:rPr>
              <a:t>участвовал в походе на Бессарабию. Накануне Великой Отечественной войны полк базировался на окраине города Бельцы.</a:t>
            </a:r>
          </a:p>
        </p:txBody>
      </p:sp>
      <p:pic>
        <p:nvPicPr>
          <p:cNvPr id="37891" name="Picture 1" descr="C:\Users\с\Desktop\rechkal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752475"/>
            <a:ext cx="3632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8800" y="3121025"/>
            <a:ext cx="336867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198438"/>
            <a:ext cx="8978900" cy="531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Свердловск   в  годы   войны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550" y="938213"/>
            <a:ext cx="9113838" cy="57038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74638" y="731838"/>
            <a:ext cx="6570662" cy="5878512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2600" dirty="0" smtClean="0">
                <a:solidFill>
                  <a:schemeClr val="accent1"/>
                </a:solidFill>
              </a:rPr>
              <a:t>Свердловск</a:t>
            </a:r>
            <a:r>
              <a:rPr lang="ru-RU" sz="2600" dirty="0" smtClean="0"/>
              <a:t> внёс значительный вклад для победы страны в Великой Отечественной войне.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Всего на фронт ушло более </a:t>
            </a:r>
            <a:r>
              <a:rPr lang="ru-RU" dirty="0" smtClean="0">
                <a:solidFill>
                  <a:schemeClr val="accent1"/>
                </a:solidFill>
              </a:rPr>
              <a:t>100 000 </a:t>
            </a:r>
            <a:r>
              <a:rPr lang="ru-RU" dirty="0" smtClean="0"/>
              <a:t>жителей города,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1"/>
                </a:solidFill>
              </a:rPr>
              <a:t>62</a:t>
            </a:r>
            <a:r>
              <a:rPr lang="ru-RU" dirty="0" smtClean="0"/>
              <a:t> из которых были удостоены звания Героя Советского Союза, в их числе легендарный разведчик Николай Кузнецов, лётчики М. П. Одинцов и Г. А. </a:t>
            </a:r>
            <a:r>
              <a:rPr lang="ru-RU" dirty="0" err="1" smtClean="0"/>
              <a:t>Речкалов</a:t>
            </a:r>
            <a:r>
              <a:rPr lang="ru-RU" dirty="0" smtClean="0"/>
              <a:t> (дважды Герои Советского Союза).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1"/>
                </a:solidFill>
              </a:rPr>
              <a:t>41 772 </a:t>
            </a:r>
            <a:r>
              <a:rPr lang="ru-RU" dirty="0" smtClean="0"/>
              <a:t>человека так и не вернулись с войны,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из них </a:t>
            </a:r>
            <a:r>
              <a:rPr lang="ru-RU" dirty="0" smtClean="0">
                <a:solidFill>
                  <a:schemeClr val="accent1"/>
                </a:solidFill>
              </a:rPr>
              <a:t>21 397 </a:t>
            </a:r>
            <a:r>
              <a:rPr lang="ru-RU" dirty="0" smtClean="0"/>
              <a:t>были убиты в сражениях,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1"/>
                </a:solidFill>
              </a:rPr>
              <a:t>4 778 </a:t>
            </a:r>
            <a:r>
              <a:rPr lang="ru-RU" dirty="0" smtClean="0"/>
              <a:t>— умерли от полученных ранений в госпиталях, </a:t>
            </a:r>
            <a:endParaRPr lang="ru-RU" dirty="0" smtClean="0">
              <a:solidFill>
                <a:schemeClr val="accent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1"/>
                </a:solidFill>
              </a:rPr>
              <a:t>5 491 </a:t>
            </a:r>
            <a:r>
              <a:rPr lang="ru-RU" dirty="0" smtClean="0"/>
              <a:t>— пропали без вести,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1"/>
                </a:solidFill>
              </a:rPr>
              <a:t>106</a:t>
            </a:r>
            <a:r>
              <a:rPr lang="ru-RU" dirty="0" smtClean="0"/>
              <a:t> — были замучены в фашистских концлагерях.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/>
              <a:t> данная работа посвящена героям войны,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solidFill>
                  <a:schemeClr val="bg1"/>
                </a:solidFill>
              </a:rPr>
              <a:t>память о которых увековечена на карте нашего города в названиях улиц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0" y="3322638"/>
            <a:ext cx="53403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с\Desktop\_zah4161_201410141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5" y="760413"/>
            <a:ext cx="36179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169863"/>
            <a:ext cx="8478838" cy="585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Григорий   Андреевич   </a:t>
            </a:r>
            <a:r>
              <a:rPr lang="ru-RU" sz="4900" b="1" dirty="0" err="1" smtClean="0"/>
              <a:t>Речкалов</a:t>
            </a:r>
            <a:r>
              <a:rPr lang="ru-RU" sz="4900" b="1" dirty="0" smtClean="0"/>
              <a:t> </a:t>
            </a:r>
            <a:r>
              <a:rPr lang="ru-RU" sz="4900" dirty="0" smtClean="0"/>
              <a:t> 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9326563" cy="5513387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 день до начала войны </a:t>
            </a:r>
            <a:r>
              <a:rPr lang="ru-RU" dirty="0" err="1" smtClean="0"/>
              <a:t>Речкалов</a:t>
            </a:r>
            <a:r>
              <a:rPr lang="ru-RU" dirty="0" smtClean="0"/>
              <a:t> проходил врачебно-летную комиссию и был забракован по причине обнаруженного дальтонизма. Однако 22 июня, когда он вернулся в часть, начальник штаба полка дал ему срочное задание по доставке документов и на медицинское заключение даже не посмотрел. В начале войны Григорий Андреевич летал на истребителе И-153 «Чайка».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Первую</a:t>
            </a:r>
            <a:r>
              <a:rPr lang="ru-RU" dirty="0" smtClean="0"/>
              <a:t> воздушную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победу он одержал 27 июня</a:t>
            </a:r>
            <a:r>
              <a:rPr lang="ru-RU" dirty="0" smtClean="0"/>
              <a:t>, сбив реактивным снарядом Me-109. Уже за первый месяц войны </a:t>
            </a:r>
            <a:r>
              <a:rPr lang="ru-RU" dirty="0" err="1" smtClean="0"/>
              <a:t>Речкалов</a:t>
            </a:r>
            <a:r>
              <a:rPr lang="ru-RU" dirty="0" smtClean="0"/>
              <a:t> сбил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вражеских самолета</a:t>
            </a:r>
            <a:r>
              <a:rPr lang="ru-RU" dirty="0" smtClean="0"/>
              <a:t>, был ранен сам, но привел самолет на аэродром. Он был отправлен в госпиталь, а затем в запасной авиационный полк, осваивать самолеты Як-1, но в апреле 1942 года сбежал в свой полк, который к тому времени получил звание гвардейского и стал именоваться 16-й гвардейский истребительный авиационный полк (16 </a:t>
            </a:r>
            <a:r>
              <a:rPr lang="ru-RU" dirty="0" err="1" smtClean="0"/>
              <a:t>ГвИАП</a:t>
            </a:r>
            <a:r>
              <a:rPr lang="ru-RU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полку Григорий Андреевич освоил американский истребитель «</a:t>
            </a:r>
            <a:r>
              <a:rPr lang="ru-RU" dirty="0" err="1" smtClean="0"/>
              <a:t>Аэрокобра</a:t>
            </a:r>
            <a:r>
              <a:rPr lang="ru-RU" dirty="0" smtClean="0"/>
              <a:t>». С весны 1943 года полк вступил в бои с противником на Кубани. За первые две </a:t>
            </a:r>
            <a:r>
              <a:rPr lang="ru-RU" sz="2200" dirty="0" smtClean="0">
                <a:solidFill>
                  <a:schemeClr val="bg1"/>
                </a:solidFill>
              </a:rPr>
              <a:t>недели боев </a:t>
            </a:r>
            <a:r>
              <a:rPr lang="ru-RU" sz="2200" dirty="0" err="1" smtClean="0">
                <a:solidFill>
                  <a:schemeClr val="bg1"/>
                </a:solidFill>
              </a:rPr>
              <a:t>Речкалов</a:t>
            </a:r>
            <a:r>
              <a:rPr lang="ru-RU" sz="2200" dirty="0" smtClean="0">
                <a:solidFill>
                  <a:schemeClr val="bg1"/>
                </a:solidFill>
              </a:rPr>
              <a:t> сбил 19 самолетов противника, причем в трех боевых вылетах он сбил по 2 самолета, а в одном - 3.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8915" name="Picture 2" descr="http://dic.academic.ru/pictures/wiki/files/79/Order_of_Lenin_ribbon_b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4325" y="3932238"/>
            <a:ext cx="14366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" descr="C:\Users\с\Desktop\Order_of_Red_Banner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7200" y="3941763"/>
            <a:ext cx="1392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" descr="C:\Users\с\Desktop\Order_of_Red_Banner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25" y="4527550"/>
            <a:ext cx="1493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" descr="C:\Users\с\Desktop\Order_of_Red_Banner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9900" y="4506913"/>
            <a:ext cx="1392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" descr="C:\Users\с\Desktop\Order_of_Red_Banner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0" y="5092700"/>
            <a:ext cx="1392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 descr="C:\Users\с\Desktop\Order_redstar_ri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3538" y="5089525"/>
            <a:ext cx="1373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" descr="C:\Users\с\Desktop\143px-Order_of_Alexander_Nevsky_(USSR)_ribbon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75763" y="5651500"/>
            <a:ext cx="1362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4" descr="C:\Users\с\Desktop\Orderglory_ri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94975" y="5670550"/>
            <a:ext cx="1427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5" descr="C:\Users\с\Desktop\Rechkalov-1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6525" y="171450"/>
            <a:ext cx="25638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169863"/>
            <a:ext cx="8569325" cy="585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dirty="0" smtClean="0"/>
              <a:t>Григорий   Андреевич   </a:t>
            </a:r>
            <a:r>
              <a:rPr lang="ru-RU" sz="4900" b="1" dirty="0" err="1" smtClean="0"/>
              <a:t>Речкалов</a:t>
            </a:r>
            <a:r>
              <a:rPr lang="ru-RU" sz="4900" dirty="0" smtClean="0"/>
              <a:t>  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9561513" cy="59578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hlinkClick r:id="rId2" tooltip="24 мая"/>
              </a:rPr>
              <a:t>24 мая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43 год"/>
              </a:rPr>
              <a:t>1943 года</a:t>
            </a:r>
            <a:r>
              <a:rPr lang="ru-RU" dirty="0" smtClean="0"/>
              <a:t> ему было присвоено звание </a:t>
            </a:r>
            <a:r>
              <a:rPr lang="ru-RU" dirty="0" smtClean="0">
                <a:hlinkClick r:id="rId4" tooltip="Герой Советского Союза"/>
              </a:rPr>
              <a:t>Героя Советского Союза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 июню 1944 года заместитель командира полка </a:t>
            </a:r>
            <a:r>
              <a:rPr lang="ru-RU" dirty="0" err="1" smtClean="0"/>
              <a:t>Речкалов</a:t>
            </a:r>
            <a:r>
              <a:rPr lang="ru-RU" dirty="0" smtClean="0"/>
              <a:t> совершил 415 боевых вылетов, участвовал в 112 воздушных боях и сбил лично 48 самолётов противника и 6 в группе.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Всего за время войны </a:t>
            </a:r>
            <a:r>
              <a:rPr lang="ru-RU" dirty="0" err="1" smtClean="0"/>
              <a:t>Речкаловым</a:t>
            </a:r>
            <a:r>
              <a:rPr lang="ru-RU" dirty="0" smtClean="0"/>
              <a:t> было совершено </a:t>
            </a:r>
            <a:r>
              <a:rPr lang="ru-RU" dirty="0" smtClean="0">
                <a:solidFill>
                  <a:srgbClr val="FF0000"/>
                </a:solidFill>
              </a:rPr>
              <a:t>450 боевых вылетов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122 воздушных боя.</a:t>
            </a:r>
            <a:r>
              <a:rPr lang="ru-RU" dirty="0" smtClean="0"/>
              <a:t> Данные о сбитых самолётах разнятся. По одним источникам сбито </a:t>
            </a:r>
            <a:r>
              <a:rPr lang="ru-RU" dirty="0" smtClean="0">
                <a:solidFill>
                  <a:srgbClr val="FF0000"/>
                </a:solidFill>
              </a:rPr>
              <a:t>56</a:t>
            </a:r>
            <a:r>
              <a:rPr lang="ru-RU" dirty="0" smtClean="0"/>
              <a:t> самолётов и 6 самолётов в группе. По данным М. Быкова, </a:t>
            </a:r>
            <a:r>
              <a:rPr lang="ru-RU" dirty="0" err="1" smtClean="0"/>
              <a:t>Речкалов</a:t>
            </a:r>
            <a:r>
              <a:rPr lang="ru-RU" dirty="0" smtClean="0"/>
              <a:t> сбил </a:t>
            </a:r>
            <a:r>
              <a:rPr lang="ru-RU" dirty="0" smtClean="0">
                <a:solidFill>
                  <a:srgbClr val="FF0000"/>
                </a:solidFill>
              </a:rPr>
              <a:t>61+4 </a:t>
            </a:r>
            <a:r>
              <a:rPr lang="ru-RU" dirty="0" smtClean="0"/>
              <a:t>самолёт противника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После войны Григорий Андреевич продолжал службу в военно-воздушных силах, в 1951 году он окончил Военно-воздушную академию. В 1959 году </a:t>
            </a:r>
            <a:r>
              <a:rPr lang="ru-RU" dirty="0" err="1" smtClean="0"/>
              <a:t>Речкалов</a:t>
            </a:r>
            <a:r>
              <a:rPr lang="ru-RU" dirty="0" smtClean="0"/>
              <a:t> был уволен в запас. Жил в Москве, с 1980 года - в Жуковском (московская область).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Умер Григорий Андреевич 20 декабря 1990 года в Москве. Он похоронен рядом с матерью на кладбище поселка Бобровский, в окрестностях Екатеринбурга.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9939" name="Рисунок 3" descr="Rechkalov GA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13863" y="169863"/>
            <a:ext cx="27209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http://shkola7gnomov.ru/upload/iblock/64c/64c8ce0b35a7dfab4ef0b3de38cb04c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80675" y="3932238"/>
            <a:ext cx="171132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2" descr="https://upload.wikimedia.org/wikipedia/commons/0/09/Orden-otechestvennoy-voyny_A0078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pic>
        <p:nvPicPr>
          <p:cNvPr id="39942" name="Picture 3" descr="C:\Users\с\Desktop\Orden-otechestvennoy-voyny_A00785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10888" y="5330825"/>
            <a:ext cx="10017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AutoShape 5" descr="Медаль «Золотая Звезда» (СССР)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pic>
        <p:nvPicPr>
          <p:cNvPr id="39944" name="Picture 6" descr="C:\Users\с\Desktop\Медаль_«Золотая_Звезда»_(СССР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93250" y="5227638"/>
            <a:ext cx="565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4" descr="http://ikrinskayasosh.dagschool.com/_http_schools/1724/ikrinskayasosh/admin/ckfinder/core/connector/php/connector.phpfck_user_files/images/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33025" y="5175250"/>
            <a:ext cx="606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7" descr="C:\Users\с\Desktop\AlexNevskyOrder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77325" y="3925888"/>
            <a:ext cx="113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263" y="169863"/>
            <a:ext cx="9874251" cy="585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dirty="0" smtClean="0"/>
              <a:t>Василий  Григорьевич   </a:t>
            </a:r>
            <a:r>
              <a:rPr lang="ru-RU" sz="4900" b="1" dirty="0" smtClean="0"/>
              <a:t>Феофанов</a:t>
            </a: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9561513" cy="59578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Василий Григорьевич Феофанов родился 2 марта 1914 года в селе Медный Рудник Екатеринбургского уезда(ныне г. Верхняя Пышма, Свердловская область).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 1918 года проживал в поселке Широкая Речка г. Екатеринбурга. Окончил 7 классов и торфяной техникум. Работал на </a:t>
            </a:r>
            <a:r>
              <a:rPr lang="ru-RU" dirty="0" err="1" smtClean="0"/>
              <a:t>Верхне-уфалейском</a:t>
            </a:r>
            <a:r>
              <a:rPr lang="ru-RU" dirty="0" smtClean="0"/>
              <a:t> заводе металлургического машиностроения.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 осени 1939 года по весну 1940 года Василий Григорьевич принимал участие в Советско-финской войне, в составе снайперских спецподразделений по противодействию финским «кукушкам».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фронт призван 23 августа 1941 года</a:t>
            </a:r>
            <a:r>
              <a:rPr lang="ru-RU" dirty="0" smtClean="0"/>
              <a:t>. Участвовал в боях на Сталинградском. Юго-Западном, 3-м Украинском фронтах. Был старшим разведчиком 172-го гвардейского артиллерийского полка 79-й гвардейской стрелковой Запорожской Краснознаменной дивизии.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Погиб в бою 21 марта 1944 года. </a:t>
            </a:r>
            <a:r>
              <a:rPr lang="ru-RU" dirty="0" smtClean="0">
                <a:solidFill>
                  <a:schemeClr val="bg1"/>
                </a:solidFill>
              </a:rPr>
              <a:t>Звание Героя СССР присвоено 13 сентября 1944 года (посмертно). Похоронен в братском захоронении села </a:t>
            </a:r>
            <a:r>
              <a:rPr lang="ru-RU" dirty="0" err="1" smtClean="0">
                <a:solidFill>
                  <a:schemeClr val="bg1"/>
                </a:solidFill>
              </a:rPr>
              <a:t>Спиридоновка</a:t>
            </a:r>
            <a:r>
              <a:rPr lang="ru-RU" dirty="0" smtClean="0">
                <a:solidFill>
                  <a:schemeClr val="bg1"/>
                </a:solidFill>
              </a:rPr>
              <a:t> Николаевской области (Украина).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0963" name="Picture 2" descr="G:\улицы ПРОЕКТ\feofano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7688" y="184150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http://dic.academic.ru/pictures/wiki/files/79/Order_of_Lenin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4188" y="3597275"/>
            <a:ext cx="1258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http://shkola7gnomov.ru/upload/iblock/64c/64c8ce0b35a7dfab4ef0b3de38cb04c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15475" y="4794250"/>
            <a:ext cx="20843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2" descr="https://upload.wikimedia.org/wikipedia/commons/9/99/Order_redstar_ri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40967" name="AutoShape 4" descr="https://upload.wikimedia.org/wikipedia/commons/9/99/Order_redstar_ri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pic>
        <p:nvPicPr>
          <p:cNvPr id="40968" name="Picture 6" descr="C:\Users\с\Desktop\CombatRibb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85300" y="4100513"/>
            <a:ext cx="12573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7" descr="C:\Users\с\Desktop\Order_redstar_ri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52125" y="3617913"/>
            <a:ext cx="11731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8" descr="C:\Users\с\Desktop\Defstalingra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4825" y="4083050"/>
            <a:ext cx="11731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263" y="169863"/>
            <a:ext cx="10398126" cy="585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dirty="0" smtClean="0"/>
              <a:t>Василий  Григорьевич  </a:t>
            </a:r>
            <a:r>
              <a:rPr lang="ru-RU" sz="4900" b="1" dirty="0" smtClean="0"/>
              <a:t>Феофанов</a:t>
            </a: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11861800" cy="5957887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/>
              <a:t>Отрывок из книги Виктора Гриневича «</a:t>
            </a:r>
            <a:r>
              <a:rPr lang="ru-RU" i="1" dirty="0" err="1" smtClean="0"/>
              <a:t>Верхнепышминцы</a:t>
            </a:r>
            <a:r>
              <a:rPr lang="ru-RU" i="1" dirty="0" smtClean="0"/>
              <a:t> в войне 1941 – 1945 гг.»: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«…Василий Феофанов, работая старшим разведчиком при 3 дивизионе в период наступательных боев наших войск на Украине с 25 октября 1943 года, с момента форсирования реки Днепр, непрерывно находясь на передовом наблюдательном пункте в боевых порядках пехоты обнаружил: семь орудий разного калибра, две артиллерийских батареи, шесть минометных батарей, 13 станковых пулеметов, 18 ручных пулеметов. Все обнаруженные Феофановым цели своевременно были подавлены и частично уничтожены огнем нашей артиллерии.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Кроме того, Феофанов неоднократно выдвигался к переднему краю обороны противника, выявляя систему расположения огневых средств и инженерных сооружений (средств) противника. Находясь непрерывно в боевых порядках пехоты, из личного оружия Феофанов уничтожил 268 немецких солдат и офицеров. Только 20 и 21 марта 1944 года на правом берегу реки Буг в деревне </a:t>
            </a:r>
            <a:r>
              <a:rPr lang="ru-RU" dirty="0" err="1" smtClean="0"/>
              <a:t>Коноплевка</a:t>
            </a:r>
            <a:r>
              <a:rPr lang="ru-RU" dirty="0" smtClean="0"/>
              <a:t> во время отражения контратаками противника Феофанов уничтожил 51 гитлеровца, участвуя в отражении 19 контратак противника. Во время Сталинградских боев Феофанов из противотанкового ружья сбил два самолета противника. За неоднократно проявленное мужество и отвагу по выполнению боевых заданий </a:t>
            </a:r>
            <a:r>
              <a:rPr lang="ru-RU" dirty="0" smtClean="0">
                <a:solidFill>
                  <a:schemeClr val="bg1"/>
                </a:solidFill>
              </a:rPr>
              <a:t>командования награжден орденом Красной Звезды.   А позже появился Указ Президиума Верховного Совета СССР от 13 сентября 1944 года о присвоении Василию Григорьевичу Феофанову звания Героя Советского Союза посмертно…»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1987" name="AutoShape 4" descr="https://upload.wikimedia.org/wikipedia/commons/9/99/Order_redstar_ri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41988" name="AutoShape 6" descr="https://upload.wikimedia.org/wikipedia/commons/9/99/Order_redstar_ri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41989" name="AutoShape 8" descr="https://upload.wikimedia.org/wikipedia/commons/0/0f/Order_of_the_Red_St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69863"/>
            <a:ext cx="6308725" cy="5857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900" b="1" dirty="0" smtClean="0"/>
              <a:t>улица   Феофанов а </a:t>
            </a:r>
            <a:endParaRPr lang="ru-RU" sz="49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0113"/>
            <a:ext cx="4754563" cy="5957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Решением </a:t>
            </a:r>
            <a:r>
              <a:rPr lang="ru-RU" dirty="0" err="1" smtClean="0"/>
              <a:t>Верхнепышминского</a:t>
            </a:r>
            <a:r>
              <a:rPr lang="ru-RU" dirty="0" smtClean="0"/>
              <a:t> горисполкома 29 апреля 1975 года улица </a:t>
            </a:r>
            <a:r>
              <a:rPr lang="ru-RU" i="1" dirty="0" smtClean="0"/>
              <a:t>Восточная  </a:t>
            </a:r>
            <a:r>
              <a:rPr lang="ru-RU" dirty="0" smtClean="0"/>
              <a:t>была переименована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 улицу Феофанова.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Также именем Героя Советского Союза Василия Григорьевича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Феофанова</a:t>
            </a:r>
            <a:r>
              <a:rPr lang="ru-RU" dirty="0" smtClean="0"/>
              <a:t> названа бывшая </a:t>
            </a:r>
            <a:r>
              <a:rPr lang="ru-RU" i="1" dirty="0" err="1" smtClean="0"/>
              <a:t>Широкореченская</a:t>
            </a:r>
            <a:r>
              <a:rPr lang="ru-RU" dirty="0" smtClean="0"/>
              <a:t>  улица на </a:t>
            </a:r>
            <a:r>
              <a:rPr lang="ru-RU" dirty="0" err="1" smtClean="0"/>
              <a:t>ВИЗе</a:t>
            </a:r>
            <a:r>
              <a:rPr lang="ru-RU" dirty="0" smtClean="0"/>
              <a:t>, в Екатеринбурге.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3011" name="Рисунок 4" descr="http://museum.elem.ru/common/img/MVT/smi/Feof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4479925"/>
            <a:ext cx="3275012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9" descr="C:\Users\с\Desktop\Order_of_the_Red_S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38" y="4114800"/>
            <a:ext cx="17700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0" descr="C:\Users\с\Desktop\Medal_for_Merit_in_Comb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796925"/>
            <a:ext cx="14954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" descr="C:\Users\с\Desktop\Medal_stalingrad_USS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662363"/>
            <a:ext cx="136048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" descr="C:\Users\с\Desktop\Феофанов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7938" y="833438"/>
            <a:ext cx="387985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3750" y="4389438"/>
            <a:ext cx="26416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03725" y="1346200"/>
            <a:ext cx="15144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97363" cy="939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Георгий  </a:t>
            </a:r>
            <a:r>
              <a:rPr lang="ru-RU" sz="3200" dirty="0" err="1" smtClean="0"/>
              <a:t>константинович</a:t>
            </a:r>
            <a:r>
              <a:rPr lang="ru-RU" sz="3200" dirty="0" smtClean="0"/>
              <a:t>  </a:t>
            </a:r>
            <a:r>
              <a:rPr lang="ru-RU" sz="3200" b="1" dirty="0" smtClean="0"/>
              <a:t>жуков</a:t>
            </a:r>
            <a:endParaRPr lang="ru-RU" sz="3200" b="1" dirty="0"/>
          </a:p>
        </p:txBody>
      </p:sp>
      <p:sp>
        <p:nvSpPr>
          <p:cNvPr id="44034" name="AutoShape 4" descr="https://upload.wikimedia.org/wikipedia/commons/9/99/Order_redstar_ri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44035" name="AutoShape 6" descr="https://upload.wikimedia.org/wikipedia/commons/9/99/Order_redstar_ri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44036" name="AutoShape 8" descr="https://upload.wikimedia.org/wikipedia/commons/0/0f/Order_of_the_Red_St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44037" name="AutoShape 2" descr="https://upload.wikimedia.org/wikipedia/commons/5/56/%D0%91%D0%B0%D1%85%D1%87%D0%B8%D0%B2%D0%B0%D0%BD%D0%B4%D0%B6%D0%B8_%D0%93%D1%80%D0%B8%D0%B3%D0%BE%D1%80%D0%B8%D0%B9_%D0%AF%D0%BA%D0%BE%D0%B2%D0%BB%D0%B5%D0%B2%D0%B8%D1%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sp>
        <p:nvSpPr>
          <p:cNvPr id="44038" name="AutoShape 4" descr="https://upload.wikimedia.org/wikipedia/commons/5/56/%D0%91%D0%B0%D1%85%D1%87%D0%B8%D0%B2%D0%B0%D0%BD%D0%B4%D0%B6%D0%B8_%D0%93%D1%80%D0%B8%D0%B3%D0%BE%D1%80%D0%B8%D0%B9_%D0%AF%D0%BA%D0%BE%D0%B2%D0%BB%D0%B5%D0%B2%D0%B8%D1%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Impact" pitchFamily="34" charset="0"/>
            </a:endParaRPr>
          </a:p>
        </p:txBody>
      </p:sp>
      <p:pic>
        <p:nvPicPr>
          <p:cNvPr id="44039" name="Picture 5" descr="C:\Users\с\Desktop\бахчиван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738" y="3852863"/>
            <a:ext cx="17478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1397000"/>
            <a:ext cx="19462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2" descr="http://sovsibir.ru/upload/media/preview/media_preview24900_710x9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6863" y="1119188"/>
            <a:ext cx="200818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3" descr="C:\Users\с\Desktop\+ ул. Черняховског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0513" y="3776663"/>
            <a:ext cx="4016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4" descr="C:\Users\с\Desktop\ул. Бахчиванж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9425" y="1141413"/>
            <a:ext cx="38481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059738" y="222250"/>
            <a:ext cx="4132262" cy="784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Иван  Данилович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черняховский</a:t>
            </a:r>
            <a:endParaRPr lang="ru-RU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944938" y="169863"/>
            <a:ext cx="4441825" cy="13843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Григорий </a:t>
            </a:r>
            <a:r>
              <a:rPr lang="ru-RU" sz="3200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яковлевич</a:t>
            </a:r>
            <a:r>
              <a:rPr lang="ru-RU" sz="3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32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Бахчиванджи</a:t>
            </a:r>
            <a:r>
              <a:rPr lang="ru-RU" sz="3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ru-RU" sz="32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4046" name="Picture 2" descr="C:\Users\с\Desktop\Улица Жуков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263" y="3943350"/>
            <a:ext cx="35702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68375" y="-263525"/>
            <a:ext cx="9966325" cy="2828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Вечная  память  героям 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833938" y="2600325"/>
            <a:ext cx="6354762" cy="3173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Мы гордимся вами!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Ваш подвиг является достойным примером для нашего поколения!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Ваше мужество, сила духа, любовь к родине  - навсегда останутся  в наших сердцах !</a:t>
            </a:r>
            <a:endParaRPr lang="ru-RU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1895">
            <a:off x="1417638" y="1468438"/>
            <a:ext cx="38354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http://xn--138-5cd3cgu2f.xn--80acgfbsl1azdqr.xn--p1ai/images/sc138_new/NR4e78c6fc2f3f1ac84055524fdb458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8291">
            <a:off x="244475" y="3582988"/>
            <a:ext cx="3919538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106363"/>
            <a:ext cx="9393238" cy="825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</a:t>
            </a:r>
            <a:r>
              <a:rPr lang="ru-RU" sz="4900" dirty="0" smtClean="0"/>
              <a:t>Николай </a:t>
            </a:r>
            <a:r>
              <a:rPr lang="ru-RU" sz="4900" dirty="0"/>
              <a:t>Иванович </a:t>
            </a:r>
            <a:r>
              <a:rPr lang="ru-RU" sz="4900" dirty="0" smtClean="0"/>
              <a:t> </a:t>
            </a:r>
            <a:r>
              <a:rPr lang="ru-RU" sz="4900" b="1" dirty="0" smtClean="0"/>
              <a:t>Кузнецов </a:t>
            </a:r>
            <a:endParaRPr lang="ru-RU" sz="49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1619250"/>
            <a:ext cx="8464550" cy="523875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/>
              <a:t>На фронтах Великой Отечественной войны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/>
              <a:t>С начала войны Николай Кузнецов был зачислен в четвертое управление НКВД, главной задачей которого являлась организация </a:t>
            </a:r>
            <a:r>
              <a:rPr lang="ru-RU" sz="3800" dirty="0" err="1" smtClean="0"/>
              <a:t>разведывательно</a:t>
            </a:r>
            <a:r>
              <a:rPr lang="ru-RU" sz="3800" dirty="0" smtClean="0"/>
              <a:t> –диверсионной деятельности в тылу врага. После многочисленных тренировок и изучения в лагере для военнопленных нравов и быта немцев, под именем </a:t>
            </a:r>
            <a:r>
              <a:rPr lang="ru-RU" sz="3800" dirty="0" err="1" smtClean="0"/>
              <a:t>Пауля</a:t>
            </a:r>
            <a:r>
              <a:rPr lang="ru-RU" sz="3800" dirty="0" smtClean="0"/>
              <a:t> Вильгельма </a:t>
            </a:r>
            <a:r>
              <a:rPr lang="ru-RU" sz="3800" dirty="0" err="1" smtClean="0"/>
              <a:t>Зиберта</a:t>
            </a:r>
            <a:r>
              <a:rPr lang="ru-RU" sz="3800" dirty="0" smtClean="0"/>
              <a:t>, Николай Кузнецов был направлен в тыл врага по линии террора. Сначала </a:t>
            </a:r>
            <a:r>
              <a:rPr lang="ru-RU" sz="3800" dirty="0" err="1" smtClean="0"/>
              <a:t>спецагент</a:t>
            </a:r>
            <a:r>
              <a:rPr lang="ru-RU" sz="3800" dirty="0" smtClean="0"/>
              <a:t> вел свою тайную деятельность в украинском городе Ровно, где находился рейх комиссариат Украины. Кузнецов тесно общался с вражескими офицерами спецслужб и вермахта, а также местными чиновниками.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>
                <a:solidFill>
                  <a:schemeClr val="bg1"/>
                </a:solidFill>
              </a:rPr>
              <a:t>Вся добытая информация передавалась в партизанский отряд.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1507" name="Picture 2" descr="http://xn--80aca1ahkd.xn--p1ai/images/stories/novosti/2011/iyun/kuznets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2313" y="260350"/>
            <a:ext cx="3194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4"/>
          <p:cNvSpPr>
            <a:spLocks noGrp="1"/>
          </p:cNvSpPr>
          <p:nvPr>
            <p:ph sz="quarter" idx="13"/>
          </p:nvPr>
        </p:nvSpPr>
        <p:spPr>
          <a:xfrm>
            <a:off x="0" y="822325"/>
            <a:ext cx="8112125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Кузнецов Николай Иванович родился </a:t>
            </a:r>
            <a:r>
              <a:rPr lang="ru-RU" dirty="0" smtClean="0">
                <a:solidFill>
                  <a:schemeClr val="accent1"/>
                </a:solidFill>
              </a:rPr>
              <a:t>14 июля 1911 года </a:t>
            </a:r>
            <a:r>
              <a:rPr lang="ru-RU" dirty="0" smtClean="0"/>
              <a:t>в деревне Зырянка Пермской губернии (сегодня это </a:t>
            </a:r>
            <a:r>
              <a:rPr lang="ru-RU" dirty="0" smtClean="0">
                <a:solidFill>
                  <a:schemeClr val="accent1"/>
                </a:solidFill>
              </a:rPr>
              <a:t>Свердловская область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21509" name="Picture 2" descr="http://dic.academic.ru/pictures/wiki/files/79/Order_of_Lenin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4063" y="4879975"/>
            <a:ext cx="16192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http://dic.academic.ru/pictures/wiki/files/79/Order_of_Lenin_ribbon_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0763" y="4887913"/>
            <a:ext cx="16192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http://dic.academic.ru/pictures/wiki/files/80/Partizan-Medal-1-ribb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3688" y="5480050"/>
            <a:ext cx="16240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06363"/>
            <a:ext cx="9664700" cy="825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</a:t>
            </a:r>
            <a:r>
              <a:rPr lang="ru-RU" sz="4900" dirty="0" smtClean="0"/>
              <a:t>Николай </a:t>
            </a:r>
            <a:r>
              <a:rPr lang="ru-RU" sz="4900" dirty="0"/>
              <a:t>Иванович </a:t>
            </a:r>
            <a:r>
              <a:rPr lang="ru-RU" sz="4900" dirty="0" smtClean="0"/>
              <a:t> </a:t>
            </a:r>
            <a:r>
              <a:rPr lang="ru-RU" sz="4900" b="1" dirty="0" smtClean="0"/>
              <a:t>Кузнецов </a:t>
            </a:r>
            <a:endParaRPr lang="ru-RU" sz="49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796925"/>
            <a:ext cx="9548813" cy="57483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Одним из примечательных подвигов секретного агента СССР было взятие в плен курьера </a:t>
            </a:r>
            <a:r>
              <a:rPr lang="ru-RU" sz="1800" dirty="0" err="1" smtClean="0"/>
              <a:t>рейхскомиссариата</a:t>
            </a:r>
            <a:r>
              <a:rPr lang="ru-RU" sz="1800" dirty="0" smtClean="0"/>
              <a:t> майора </a:t>
            </a:r>
            <a:r>
              <a:rPr lang="ru-RU" sz="1800" dirty="0" err="1" smtClean="0"/>
              <a:t>Гаана</a:t>
            </a:r>
            <a:r>
              <a:rPr lang="ru-RU" sz="1800" dirty="0" smtClean="0"/>
              <a:t>, который перевозил в своем портфеле секретную карту. После допроса </a:t>
            </a:r>
            <a:r>
              <a:rPr lang="ru-RU" sz="1800" dirty="0" err="1" smtClean="0"/>
              <a:t>Гаана</a:t>
            </a:r>
            <a:r>
              <a:rPr lang="ru-RU" sz="1800" dirty="0" smtClean="0"/>
              <a:t> и изучения карты выяснилось, что в восьми километрах от украинской Винницы был сооружен бункер для Гитлера. В ноябре 1943 г. Кузнецову удалось организовать похищение немецкого генерал-майора М. </a:t>
            </a:r>
            <a:r>
              <a:rPr lang="ru-RU" sz="1800" dirty="0" err="1" smtClean="0"/>
              <a:t>Ильгена</a:t>
            </a:r>
            <a:r>
              <a:rPr lang="ru-RU" sz="1800" dirty="0" smtClean="0"/>
              <a:t>, который был прислан в Ровно для уничтожения партизанских соединений.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Последней операцией разведчика </a:t>
            </a:r>
            <a:r>
              <a:rPr lang="ru-RU" sz="1800" dirty="0" err="1" smtClean="0"/>
              <a:t>Зиберта</a:t>
            </a:r>
            <a:r>
              <a:rPr lang="ru-RU" sz="1800" dirty="0" smtClean="0"/>
              <a:t> на этом посту стала ликвидация в ноябре 1943 г начальника правового отдела </a:t>
            </a:r>
            <a:r>
              <a:rPr lang="ru-RU" sz="1800" dirty="0" err="1" smtClean="0"/>
              <a:t>рейхскомиссариата</a:t>
            </a:r>
            <a:r>
              <a:rPr lang="ru-RU" sz="1800" dirty="0" smtClean="0"/>
              <a:t> Украины </a:t>
            </a:r>
            <a:r>
              <a:rPr lang="ru-RU" sz="1800" dirty="0" err="1" smtClean="0"/>
              <a:t>оберфюрера</a:t>
            </a:r>
            <a:r>
              <a:rPr lang="ru-RU" sz="1800" dirty="0" smtClean="0"/>
              <a:t> Альфреда </a:t>
            </a:r>
            <a:r>
              <a:rPr lang="ru-RU" sz="1800" dirty="0" err="1" smtClean="0"/>
              <a:t>Функа</a:t>
            </a:r>
            <a:r>
              <a:rPr lang="ru-RU" sz="1800" dirty="0" smtClean="0"/>
              <a:t>. После допроса </a:t>
            </a:r>
            <a:r>
              <a:rPr lang="ru-RU" sz="1800" dirty="0" err="1" smtClean="0"/>
              <a:t>Функа</a:t>
            </a:r>
            <a:r>
              <a:rPr lang="ru-RU" sz="1800" dirty="0" smtClean="0"/>
              <a:t> гениальный разведчик сумел добыть информацию о подготовке убийства глав «Большой тройки» Тегеранской конференции, а также сведения о наступлении врага на Курской дуге. В январе 1944 г Кузнецову было приказано вместе с отступающими фашистскими войсками отправиться во Львов для продолжения своей диверсионной деятельности. В помощь агенту </a:t>
            </a:r>
            <a:r>
              <a:rPr lang="ru-RU" sz="1800" dirty="0" err="1" smtClean="0"/>
              <a:t>Зиберту</a:t>
            </a:r>
            <a:r>
              <a:rPr lang="ru-RU" sz="1800" dirty="0" smtClean="0"/>
              <a:t> отправили разведчиков Яна Каминского и Ивана Белова.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Под руководством Николая Кузнецова были уничтожены во Львове несколько оккупантов, например, глава канцелярии правительства Генрих </a:t>
            </a:r>
            <a:r>
              <a:rPr lang="ru-RU" sz="1800" dirty="0" err="1" smtClean="0">
                <a:solidFill>
                  <a:schemeClr val="bg1"/>
                </a:solidFill>
              </a:rPr>
              <a:t>Шнайдер</a:t>
            </a:r>
            <a:r>
              <a:rPr lang="ru-RU" sz="1800" dirty="0" smtClean="0">
                <a:solidFill>
                  <a:schemeClr val="bg1"/>
                </a:solidFill>
              </a:rPr>
              <a:t> и </a:t>
            </a:r>
            <a:r>
              <a:rPr lang="ru-RU" sz="1800" dirty="0" err="1" smtClean="0">
                <a:solidFill>
                  <a:schemeClr val="bg1"/>
                </a:solidFill>
              </a:rPr>
              <a:t>Отто</a:t>
            </a:r>
            <a:r>
              <a:rPr lang="ru-RU" sz="1800" dirty="0" smtClean="0">
                <a:solidFill>
                  <a:schemeClr val="bg1"/>
                </a:solidFill>
              </a:rPr>
              <a:t> Бауэр.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/>
          </a:p>
        </p:txBody>
      </p:sp>
      <p:pic>
        <p:nvPicPr>
          <p:cNvPr id="22531" name="Picture 1" descr="C:\Users\с\Desktop\nikolay-kuznetsov-pamyat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6588" y="193675"/>
            <a:ext cx="232568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http://smolbattle.ru/data/attachments/246/246484-5c47fb5f68f877325fbf9fcd6e2dc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7225" y="3148013"/>
            <a:ext cx="22844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325" y="106363"/>
            <a:ext cx="8582025" cy="825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</a:t>
            </a:r>
            <a:r>
              <a:rPr lang="ru-RU" sz="4900" dirty="0" smtClean="0"/>
              <a:t>Николай Иванович  </a:t>
            </a:r>
            <a:r>
              <a:rPr lang="ru-RU" sz="4900" b="1" dirty="0"/>
              <a:t>Кузнецов</a:t>
            </a:r>
            <a:r>
              <a:rPr lang="ru-RU" sz="4900" b="1" dirty="0" smtClean="0"/>
              <a:t> </a:t>
            </a:r>
            <a:endParaRPr lang="ru-RU" sz="49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0" y="836613"/>
            <a:ext cx="8464550" cy="586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К весне 1944 г немцы уже имели представление о засланном в их среду советском разведчике. Ориентировки на Кузнецова были посланы во все немецкие патрули Западной Украины. В результате он и два его товарища приняли решение пробиваться к партизанским отрядам или выйти за линию фронта.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accent1"/>
                </a:solidFill>
              </a:rPr>
              <a:t>Девятого марта 1944 г., </a:t>
            </a:r>
            <a:r>
              <a:rPr lang="ru-RU" dirty="0" smtClean="0"/>
              <a:t>вблизи от линии фронта, разведчики столкнулись с бойцами украинской повстанческой армии. В ходе завязавшейся перестрелки в с. </a:t>
            </a:r>
            <a:r>
              <a:rPr lang="ru-RU" dirty="0" err="1" smtClean="0"/>
              <a:t>Боратин</a:t>
            </a:r>
            <a:r>
              <a:rPr lang="ru-RU" dirty="0" smtClean="0"/>
              <a:t> все трое были убиты. Предполагаемое место захоронения Николая Ивановича Кузнецова было найдено в сентябре 1959 г в урочище </a:t>
            </a:r>
            <a:r>
              <a:rPr lang="ru-RU" dirty="0" err="1" smtClean="0"/>
              <a:t>Кутыки</a:t>
            </a:r>
            <a:r>
              <a:rPr lang="ru-RU" dirty="0" smtClean="0"/>
              <a:t>. Его останки перезахоронили </a:t>
            </a:r>
            <a:r>
              <a:rPr lang="ru-RU" dirty="0" smtClean="0">
                <a:solidFill>
                  <a:schemeClr val="accent1"/>
                </a:solidFill>
              </a:rPr>
              <a:t>на холме Славы в г. Львове, 27 июля 1960 г.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Указом </a:t>
            </a:r>
            <a:r>
              <a:rPr lang="ru-RU" dirty="0"/>
              <a:t>Президиума Верховного Совета СССР от </a:t>
            </a:r>
            <a:r>
              <a:rPr lang="ru-RU" dirty="0">
                <a:solidFill>
                  <a:schemeClr val="accent1"/>
                </a:solidFill>
              </a:rPr>
              <a:t>5 ноября 1944 </a:t>
            </a:r>
            <a:r>
              <a:rPr lang="ru-RU" dirty="0"/>
              <a:t>года за </a:t>
            </a:r>
            <a:r>
              <a:rPr lang="ru-RU" dirty="0">
                <a:solidFill>
                  <a:schemeClr val="bg1"/>
                </a:solidFill>
              </a:rPr>
              <a:t>исключительное мужество и храбрость при выполнении заданий командования Николай Иванович Кузнецов был посмертно удостоен звания Героя Советского Союза. Награждён 2 орденами Ленина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5" name="Picture 6" descr="http://surwiki.admsurgut.ru/wiki/images/8/80/IpaxV%D0%B6%D0%BB%D0%BE%D1%8C%D0%B8%D1%82%D1%8C%D0%BF%D0%BE%D1%80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8513" y="849313"/>
            <a:ext cx="34623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с\Desktop\Order_of_Lenin_typ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1675" y="4075113"/>
            <a:ext cx="1054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C:\Users\с\Desktop\Медаль_«Золотая_Звезда»_(СССР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2163" y="4084638"/>
            <a:ext cx="993775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с\Desktop\Order_of_Lenin_typ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6275" y="4044950"/>
            <a:ext cx="10556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19075"/>
            <a:ext cx="5414963" cy="7127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  улица   Кузнецова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875" y="842963"/>
            <a:ext cx="5895975" cy="5808662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улица Кузнецова </a:t>
            </a:r>
            <a:r>
              <a:rPr lang="ru-RU" dirty="0"/>
              <a:t>(прежнее название: </a:t>
            </a:r>
            <a:r>
              <a:rPr lang="ru-RU" dirty="0" err="1"/>
              <a:t>Переко́пская</a:t>
            </a:r>
            <a:r>
              <a:rPr lang="ru-RU" dirty="0"/>
              <a:t>) — улица в жилом районе (микрорайоне) «Уралмаш» Орджоникидзевского </a:t>
            </a:r>
            <a:r>
              <a:rPr lang="ru-RU" dirty="0" smtClean="0"/>
              <a:t>административного </a:t>
            </a:r>
            <a:r>
              <a:rPr lang="ru-RU" dirty="0"/>
              <a:t>района </a:t>
            </a:r>
            <a:r>
              <a:rPr lang="ru-RU" dirty="0" smtClean="0"/>
              <a:t>Екатеринбурга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Происхождение </a:t>
            </a:r>
            <a:r>
              <a:rPr lang="ru-RU" b="1" dirty="0" smtClean="0"/>
              <a:t> и </a:t>
            </a:r>
            <a:r>
              <a:rPr lang="ru-RU" b="1" dirty="0"/>
              <a:t>история </a:t>
            </a:r>
            <a:r>
              <a:rPr lang="ru-RU" b="1" dirty="0" smtClean="0"/>
              <a:t> названия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 1928—1929 годов просека на месте будущей улицы Кузнецова носила название </a:t>
            </a:r>
            <a:r>
              <a:rPr lang="ru-RU" dirty="0" err="1"/>
              <a:t>Перекопская</a:t>
            </a:r>
            <a:r>
              <a:rPr lang="ru-RU" dirty="0"/>
              <a:t>, в честь города Перекоп, за который в ходе Гражданской войны шли бои. В дальнейшем название от просеки перешло к улице, застроенной на её месте. В 1952 году улица получила своё современное название — Кузнецова, в </a:t>
            </a:r>
            <a:r>
              <a:rPr lang="ru-RU" b="1" dirty="0">
                <a:solidFill>
                  <a:srgbClr val="FF0000"/>
                </a:solidFill>
              </a:rPr>
              <a:t>честь Николая </a:t>
            </a:r>
            <a:r>
              <a:rPr lang="ru-RU" b="1" dirty="0" smtClean="0">
                <a:solidFill>
                  <a:srgbClr val="FF0000"/>
                </a:solidFill>
              </a:rPr>
              <a:t> Ивановича  Кузнецова </a:t>
            </a:r>
            <a:r>
              <a:rPr lang="ru-RU" dirty="0"/>
              <a:t>— Героя Советского Союза и советского партизана-разведчика, в 1935—1936 годах работавшего в </a:t>
            </a:r>
            <a:r>
              <a:rPr lang="ru-RU" dirty="0">
                <a:solidFill>
                  <a:schemeClr val="bg1"/>
                </a:solidFill>
              </a:rPr>
              <a:t>конструкторском отделе Уралмашзавода и жившего в доме на </a:t>
            </a:r>
            <a:r>
              <a:rPr lang="ru-RU" dirty="0" err="1">
                <a:solidFill>
                  <a:schemeClr val="bg1"/>
                </a:solidFill>
              </a:rPr>
              <a:t>Перекопской</a:t>
            </a:r>
            <a:r>
              <a:rPr lang="ru-RU" dirty="0">
                <a:solidFill>
                  <a:schemeClr val="bg1"/>
                </a:solidFill>
              </a:rPr>
              <a:t> улице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4579" name="Picture 2" descr="C:\Users\123\Desktop\кузнецова ул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403225"/>
            <a:ext cx="54705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8438"/>
            <a:ext cx="8234363" cy="531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Николай  Васильевич  </a:t>
            </a:r>
            <a:r>
              <a:rPr lang="ru-RU" sz="4400" b="1" dirty="0" err="1" smtClean="0"/>
              <a:t>Буторин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063" y="771525"/>
            <a:ext cx="8027987" cy="5870575"/>
          </a:xfrm>
        </p:spPr>
        <p:txBody>
          <a:bodyPr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dirty="0"/>
              <a:t>На фронтах Великой Отечественной войны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 боях с немецко-фашистскими захватчиками участвовал с июля 1942 года под Воронежем, Курском, на Днепре, в Польше и Германии.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28 сентября 1943 года под огнём противника одним из первых переправился через реку Припять в районе села </a:t>
            </a:r>
            <a:r>
              <a:rPr lang="ru-RU" dirty="0" err="1"/>
              <a:t>Плютовище</a:t>
            </a:r>
            <a:r>
              <a:rPr lang="ru-RU" dirty="0"/>
              <a:t> (ныне Чернобыльский район Киевской области Украины). </a:t>
            </a:r>
            <a:r>
              <a:rPr lang="ru-RU" dirty="0" err="1"/>
              <a:t>Буторин</a:t>
            </a:r>
            <a:r>
              <a:rPr lang="ru-RU" dirty="0"/>
              <a:t> метким огнем из пулемета подавил огневые точки противника на берегу и отбил несколько контратак немцев, рвущихся к реке. Тем временем на западный берег Припяти переправилась стрелковая рота и началось форсирование реки силами полка.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Участвовал в боях на </a:t>
            </a:r>
            <a:r>
              <a:rPr lang="ru-RU" dirty="0" err="1"/>
              <a:t>Сандомирском</a:t>
            </a:r>
            <a:r>
              <a:rPr lang="ru-RU" dirty="0"/>
              <a:t> плацдарме, форсировал реку Одер. Здесь в одном из боев Николай Васильевич </a:t>
            </a:r>
            <a:r>
              <a:rPr lang="ru-RU" dirty="0" err="1"/>
              <a:t>Буторин</a:t>
            </a:r>
            <a:r>
              <a:rPr lang="ru-RU" dirty="0"/>
              <a:t> в третий раз был тяжело ранен. Его отправили в один из госпиталей города Свердловска, где </a:t>
            </a:r>
            <a:r>
              <a:rPr lang="ru-RU" dirty="0" smtClean="0"/>
              <a:t> </a:t>
            </a:r>
            <a:r>
              <a:rPr lang="ru-RU" dirty="0"/>
              <a:t>проживала его семья. 1 марта 1945 года Николай </a:t>
            </a:r>
            <a:r>
              <a:rPr lang="ru-RU" dirty="0" smtClean="0"/>
              <a:t>Васильевич </a:t>
            </a:r>
            <a:r>
              <a:rPr lang="ru-RU" dirty="0"/>
              <a:t>скончался в госпитале от тяжелых ран.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Был похоронен со всеми воинскими почестями на одном из кладбищ города Свердловска.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5603" name="Рисунок 5" descr="Butorin N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550" y="214313"/>
            <a:ext cx="337978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dic.academic.ru/pictures/wiki/files/79/Order_of_Lenin_ribbon_bar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94650" y="5219700"/>
            <a:ext cx="2038350" cy="849313"/>
          </a:xfrm>
        </p:spPr>
      </p:pic>
      <p:pic>
        <p:nvPicPr>
          <p:cNvPr id="25605" name="Picture 1" descr="C:\Users\с\Desktop\ValourRibb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0" y="5224463"/>
            <a:ext cx="18732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98438"/>
            <a:ext cx="8169275" cy="531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Николай  </a:t>
            </a:r>
            <a:r>
              <a:rPr lang="ru-RU" sz="4400" dirty="0"/>
              <a:t>Васильевич</a:t>
            </a:r>
            <a:r>
              <a:rPr lang="ru-RU" sz="4400" dirty="0" smtClean="0"/>
              <a:t>  </a:t>
            </a:r>
            <a:r>
              <a:rPr lang="ru-RU" sz="4400" b="1" dirty="0" err="1" smtClean="0"/>
              <a:t>Буторин</a:t>
            </a:r>
            <a:endParaRPr lang="ru-RU" sz="4400" b="1" dirty="0"/>
          </a:p>
        </p:txBody>
      </p:sp>
      <p:pic>
        <p:nvPicPr>
          <p:cNvPr id="26626" name="Рисунок 5" descr="Butorin N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7725" y="182563"/>
            <a:ext cx="30924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90500" y="795338"/>
            <a:ext cx="77533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Impact" pitchFamily="34" charset="0"/>
              </a:rPr>
              <a:t>•</a:t>
            </a:r>
            <a:r>
              <a:rPr lang="ru-RU">
                <a:latin typeface="Impact" pitchFamily="34" charset="0"/>
              </a:rPr>
              <a:t>	</a:t>
            </a:r>
            <a:r>
              <a:rPr lang="ru-RU" sz="2800">
                <a:latin typeface="Impact" pitchFamily="34" charset="0"/>
              </a:rPr>
              <a:t>Указом Президиума Верховного Совета СССР от 16 октября 1943 года за образцовое выполнение заданий командования и проявленные мужество и героизм в боях с немецко-фашистскими захватчиками гвардии сержанту Буторину Николаю Васильевичу присвоено звание </a:t>
            </a:r>
            <a:r>
              <a:rPr lang="ru-RU" sz="2800" b="1">
                <a:solidFill>
                  <a:srgbClr val="FF0000"/>
                </a:solidFill>
                <a:latin typeface="Impact" pitchFamily="34" charset="0"/>
              </a:rPr>
              <a:t>Героя Советского Союза </a:t>
            </a:r>
            <a:r>
              <a:rPr lang="ru-RU" sz="2800">
                <a:latin typeface="Impact" pitchFamily="34" charset="0"/>
              </a:rPr>
              <a:t>с вручением ордена Ленина и медали «Золотая Звезда» (№ 3974); награды были вручены в Кремле 19 августа 1944 года.</a:t>
            </a:r>
          </a:p>
          <a:p>
            <a:r>
              <a:rPr lang="ru-RU" sz="2800">
                <a:solidFill>
                  <a:schemeClr val="accent1"/>
                </a:solidFill>
                <a:latin typeface="Impact" pitchFamily="34" charset="0"/>
              </a:rPr>
              <a:t>•</a:t>
            </a:r>
            <a:r>
              <a:rPr lang="ru-RU" sz="2800">
                <a:latin typeface="Impact" pitchFamily="34" charset="0"/>
              </a:rPr>
              <a:t>	Награждён медалью </a:t>
            </a:r>
            <a:r>
              <a:rPr lang="ru-RU" sz="2800">
                <a:solidFill>
                  <a:srgbClr val="FF0000"/>
                </a:solidFill>
                <a:latin typeface="Impact" pitchFamily="34" charset="0"/>
              </a:rPr>
              <a:t>«За отвагу».</a:t>
            </a:r>
          </a:p>
        </p:txBody>
      </p:sp>
      <p:pic>
        <p:nvPicPr>
          <p:cNvPr id="26628" name="Picture 6" descr="http://www.moypolk.com/sites/default/files/soldier-awards/190993/medal_za_otvag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2100" y="4710113"/>
            <a:ext cx="10588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http://shkola7gnomov.ru/upload/iblock/64c/64c8ce0b35a7dfab4ef0b3de38cb04c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3438" y="4710113"/>
            <a:ext cx="28130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198438"/>
            <a:ext cx="5938837" cy="531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Улица    </a:t>
            </a:r>
            <a:r>
              <a:rPr lang="ru-RU" b="1" dirty="0" err="1" smtClean="0"/>
              <a:t>Буторина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550" y="938213"/>
            <a:ext cx="6092825" cy="57038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/>
              <a:t>У</a:t>
            </a:r>
            <a:r>
              <a:rPr lang="ru-RU" sz="3200" dirty="0" smtClean="0"/>
              <a:t>лица </a:t>
            </a:r>
            <a:r>
              <a:rPr lang="ru-RU" sz="3200" dirty="0" err="1"/>
              <a:t>Буторина</a:t>
            </a:r>
            <a:r>
              <a:rPr lang="ru-RU" sz="3200" dirty="0"/>
              <a:t> </a:t>
            </a:r>
            <a:r>
              <a:rPr lang="ru-RU" sz="2400" dirty="0"/>
              <a:t>(бывший переулок Приборостроителей), № 1—11, 10—22, Сибирское шоссе, 1-й километр, от ул. Куйбышева, Октябрьский административный </a:t>
            </a:r>
            <a:r>
              <a:rPr lang="ru-RU" sz="2400" dirty="0" smtClean="0"/>
              <a:t>район.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Переименована </a:t>
            </a:r>
            <a:r>
              <a:rPr lang="ru-RU" sz="2400" dirty="0"/>
              <a:t>в честь Героя Советского Союза, участника Великой Отечественной войны </a:t>
            </a:r>
            <a:r>
              <a:rPr lang="ru-RU" sz="2400" dirty="0" smtClean="0"/>
              <a:t>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err="1" smtClean="0"/>
              <a:t>Буторина</a:t>
            </a:r>
            <a:r>
              <a:rPr lang="ru-RU" sz="3200" dirty="0" smtClean="0"/>
              <a:t> Николая Васильевича</a:t>
            </a:r>
            <a:endParaRPr lang="ru-RU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7651" name="Picture 4" descr="C:\Users\123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58750"/>
            <a:ext cx="56213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994400" y="2063750"/>
            <a:ext cx="5086350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k-muzyka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994</TotalTime>
  <Words>2570</Words>
  <Application>Microsoft Office PowerPoint</Application>
  <PresentationFormat>Произвольный</PresentationFormat>
  <Paragraphs>117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Impact</vt:lpstr>
      <vt:lpstr>Calibri</vt:lpstr>
      <vt:lpstr>Rok-muzyka</vt:lpstr>
      <vt:lpstr>Rok-muzyka</vt:lpstr>
      <vt:lpstr>Rok-muzyka</vt:lpstr>
      <vt:lpstr>ГЕРОИ ВЕЛИКОЙ ОТЕЧЕСТВЕННОЙ ВОЙНЫ НА КАРТЕ НАШЕГО ГОРОДА</vt:lpstr>
      <vt:lpstr>СВЕРДЛОВСК   В  ГОДЫ   ВОЙНЫ </vt:lpstr>
      <vt:lpstr>   НИКОЛАЙ ИВАНОВИЧ  КУЗНЕЦОВ </vt:lpstr>
      <vt:lpstr>   НИКОЛАЙ ИВАНОВИЧ  КУЗНЕЦОВ </vt:lpstr>
      <vt:lpstr>   НИКОЛАЙ ИВАНОВИЧ  КУЗНЕЦОВ </vt:lpstr>
      <vt:lpstr>   УЛИЦА   КУЗНЕЦОВА </vt:lpstr>
      <vt:lpstr>НИКОЛАЙ  ВАСИЛЬЕВИЧ  БУТОРИН</vt:lpstr>
      <vt:lpstr>НИКОЛАЙ  ВАСИЛЬЕВИЧ  БУТОРИН</vt:lpstr>
      <vt:lpstr>УЛИЦА    БУТОРИНА </vt:lpstr>
      <vt:lpstr>ВАСИЛИЙ   СЕРГЕЕВИЧ   ХОМЯКОВ </vt:lpstr>
      <vt:lpstr>     УЛИЦА   ХОМЯКОВА </vt:lpstr>
      <vt:lpstr>РЕЧКАЛОВ,  КИЧИГИН  И  ОДИНЦОВ:  В  ЕКАТЕРИНБУРГЕ  ПОЯВИЛИСЬ НОВЫЕ  УЛИЦЫ И СКВЕР  </vt:lpstr>
      <vt:lpstr> МИХАИЛ  ПЕТРОВИЧ  ОДИНЦОВ </vt:lpstr>
      <vt:lpstr> МИХАИЛ  ПЕТРОВИЧ  ОДИНЦОВ </vt:lpstr>
      <vt:lpstr> МИХАИЛ  ПЕТРОВИЧ  ОДИНЦОВ </vt:lpstr>
      <vt:lpstr> МИХАИЛ  ПЕТРОВИЧ  ОДИНЦОВ </vt:lpstr>
      <vt:lpstr> НИКОЛАЙ  ГРИГОРЬЕВИЧ   КИЧИГИН </vt:lpstr>
      <vt:lpstr> НИКОЛАЙ   ГРИГОРЬЕВИЧ   КИЧИГИН </vt:lpstr>
      <vt:lpstr> ГРИГОРИЙ   АНДРЕЕВИЧ   РЕЧКАЛОВ  </vt:lpstr>
      <vt:lpstr> ГРИГОРИЙ   АНДРЕЕВИЧ   РЕЧКАЛОВ  </vt:lpstr>
      <vt:lpstr> ГРИГОРИЙ   АНДРЕЕВИЧ   РЕЧКАЛОВ  </vt:lpstr>
      <vt:lpstr>ВАСИЛИЙ  ГРИГОРЬЕВИЧ   ФЕОФАНОВ</vt:lpstr>
      <vt:lpstr>ВАСИЛИЙ  ГРИГОРЬЕВИЧ  ФЕОФАНОВ</vt:lpstr>
      <vt:lpstr> УЛИЦА   ФЕОФАНОВ А </vt:lpstr>
      <vt:lpstr>ГЕОРГИЙ  КОНСТАНТИНОВИЧ  ЖУКОВ</vt:lpstr>
      <vt:lpstr>ВЕЧНАЯ  ПАМЯТЬ  ГЕРОЯМ !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Рок-музыка</dc:title>
  <dc:creator>RePack by Diakov</dc:creator>
  <cp:lastModifiedBy>User</cp:lastModifiedBy>
  <cp:revision>94</cp:revision>
  <dcterms:created xsi:type="dcterms:W3CDTF">2014-04-09T15:03:08Z</dcterms:created>
  <dcterms:modified xsi:type="dcterms:W3CDTF">2016-02-25T10:55:45Z</dcterms:modified>
</cp:coreProperties>
</file>