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356" r:id="rId2"/>
    <p:sldId id="349" r:id="rId3"/>
    <p:sldId id="342" r:id="rId4"/>
    <p:sldId id="343" r:id="rId5"/>
    <p:sldId id="345" r:id="rId6"/>
    <p:sldId id="344" r:id="rId7"/>
    <p:sldId id="346" r:id="rId8"/>
    <p:sldId id="354" r:id="rId9"/>
    <p:sldId id="347" r:id="rId10"/>
    <p:sldId id="352" r:id="rId11"/>
    <p:sldId id="350" r:id="rId12"/>
    <p:sldId id="355" r:id="rId13"/>
    <p:sldId id="348" r:id="rId14"/>
    <p:sldId id="29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F5F020"/>
    <a:srgbClr val="09064A"/>
    <a:srgbClr val="4657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970" autoAdjust="0"/>
  </p:normalViewPr>
  <p:slideViewPr>
    <p:cSldViewPr>
      <p:cViewPr>
        <p:scale>
          <a:sx n="66" d="100"/>
          <a:sy n="66" d="100"/>
        </p:scale>
        <p:origin x="-1170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08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3578CA-BA47-460C-9D99-D03BB57413A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5A6498-C5DD-47B7-B059-0A9CDBE63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0A4F6E-B75A-49F2-AC35-7EBB031B8A0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55428-988E-44D3-BDF3-740DC4777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1E84E-211C-40EF-B3DB-9FD8355B42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64CD8-3954-4674-A3D6-F8E574D409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9E420-DE89-4B8A-822F-B99730D7B4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627E2-97BB-4001-BC78-DBD239ED4F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36FB3D-6904-4DD0-8FC8-C3FF0AE41A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A8C70-1EFB-4280-8D41-6A7F8833D2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14FB9-670C-4CBB-AA4D-BB4515A0F2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67CDE-C461-438E-A88B-075158A6CE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D409F-BBA6-4984-9C44-4015588946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81E43B-76A1-494B-BEB0-7CF99A97FF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7E1FF-265F-4301-9872-9F0C51E1B6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B84895-EB89-44BB-8CB0-697E6CDDEA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4AC1B-1F4A-4C27-9DCF-A5735267DE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пппппп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BD57F1-51EF-4110-987C-ED9615268C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FE34-B6D9-47DB-B438-FF8214026623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1C4E-8E18-49B4-9ADD-51EE8E0B6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5D56-56B6-4AAB-AB1C-510233399B3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E742-11D8-4BD5-9E2C-5B1194A4E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08A0-524E-4268-8C4D-E51758D3959B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0C44-65CD-4DC7-8393-863CAB452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7723-7425-4FF1-AAB4-A89BBF589FC5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591E-761A-4983-A1A7-CA4E5C3D4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705A-8655-4E75-B914-B857EF8587BC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DC21-75A9-491C-9219-D22B9BBCD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84EF-F135-4B15-82A6-F1577B9EAF49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96D1-BB48-4E43-9348-C96A45CF8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1A6E-7742-4CE3-ABFE-816F3E5663D5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6AD5-6275-43AB-8B95-6C038ADE5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162E-17A1-4F60-8142-9EBEC92DE16C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0794D-A860-44FD-A257-9B1107DC2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DD58-47D4-4696-8E79-86137C01ACFF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9357-9099-48B6-98AB-645362AB6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13DB-9012-4F60-BF22-DA23B68C358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D450-5312-4F8E-8C1A-9AFE0DE0C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4DE8-6AEB-43E4-9BC5-AF431D2001DD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021B-9DD0-4E99-854F-DD9F5FB15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F149D-0705-48EE-B318-BD460D94DA9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3D4A8B-6A03-4B9A-A5DC-090C0A2BD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://www.libex.ru/dimg/2c2ea.jpg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252413" y="-387350"/>
            <a:ext cx="102250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411413" y="2420938"/>
            <a:ext cx="48244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«Имена земляков- героев </a:t>
            </a:r>
          </a:p>
          <a:p>
            <a:pPr algn="ctr"/>
            <a:r>
              <a:rPr lang="ru-RU">
                <a:latin typeface="Arial Black" pitchFamily="34" charset="0"/>
              </a:rPr>
              <a:t>Великой Отечественной войны </a:t>
            </a:r>
          </a:p>
          <a:p>
            <a:pPr algn="ctr"/>
            <a:r>
              <a:rPr lang="ru-RU">
                <a:latin typeface="Arial Black" pitchFamily="34" charset="0"/>
              </a:rPr>
              <a:t>на карте нашего города»</a:t>
            </a:r>
            <a:endParaRPr lang="ru-RU">
              <a:latin typeface="Calibri" pitchFamily="34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995738" y="4292600"/>
            <a:ext cx="353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11 класс МБОУ СОШ №87</a:t>
            </a:r>
            <a:endParaRPr lang="ru-RU">
              <a:latin typeface="Calibri" pitchFamily="34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2411413" y="1844675"/>
            <a:ext cx="547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rial Black" pitchFamily="34" charset="0"/>
              </a:rPr>
              <a:t>Ляпустин Алексей Георгиевич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4067175" y="4797425"/>
            <a:ext cx="5614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Руководитель: Сафонова </a:t>
            </a:r>
          </a:p>
          <a:p>
            <a:r>
              <a:rPr lang="ru-RU">
                <a:latin typeface="Arial Black" pitchFamily="34" charset="0"/>
              </a:rPr>
              <a:t>Светлана Николаевна</a:t>
            </a:r>
          </a:p>
          <a:p>
            <a:r>
              <a:rPr lang="ru-RU">
                <a:latin typeface="Arial Black" pitchFamily="34" charset="0"/>
              </a:rPr>
              <a:t>учитель истории и обществознания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468313" y="-387350"/>
            <a:ext cx="10009188" cy="794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3" descr="кино4.gif"/>
          <p:cNvPicPr>
            <a:picLocks noChangeAspect="1"/>
          </p:cNvPicPr>
          <p:nvPr/>
        </p:nvPicPr>
        <p:blipFill>
          <a:blip r:embed="rId4">
            <a:lum bright="44000" contrast="-16000"/>
          </a:blip>
          <a:srcRect/>
          <a:stretch>
            <a:fillRect/>
          </a:stretch>
        </p:blipFill>
        <p:spPr bwMode="auto">
          <a:xfrm>
            <a:off x="-973138" y="-387350"/>
            <a:ext cx="10117138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3203575" y="3357563"/>
            <a:ext cx="59404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1E1F25"/>
                </a:solidFill>
                <a:latin typeface="Franklin Gothic Heavy" pitchFamily="34" charset="0"/>
                <a:ea typeface="Calibri" pitchFamily="34" charset="0"/>
                <a:cs typeface="Aharoni"/>
              </a:rPr>
              <a:t>В том же 1962году,  по горячим следам о судьбе и гибели Алексея Ляпустина, нашим земляком, впоследствии известным режиссёром Глебом Панфиловым был снят документальный фильм </a:t>
            </a:r>
          </a:p>
          <a:p>
            <a:r>
              <a:rPr lang="ru-RU" sz="2800">
                <a:solidFill>
                  <a:srgbClr val="1E1F25"/>
                </a:solidFill>
                <a:latin typeface="Franklin Gothic Heavy" pitchFamily="34" charset="0"/>
                <a:ea typeface="Calibri" pitchFamily="34" charset="0"/>
                <a:cs typeface="Aharoni"/>
              </a:rPr>
              <a:t>      «Убит не на войне». </a:t>
            </a:r>
            <a:endParaRPr lang="ru-RU" sz="2800">
              <a:latin typeface="Franklin Gothic Heavy" pitchFamily="34" charset="0"/>
              <a:ea typeface="Calibri" pitchFamily="34" charset="0"/>
              <a:cs typeface="Aharoni"/>
            </a:endParaRPr>
          </a:p>
        </p:txBody>
      </p:sp>
      <p:pic>
        <p:nvPicPr>
          <p:cNvPr id="8" name="Рисунок 7" descr="Гле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60648"/>
            <a:ext cx="280831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Рисунок 1"/>
          <p:cNvPicPr>
            <a:picLocks noChangeArrowheads="1"/>
          </p:cNvPicPr>
          <p:nvPr/>
        </p:nvPicPr>
        <p:blipFill>
          <a:blip r:embed="rId6" cstate="print"/>
          <a:srcRect l="6488" t="3415" r="21013" b="6448"/>
          <a:stretch>
            <a:fillRect/>
          </a:stretch>
        </p:blipFill>
        <p:spPr bwMode="auto">
          <a:xfrm>
            <a:off x="0" y="2996952"/>
            <a:ext cx="3167758" cy="30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468313" y="-387350"/>
            <a:ext cx="10369551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3492500" y="2420938"/>
            <a:ext cx="54721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1E1F25"/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В последний день того же месяца, по просьбам жителей Чкаловского района, которые близко к сердцу приняли подвиг своего соседа, друга, коллеги, улица Березняковская, на кторой жил Алексей Ляпустин, была переименована в улицу Ляпустина.</a:t>
            </a:r>
          </a:p>
          <a:p>
            <a:endParaRPr lang="ru-RU" sz="2400">
              <a:solidFill>
                <a:srgbClr val="1E1F25"/>
              </a:solidFill>
              <a:latin typeface="Franklin Gothic Heavy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>
                <a:solidFill>
                  <a:srgbClr val="1E1F25"/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Под этим названием она известна екатеринбуржцам до сих пор. </a:t>
            </a:r>
            <a:endParaRPr lang="ru-RU" sz="2400">
              <a:latin typeface="Franklin Gothic Heavy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ляп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2060848"/>
            <a:ext cx="39604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яп7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68560" y="4293096"/>
            <a:ext cx="396044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ляп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57363">
            <a:off x="3984593" y="-410488"/>
            <a:ext cx="5254313" cy="283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ляп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17050">
            <a:off x="-630436" y="-341609"/>
            <a:ext cx="4707542" cy="263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8" descr="clip40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-342900"/>
            <a:ext cx="1036955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539750" y="2987675"/>
            <a:ext cx="482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100354" name="Picture 2" descr="Об образовании особо охраняемых природных территорий местного значения в муниципальном образовании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6632"/>
            <a:ext cx="4104456" cy="64087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900113" y="404813"/>
            <a:ext cx="38163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Напротив нашей школы, в границах улиц Ферганская – П.Лумумбы – Санаторная, находится парк Комвольного комбината. </a:t>
            </a:r>
          </a:p>
          <a:p>
            <a:pPr algn="ctr"/>
            <a:r>
              <a:rPr lang="ru-RU" sz="2400" b="1" i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Мы предлагаем переименовать этот парк и дать ему имя Алексея Георгиевича Ляпустина.</a:t>
            </a:r>
          </a:p>
          <a:p>
            <a:r>
              <a:rPr lang="ru-RU" sz="2400" b="1" i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Так-же есть идея вернуть мемориальную доску, как напоминание следующем поколениям о героях, живших рядом с нами. 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818414" y="2499540"/>
            <a:ext cx="2259375" cy="2801803"/>
          </a:xfrm>
          <a:custGeom>
            <a:avLst/>
            <a:gdLst>
              <a:gd name="connsiteX0" fmla="*/ 5443 w 2259375"/>
              <a:gd name="connsiteY0" fmla="*/ 385174 h 2801803"/>
              <a:gd name="connsiteX1" fmla="*/ 48986 w 2259375"/>
              <a:gd name="connsiteY1" fmla="*/ 396060 h 2801803"/>
              <a:gd name="connsiteX2" fmla="*/ 201386 w 2259375"/>
              <a:gd name="connsiteY2" fmla="*/ 363403 h 2801803"/>
              <a:gd name="connsiteX3" fmla="*/ 342900 w 2259375"/>
              <a:gd name="connsiteY3" fmla="*/ 341631 h 2801803"/>
              <a:gd name="connsiteX4" fmla="*/ 375557 w 2259375"/>
              <a:gd name="connsiteY4" fmla="*/ 330746 h 2801803"/>
              <a:gd name="connsiteX5" fmla="*/ 397329 w 2259375"/>
              <a:gd name="connsiteY5" fmla="*/ 308974 h 2801803"/>
              <a:gd name="connsiteX6" fmla="*/ 604157 w 2259375"/>
              <a:gd name="connsiteY6" fmla="*/ 287203 h 2801803"/>
              <a:gd name="connsiteX7" fmla="*/ 669472 w 2259375"/>
              <a:gd name="connsiteY7" fmla="*/ 265431 h 2801803"/>
              <a:gd name="connsiteX8" fmla="*/ 702129 w 2259375"/>
              <a:gd name="connsiteY8" fmla="*/ 232774 h 2801803"/>
              <a:gd name="connsiteX9" fmla="*/ 745672 w 2259375"/>
              <a:gd name="connsiteY9" fmla="*/ 221889 h 2801803"/>
              <a:gd name="connsiteX10" fmla="*/ 810986 w 2259375"/>
              <a:gd name="connsiteY10" fmla="*/ 200117 h 2801803"/>
              <a:gd name="connsiteX11" fmla="*/ 843643 w 2259375"/>
              <a:gd name="connsiteY11" fmla="*/ 189231 h 2801803"/>
              <a:gd name="connsiteX12" fmla="*/ 952500 w 2259375"/>
              <a:gd name="connsiteY12" fmla="*/ 156574 h 2801803"/>
              <a:gd name="connsiteX13" fmla="*/ 1039586 w 2259375"/>
              <a:gd name="connsiteY13" fmla="*/ 113031 h 2801803"/>
              <a:gd name="connsiteX14" fmla="*/ 1104900 w 2259375"/>
              <a:gd name="connsiteY14" fmla="*/ 69489 h 2801803"/>
              <a:gd name="connsiteX15" fmla="*/ 1126672 w 2259375"/>
              <a:gd name="connsiteY15" fmla="*/ 47717 h 2801803"/>
              <a:gd name="connsiteX16" fmla="*/ 1159329 w 2259375"/>
              <a:gd name="connsiteY16" fmla="*/ 36831 h 2801803"/>
              <a:gd name="connsiteX17" fmla="*/ 1279072 w 2259375"/>
              <a:gd name="connsiteY17" fmla="*/ 4174 h 2801803"/>
              <a:gd name="connsiteX18" fmla="*/ 1398815 w 2259375"/>
              <a:gd name="connsiteY18" fmla="*/ 15060 h 2801803"/>
              <a:gd name="connsiteX19" fmla="*/ 1464129 w 2259375"/>
              <a:gd name="connsiteY19" fmla="*/ 36831 h 2801803"/>
              <a:gd name="connsiteX20" fmla="*/ 1475015 w 2259375"/>
              <a:gd name="connsiteY20" fmla="*/ 69489 h 2801803"/>
              <a:gd name="connsiteX21" fmla="*/ 1540329 w 2259375"/>
              <a:gd name="connsiteY21" fmla="*/ 91260 h 2801803"/>
              <a:gd name="connsiteX22" fmla="*/ 1572986 w 2259375"/>
              <a:gd name="connsiteY22" fmla="*/ 102146 h 2801803"/>
              <a:gd name="connsiteX23" fmla="*/ 1605643 w 2259375"/>
              <a:gd name="connsiteY23" fmla="*/ 123917 h 2801803"/>
              <a:gd name="connsiteX24" fmla="*/ 1768929 w 2259375"/>
              <a:gd name="connsiteY24" fmla="*/ 145689 h 2801803"/>
              <a:gd name="connsiteX25" fmla="*/ 2237015 w 2259375"/>
              <a:gd name="connsiteY25" fmla="*/ 156574 h 2801803"/>
              <a:gd name="connsiteX26" fmla="*/ 2193472 w 2259375"/>
              <a:gd name="connsiteY26" fmla="*/ 221889 h 2801803"/>
              <a:gd name="connsiteX27" fmla="*/ 2139043 w 2259375"/>
              <a:gd name="connsiteY27" fmla="*/ 298089 h 2801803"/>
              <a:gd name="connsiteX28" fmla="*/ 2128157 w 2259375"/>
              <a:gd name="connsiteY28" fmla="*/ 330746 h 2801803"/>
              <a:gd name="connsiteX29" fmla="*/ 2117272 w 2259375"/>
              <a:gd name="connsiteY29" fmla="*/ 374289 h 2801803"/>
              <a:gd name="connsiteX30" fmla="*/ 2095500 w 2259375"/>
              <a:gd name="connsiteY30" fmla="*/ 396060 h 2801803"/>
              <a:gd name="connsiteX31" fmla="*/ 2084615 w 2259375"/>
              <a:gd name="connsiteY31" fmla="*/ 428717 h 2801803"/>
              <a:gd name="connsiteX32" fmla="*/ 2030186 w 2259375"/>
              <a:gd name="connsiteY32" fmla="*/ 483146 h 2801803"/>
              <a:gd name="connsiteX33" fmla="*/ 2019300 w 2259375"/>
              <a:gd name="connsiteY33" fmla="*/ 515803 h 2801803"/>
              <a:gd name="connsiteX34" fmla="*/ 1964872 w 2259375"/>
              <a:gd name="connsiteY34" fmla="*/ 592003 h 2801803"/>
              <a:gd name="connsiteX35" fmla="*/ 1953986 w 2259375"/>
              <a:gd name="connsiteY35" fmla="*/ 624660 h 2801803"/>
              <a:gd name="connsiteX36" fmla="*/ 1932215 w 2259375"/>
              <a:gd name="connsiteY36" fmla="*/ 668203 h 2801803"/>
              <a:gd name="connsiteX37" fmla="*/ 1910443 w 2259375"/>
              <a:gd name="connsiteY37" fmla="*/ 733517 h 2801803"/>
              <a:gd name="connsiteX38" fmla="*/ 1888672 w 2259375"/>
              <a:gd name="connsiteY38" fmla="*/ 798831 h 2801803"/>
              <a:gd name="connsiteX39" fmla="*/ 1877786 w 2259375"/>
              <a:gd name="connsiteY39" fmla="*/ 831489 h 2801803"/>
              <a:gd name="connsiteX40" fmla="*/ 1856015 w 2259375"/>
              <a:gd name="connsiteY40" fmla="*/ 864146 h 2801803"/>
              <a:gd name="connsiteX41" fmla="*/ 1856015 w 2259375"/>
              <a:gd name="connsiteY41" fmla="*/ 962117 h 2801803"/>
              <a:gd name="connsiteX42" fmla="*/ 1823357 w 2259375"/>
              <a:gd name="connsiteY42" fmla="*/ 983889 h 2801803"/>
              <a:gd name="connsiteX43" fmla="*/ 1801586 w 2259375"/>
              <a:gd name="connsiteY43" fmla="*/ 1027431 h 2801803"/>
              <a:gd name="connsiteX44" fmla="*/ 1768929 w 2259375"/>
              <a:gd name="connsiteY44" fmla="*/ 1168946 h 2801803"/>
              <a:gd name="connsiteX45" fmla="*/ 1747157 w 2259375"/>
              <a:gd name="connsiteY45" fmla="*/ 1190717 h 2801803"/>
              <a:gd name="connsiteX46" fmla="*/ 1736272 w 2259375"/>
              <a:gd name="connsiteY46" fmla="*/ 1223374 h 2801803"/>
              <a:gd name="connsiteX47" fmla="*/ 1681843 w 2259375"/>
              <a:gd name="connsiteY47" fmla="*/ 1266917 h 2801803"/>
              <a:gd name="connsiteX48" fmla="*/ 1660072 w 2259375"/>
              <a:gd name="connsiteY48" fmla="*/ 1539060 h 2801803"/>
              <a:gd name="connsiteX49" fmla="*/ 1681843 w 2259375"/>
              <a:gd name="connsiteY49" fmla="*/ 1702346 h 2801803"/>
              <a:gd name="connsiteX50" fmla="*/ 1725386 w 2259375"/>
              <a:gd name="connsiteY50" fmla="*/ 1745889 h 2801803"/>
              <a:gd name="connsiteX51" fmla="*/ 1758043 w 2259375"/>
              <a:gd name="connsiteY51" fmla="*/ 1811203 h 2801803"/>
              <a:gd name="connsiteX52" fmla="*/ 1779815 w 2259375"/>
              <a:gd name="connsiteY52" fmla="*/ 1887403 h 2801803"/>
              <a:gd name="connsiteX53" fmla="*/ 1768929 w 2259375"/>
              <a:gd name="connsiteY53" fmla="*/ 2159546 h 2801803"/>
              <a:gd name="connsiteX54" fmla="*/ 1736272 w 2259375"/>
              <a:gd name="connsiteY54" fmla="*/ 2181317 h 2801803"/>
              <a:gd name="connsiteX55" fmla="*/ 1670957 w 2259375"/>
              <a:gd name="connsiteY55" fmla="*/ 2203089 h 2801803"/>
              <a:gd name="connsiteX56" fmla="*/ 1594757 w 2259375"/>
              <a:gd name="connsiteY56" fmla="*/ 2257517 h 2801803"/>
              <a:gd name="connsiteX57" fmla="*/ 1583872 w 2259375"/>
              <a:gd name="connsiteY57" fmla="*/ 2344603 h 2801803"/>
              <a:gd name="connsiteX58" fmla="*/ 1572986 w 2259375"/>
              <a:gd name="connsiteY58" fmla="*/ 2399031 h 2801803"/>
              <a:gd name="connsiteX59" fmla="*/ 1562100 w 2259375"/>
              <a:gd name="connsiteY59" fmla="*/ 2758260 h 2801803"/>
              <a:gd name="connsiteX60" fmla="*/ 1464129 w 2259375"/>
              <a:gd name="connsiteY60" fmla="*/ 2769146 h 2801803"/>
              <a:gd name="connsiteX61" fmla="*/ 1420586 w 2259375"/>
              <a:gd name="connsiteY61" fmla="*/ 2780031 h 2801803"/>
              <a:gd name="connsiteX62" fmla="*/ 1355272 w 2259375"/>
              <a:gd name="connsiteY62" fmla="*/ 2801803 h 2801803"/>
              <a:gd name="connsiteX63" fmla="*/ 1344386 w 2259375"/>
              <a:gd name="connsiteY63" fmla="*/ 2736489 h 2801803"/>
              <a:gd name="connsiteX64" fmla="*/ 1333500 w 2259375"/>
              <a:gd name="connsiteY64" fmla="*/ 2660289 h 2801803"/>
              <a:gd name="connsiteX65" fmla="*/ 1311729 w 2259375"/>
              <a:gd name="connsiteY65" fmla="*/ 2594974 h 2801803"/>
              <a:gd name="connsiteX66" fmla="*/ 1289957 w 2259375"/>
              <a:gd name="connsiteY66" fmla="*/ 2497003 h 2801803"/>
              <a:gd name="connsiteX67" fmla="*/ 1279072 w 2259375"/>
              <a:gd name="connsiteY67" fmla="*/ 2409917 h 2801803"/>
              <a:gd name="connsiteX68" fmla="*/ 1246415 w 2259375"/>
              <a:gd name="connsiteY68" fmla="*/ 2311946 h 2801803"/>
              <a:gd name="connsiteX69" fmla="*/ 1235529 w 2259375"/>
              <a:gd name="connsiteY69" fmla="*/ 2279289 h 2801803"/>
              <a:gd name="connsiteX70" fmla="*/ 1224643 w 2259375"/>
              <a:gd name="connsiteY70" fmla="*/ 2181317 h 2801803"/>
              <a:gd name="connsiteX71" fmla="*/ 1213757 w 2259375"/>
              <a:gd name="connsiteY71" fmla="*/ 2148660 h 2801803"/>
              <a:gd name="connsiteX72" fmla="*/ 1202872 w 2259375"/>
              <a:gd name="connsiteY72" fmla="*/ 2094231 h 2801803"/>
              <a:gd name="connsiteX73" fmla="*/ 1191986 w 2259375"/>
              <a:gd name="connsiteY73" fmla="*/ 2061574 h 2801803"/>
              <a:gd name="connsiteX74" fmla="*/ 1159329 w 2259375"/>
              <a:gd name="connsiteY74" fmla="*/ 2050689 h 2801803"/>
              <a:gd name="connsiteX75" fmla="*/ 996043 w 2259375"/>
              <a:gd name="connsiteY75" fmla="*/ 2039803 h 2801803"/>
              <a:gd name="connsiteX76" fmla="*/ 963386 w 2259375"/>
              <a:gd name="connsiteY76" fmla="*/ 1876517 h 2801803"/>
              <a:gd name="connsiteX77" fmla="*/ 941615 w 2259375"/>
              <a:gd name="connsiteY77" fmla="*/ 1800317 h 2801803"/>
              <a:gd name="connsiteX78" fmla="*/ 930729 w 2259375"/>
              <a:gd name="connsiteY78" fmla="*/ 1756774 h 2801803"/>
              <a:gd name="connsiteX79" fmla="*/ 919843 w 2259375"/>
              <a:gd name="connsiteY79" fmla="*/ 1724117 h 2801803"/>
              <a:gd name="connsiteX80" fmla="*/ 898072 w 2259375"/>
              <a:gd name="connsiteY80" fmla="*/ 1637031 h 2801803"/>
              <a:gd name="connsiteX81" fmla="*/ 887186 w 2259375"/>
              <a:gd name="connsiteY81" fmla="*/ 1604374 h 2801803"/>
              <a:gd name="connsiteX82" fmla="*/ 843643 w 2259375"/>
              <a:gd name="connsiteY82" fmla="*/ 1593489 h 2801803"/>
              <a:gd name="connsiteX83" fmla="*/ 625929 w 2259375"/>
              <a:gd name="connsiteY83" fmla="*/ 1626146 h 2801803"/>
              <a:gd name="connsiteX84" fmla="*/ 593272 w 2259375"/>
              <a:gd name="connsiteY84" fmla="*/ 1637031 h 2801803"/>
              <a:gd name="connsiteX85" fmla="*/ 527957 w 2259375"/>
              <a:gd name="connsiteY85" fmla="*/ 1647917 h 2801803"/>
              <a:gd name="connsiteX86" fmla="*/ 495300 w 2259375"/>
              <a:gd name="connsiteY86" fmla="*/ 1669689 h 2801803"/>
              <a:gd name="connsiteX87" fmla="*/ 429986 w 2259375"/>
              <a:gd name="connsiteY87" fmla="*/ 1691460 h 2801803"/>
              <a:gd name="connsiteX88" fmla="*/ 277586 w 2259375"/>
              <a:gd name="connsiteY88" fmla="*/ 1680574 h 2801803"/>
              <a:gd name="connsiteX89" fmla="*/ 266700 w 2259375"/>
              <a:gd name="connsiteY89" fmla="*/ 1637031 h 2801803"/>
              <a:gd name="connsiteX90" fmla="*/ 234043 w 2259375"/>
              <a:gd name="connsiteY90" fmla="*/ 1571717 h 2801803"/>
              <a:gd name="connsiteX91" fmla="*/ 223157 w 2259375"/>
              <a:gd name="connsiteY91" fmla="*/ 1539060 h 2801803"/>
              <a:gd name="connsiteX92" fmla="*/ 190500 w 2259375"/>
              <a:gd name="connsiteY92" fmla="*/ 1462860 h 2801803"/>
              <a:gd name="connsiteX93" fmla="*/ 179615 w 2259375"/>
              <a:gd name="connsiteY93" fmla="*/ 1364889 h 2801803"/>
              <a:gd name="connsiteX94" fmla="*/ 157843 w 2259375"/>
              <a:gd name="connsiteY94" fmla="*/ 1277803 h 2801803"/>
              <a:gd name="connsiteX95" fmla="*/ 146957 w 2259375"/>
              <a:gd name="connsiteY95" fmla="*/ 1168946 h 2801803"/>
              <a:gd name="connsiteX96" fmla="*/ 136072 w 2259375"/>
              <a:gd name="connsiteY96" fmla="*/ 1103631 h 2801803"/>
              <a:gd name="connsiteX97" fmla="*/ 125186 w 2259375"/>
              <a:gd name="connsiteY97" fmla="*/ 864146 h 2801803"/>
              <a:gd name="connsiteX98" fmla="*/ 103415 w 2259375"/>
              <a:gd name="connsiteY98" fmla="*/ 798831 h 2801803"/>
              <a:gd name="connsiteX99" fmla="*/ 81643 w 2259375"/>
              <a:gd name="connsiteY99" fmla="*/ 722631 h 2801803"/>
              <a:gd name="connsiteX100" fmla="*/ 70757 w 2259375"/>
              <a:gd name="connsiteY100" fmla="*/ 635546 h 2801803"/>
              <a:gd name="connsiteX101" fmla="*/ 48986 w 2259375"/>
              <a:gd name="connsiteY101" fmla="*/ 537574 h 2801803"/>
              <a:gd name="connsiteX102" fmla="*/ 16329 w 2259375"/>
              <a:gd name="connsiteY102" fmla="*/ 472260 h 2801803"/>
              <a:gd name="connsiteX103" fmla="*/ 5443 w 2259375"/>
              <a:gd name="connsiteY103" fmla="*/ 385174 h 280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59375" h="2801803">
                <a:moveTo>
                  <a:pt x="5443" y="385174"/>
                </a:moveTo>
                <a:cubicBezTo>
                  <a:pt x="10886" y="372474"/>
                  <a:pt x="34025" y="396060"/>
                  <a:pt x="48986" y="396060"/>
                </a:cubicBezTo>
                <a:cubicBezTo>
                  <a:pt x="134854" y="396060"/>
                  <a:pt x="127138" y="383652"/>
                  <a:pt x="201386" y="363403"/>
                </a:cubicBezTo>
                <a:cubicBezTo>
                  <a:pt x="243584" y="351894"/>
                  <a:pt x="302150" y="346725"/>
                  <a:pt x="342900" y="341631"/>
                </a:cubicBezTo>
                <a:cubicBezTo>
                  <a:pt x="353786" y="338003"/>
                  <a:pt x="365718" y="336649"/>
                  <a:pt x="375557" y="330746"/>
                </a:cubicBezTo>
                <a:cubicBezTo>
                  <a:pt x="384358" y="325466"/>
                  <a:pt x="387498" y="311923"/>
                  <a:pt x="397329" y="308974"/>
                </a:cubicBezTo>
                <a:cubicBezTo>
                  <a:pt x="418006" y="302771"/>
                  <a:pt x="600745" y="287513"/>
                  <a:pt x="604157" y="287203"/>
                </a:cubicBezTo>
                <a:cubicBezTo>
                  <a:pt x="625929" y="279946"/>
                  <a:pt x="653244" y="281659"/>
                  <a:pt x="669472" y="265431"/>
                </a:cubicBezTo>
                <a:cubicBezTo>
                  <a:pt x="680358" y="254545"/>
                  <a:pt x="688763" y="240412"/>
                  <a:pt x="702129" y="232774"/>
                </a:cubicBezTo>
                <a:cubicBezTo>
                  <a:pt x="715119" y="225351"/>
                  <a:pt x="731342" y="226188"/>
                  <a:pt x="745672" y="221889"/>
                </a:cubicBezTo>
                <a:cubicBezTo>
                  <a:pt x="767653" y="215295"/>
                  <a:pt x="789215" y="207374"/>
                  <a:pt x="810986" y="200117"/>
                </a:cubicBezTo>
                <a:cubicBezTo>
                  <a:pt x="821872" y="196488"/>
                  <a:pt x="832511" y="192014"/>
                  <a:pt x="843643" y="189231"/>
                </a:cubicBezTo>
                <a:cubicBezTo>
                  <a:pt x="874900" y="181417"/>
                  <a:pt x="925991" y="169829"/>
                  <a:pt x="952500" y="156574"/>
                </a:cubicBezTo>
                <a:cubicBezTo>
                  <a:pt x="981529" y="142060"/>
                  <a:pt x="1012582" y="131034"/>
                  <a:pt x="1039586" y="113031"/>
                </a:cubicBezTo>
                <a:cubicBezTo>
                  <a:pt x="1061357" y="98517"/>
                  <a:pt x="1086398" y="87991"/>
                  <a:pt x="1104900" y="69489"/>
                </a:cubicBezTo>
                <a:cubicBezTo>
                  <a:pt x="1112157" y="62232"/>
                  <a:pt x="1117871" y="52998"/>
                  <a:pt x="1126672" y="47717"/>
                </a:cubicBezTo>
                <a:cubicBezTo>
                  <a:pt x="1136511" y="41813"/>
                  <a:pt x="1148259" y="39850"/>
                  <a:pt x="1159329" y="36831"/>
                </a:cubicBezTo>
                <a:cubicBezTo>
                  <a:pt x="1294378" y="0"/>
                  <a:pt x="1203904" y="29231"/>
                  <a:pt x="1279072" y="4174"/>
                </a:cubicBezTo>
                <a:cubicBezTo>
                  <a:pt x="1318986" y="7803"/>
                  <a:pt x="1359346" y="8095"/>
                  <a:pt x="1398815" y="15060"/>
                </a:cubicBezTo>
                <a:cubicBezTo>
                  <a:pt x="1421415" y="19048"/>
                  <a:pt x="1464129" y="36831"/>
                  <a:pt x="1464129" y="36831"/>
                </a:cubicBezTo>
                <a:cubicBezTo>
                  <a:pt x="1467758" y="47717"/>
                  <a:pt x="1465678" y="62819"/>
                  <a:pt x="1475015" y="69489"/>
                </a:cubicBezTo>
                <a:cubicBezTo>
                  <a:pt x="1493689" y="82828"/>
                  <a:pt x="1518558" y="84003"/>
                  <a:pt x="1540329" y="91260"/>
                </a:cubicBezTo>
                <a:cubicBezTo>
                  <a:pt x="1551215" y="94889"/>
                  <a:pt x="1563439" y="95781"/>
                  <a:pt x="1572986" y="102146"/>
                </a:cubicBezTo>
                <a:cubicBezTo>
                  <a:pt x="1583872" y="109403"/>
                  <a:pt x="1592872" y="121079"/>
                  <a:pt x="1605643" y="123917"/>
                </a:cubicBezTo>
                <a:cubicBezTo>
                  <a:pt x="1659246" y="135829"/>
                  <a:pt x="1714092" y="142853"/>
                  <a:pt x="1768929" y="145689"/>
                </a:cubicBezTo>
                <a:cubicBezTo>
                  <a:pt x="1924791" y="153751"/>
                  <a:pt x="2080986" y="152946"/>
                  <a:pt x="2237015" y="156574"/>
                </a:cubicBezTo>
                <a:cubicBezTo>
                  <a:pt x="2178759" y="214830"/>
                  <a:pt x="2259375" y="129624"/>
                  <a:pt x="2193472" y="221889"/>
                </a:cubicBezTo>
                <a:cubicBezTo>
                  <a:pt x="2140134" y="296563"/>
                  <a:pt x="2177404" y="208582"/>
                  <a:pt x="2139043" y="298089"/>
                </a:cubicBezTo>
                <a:cubicBezTo>
                  <a:pt x="2134523" y="308636"/>
                  <a:pt x="2131309" y="319713"/>
                  <a:pt x="2128157" y="330746"/>
                </a:cubicBezTo>
                <a:cubicBezTo>
                  <a:pt x="2124047" y="345131"/>
                  <a:pt x="2123963" y="360908"/>
                  <a:pt x="2117272" y="374289"/>
                </a:cubicBezTo>
                <a:cubicBezTo>
                  <a:pt x="2112682" y="383469"/>
                  <a:pt x="2102757" y="388803"/>
                  <a:pt x="2095500" y="396060"/>
                </a:cubicBezTo>
                <a:cubicBezTo>
                  <a:pt x="2091872" y="406946"/>
                  <a:pt x="2091500" y="419537"/>
                  <a:pt x="2084615" y="428717"/>
                </a:cubicBezTo>
                <a:cubicBezTo>
                  <a:pt x="2069220" y="449244"/>
                  <a:pt x="2030186" y="483146"/>
                  <a:pt x="2030186" y="483146"/>
                </a:cubicBezTo>
                <a:cubicBezTo>
                  <a:pt x="2026557" y="494032"/>
                  <a:pt x="2024993" y="505840"/>
                  <a:pt x="2019300" y="515803"/>
                </a:cubicBezTo>
                <a:cubicBezTo>
                  <a:pt x="1999575" y="550322"/>
                  <a:pt x="1981721" y="558305"/>
                  <a:pt x="1964872" y="592003"/>
                </a:cubicBezTo>
                <a:cubicBezTo>
                  <a:pt x="1959740" y="602266"/>
                  <a:pt x="1958506" y="614113"/>
                  <a:pt x="1953986" y="624660"/>
                </a:cubicBezTo>
                <a:cubicBezTo>
                  <a:pt x="1947594" y="639575"/>
                  <a:pt x="1938242" y="653136"/>
                  <a:pt x="1932215" y="668203"/>
                </a:cubicBezTo>
                <a:cubicBezTo>
                  <a:pt x="1923692" y="689511"/>
                  <a:pt x="1917700" y="711746"/>
                  <a:pt x="1910443" y="733517"/>
                </a:cubicBezTo>
                <a:lnTo>
                  <a:pt x="1888672" y="798831"/>
                </a:lnTo>
                <a:cubicBezTo>
                  <a:pt x="1885043" y="809717"/>
                  <a:pt x="1884151" y="821941"/>
                  <a:pt x="1877786" y="831489"/>
                </a:cubicBezTo>
                <a:lnTo>
                  <a:pt x="1856015" y="864146"/>
                </a:lnTo>
                <a:cubicBezTo>
                  <a:pt x="1865071" y="900372"/>
                  <a:pt x="1877645" y="924265"/>
                  <a:pt x="1856015" y="962117"/>
                </a:cubicBezTo>
                <a:cubicBezTo>
                  <a:pt x="1849524" y="973477"/>
                  <a:pt x="1834243" y="976632"/>
                  <a:pt x="1823357" y="983889"/>
                </a:cubicBezTo>
                <a:cubicBezTo>
                  <a:pt x="1816100" y="998403"/>
                  <a:pt x="1805856" y="1011776"/>
                  <a:pt x="1801586" y="1027431"/>
                </a:cubicBezTo>
                <a:cubicBezTo>
                  <a:pt x="1794851" y="1052125"/>
                  <a:pt x="1792198" y="1145678"/>
                  <a:pt x="1768929" y="1168946"/>
                </a:cubicBezTo>
                <a:lnTo>
                  <a:pt x="1747157" y="1190717"/>
                </a:lnTo>
                <a:cubicBezTo>
                  <a:pt x="1743529" y="1201603"/>
                  <a:pt x="1742175" y="1213535"/>
                  <a:pt x="1736272" y="1223374"/>
                </a:cubicBezTo>
                <a:cubicBezTo>
                  <a:pt x="1725931" y="1240609"/>
                  <a:pt x="1696676" y="1257028"/>
                  <a:pt x="1681843" y="1266917"/>
                </a:cubicBezTo>
                <a:cubicBezTo>
                  <a:pt x="1648102" y="1368137"/>
                  <a:pt x="1654654" y="1338583"/>
                  <a:pt x="1660072" y="1539060"/>
                </a:cubicBezTo>
                <a:cubicBezTo>
                  <a:pt x="1661556" y="1593950"/>
                  <a:pt x="1665308" y="1649984"/>
                  <a:pt x="1681843" y="1702346"/>
                </a:cubicBezTo>
                <a:cubicBezTo>
                  <a:pt x="1688024" y="1721920"/>
                  <a:pt x="1725386" y="1745889"/>
                  <a:pt x="1725386" y="1745889"/>
                </a:cubicBezTo>
                <a:cubicBezTo>
                  <a:pt x="1752748" y="1827973"/>
                  <a:pt x="1715839" y="1726794"/>
                  <a:pt x="1758043" y="1811203"/>
                </a:cubicBezTo>
                <a:cubicBezTo>
                  <a:pt x="1765852" y="1826821"/>
                  <a:pt x="1776327" y="1873450"/>
                  <a:pt x="1779815" y="1887403"/>
                </a:cubicBezTo>
                <a:cubicBezTo>
                  <a:pt x="1776186" y="1978117"/>
                  <a:pt x="1782234" y="2069739"/>
                  <a:pt x="1768929" y="2159546"/>
                </a:cubicBezTo>
                <a:cubicBezTo>
                  <a:pt x="1767012" y="2172488"/>
                  <a:pt x="1748227" y="2176004"/>
                  <a:pt x="1736272" y="2181317"/>
                </a:cubicBezTo>
                <a:cubicBezTo>
                  <a:pt x="1715301" y="2190638"/>
                  <a:pt x="1690052" y="2190359"/>
                  <a:pt x="1670957" y="2203089"/>
                </a:cubicBezTo>
                <a:cubicBezTo>
                  <a:pt x="1623204" y="2234924"/>
                  <a:pt x="1648766" y="2217010"/>
                  <a:pt x="1594757" y="2257517"/>
                </a:cubicBezTo>
                <a:cubicBezTo>
                  <a:pt x="1591129" y="2286546"/>
                  <a:pt x="1588320" y="2315689"/>
                  <a:pt x="1583872" y="2344603"/>
                </a:cubicBezTo>
                <a:cubicBezTo>
                  <a:pt x="1581059" y="2362890"/>
                  <a:pt x="1573958" y="2380555"/>
                  <a:pt x="1572986" y="2399031"/>
                </a:cubicBezTo>
                <a:cubicBezTo>
                  <a:pt x="1566689" y="2518663"/>
                  <a:pt x="1595903" y="2643330"/>
                  <a:pt x="1562100" y="2758260"/>
                </a:cubicBezTo>
                <a:cubicBezTo>
                  <a:pt x="1552829" y="2789783"/>
                  <a:pt x="1496786" y="2765517"/>
                  <a:pt x="1464129" y="2769146"/>
                </a:cubicBezTo>
                <a:cubicBezTo>
                  <a:pt x="1449615" y="2772774"/>
                  <a:pt x="1434916" y="2775732"/>
                  <a:pt x="1420586" y="2780031"/>
                </a:cubicBezTo>
                <a:cubicBezTo>
                  <a:pt x="1398605" y="2786625"/>
                  <a:pt x="1355272" y="2801803"/>
                  <a:pt x="1355272" y="2801803"/>
                </a:cubicBezTo>
                <a:cubicBezTo>
                  <a:pt x="1351643" y="2780032"/>
                  <a:pt x="1347742" y="2758304"/>
                  <a:pt x="1344386" y="2736489"/>
                </a:cubicBezTo>
                <a:cubicBezTo>
                  <a:pt x="1340484" y="2711129"/>
                  <a:pt x="1339269" y="2685290"/>
                  <a:pt x="1333500" y="2660289"/>
                </a:cubicBezTo>
                <a:cubicBezTo>
                  <a:pt x="1328340" y="2637927"/>
                  <a:pt x="1316708" y="2617377"/>
                  <a:pt x="1311729" y="2594974"/>
                </a:cubicBezTo>
                <a:cubicBezTo>
                  <a:pt x="1304472" y="2562317"/>
                  <a:pt x="1295771" y="2529948"/>
                  <a:pt x="1289957" y="2497003"/>
                </a:cubicBezTo>
                <a:cubicBezTo>
                  <a:pt x="1284873" y="2468194"/>
                  <a:pt x="1283881" y="2438774"/>
                  <a:pt x="1279072" y="2409917"/>
                </a:cubicBezTo>
                <a:cubicBezTo>
                  <a:pt x="1271777" y="2366144"/>
                  <a:pt x="1262863" y="2355807"/>
                  <a:pt x="1246415" y="2311946"/>
                </a:cubicBezTo>
                <a:cubicBezTo>
                  <a:pt x="1242386" y="2301202"/>
                  <a:pt x="1239158" y="2290175"/>
                  <a:pt x="1235529" y="2279289"/>
                </a:cubicBezTo>
                <a:cubicBezTo>
                  <a:pt x="1231900" y="2246632"/>
                  <a:pt x="1230045" y="2213728"/>
                  <a:pt x="1224643" y="2181317"/>
                </a:cubicBezTo>
                <a:cubicBezTo>
                  <a:pt x="1222757" y="2169999"/>
                  <a:pt x="1216540" y="2159792"/>
                  <a:pt x="1213757" y="2148660"/>
                </a:cubicBezTo>
                <a:cubicBezTo>
                  <a:pt x="1209270" y="2130710"/>
                  <a:pt x="1207359" y="2112181"/>
                  <a:pt x="1202872" y="2094231"/>
                </a:cubicBezTo>
                <a:cubicBezTo>
                  <a:pt x="1200089" y="2083099"/>
                  <a:pt x="1200100" y="2069688"/>
                  <a:pt x="1191986" y="2061574"/>
                </a:cubicBezTo>
                <a:cubicBezTo>
                  <a:pt x="1183872" y="2053460"/>
                  <a:pt x="1170733" y="2051956"/>
                  <a:pt x="1159329" y="2050689"/>
                </a:cubicBezTo>
                <a:cubicBezTo>
                  <a:pt x="1105113" y="2044665"/>
                  <a:pt x="1050472" y="2043432"/>
                  <a:pt x="996043" y="2039803"/>
                </a:cubicBezTo>
                <a:cubicBezTo>
                  <a:pt x="957186" y="1923231"/>
                  <a:pt x="986393" y="2026057"/>
                  <a:pt x="963386" y="1876517"/>
                </a:cubicBezTo>
                <a:cubicBezTo>
                  <a:pt x="957715" y="1839659"/>
                  <a:pt x="951096" y="1833502"/>
                  <a:pt x="941615" y="1800317"/>
                </a:cubicBezTo>
                <a:cubicBezTo>
                  <a:pt x="937505" y="1785932"/>
                  <a:pt x="934839" y="1771159"/>
                  <a:pt x="930729" y="1756774"/>
                </a:cubicBezTo>
                <a:cubicBezTo>
                  <a:pt x="927577" y="1745741"/>
                  <a:pt x="922862" y="1735187"/>
                  <a:pt x="919843" y="1724117"/>
                </a:cubicBezTo>
                <a:cubicBezTo>
                  <a:pt x="911970" y="1695249"/>
                  <a:pt x="907534" y="1665417"/>
                  <a:pt x="898072" y="1637031"/>
                </a:cubicBezTo>
                <a:cubicBezTo>
                  <a:pt x="894443" y="1626145"/>
                  <a:pt x="896146" y="1611542"/>
                  <a:pt x="887186" y="1604374"/>
                </a:cubicBezTo>
                <a:cubicBezTo>
                  <a:pt x="875503" y="1595028"/>
                  <a:pt x="858157" y="1597117"/>
                  <a:pt x="843643" y="1593489"/>
                </a:cubicBezTo>
                <a:cubicBezTo>
                  <a:pt x="744101" y="1604548"/>
                  <a:pt x="730156" y="1603812"/>
                  <a:pt x="625929" y="1626146"/>
                </a:cubicBezTo>
                <a:cubicBezTo>
                  <a:pt x="614709" y="1628550"/>
                  <a:pt x="604473" y="1634542"/>
                  <a:pt x="593272" y="1637031"/>
                </a:cubicBezTo>
                <a:cubicBezTo>
                  <a:pt x="571726" y="1641819"/>
                  <a:pt x="549729" y="1644288"/>
                  <a:pt x="527957" y="1647917"/>
                </a:cubicBezTo>
                <a:cubicBezTo>
                  <a:pt x="517071" y="1655174"/>
                  <a:pt x="507255" y="1664375"/>
                  <a:pt x="495300" y="1669689"/>
                </a:cubicBezTo>
                <a:cubicBezTo>
                  <a:pt x="474329" y="1679010"/>
                  <a:pt x="429986" y="1691460"/>
                  <a:pt x="429986" y="1691460"/>
                </a:cubicBezTo>
                <a:cubicBezTo>
                  <a:pt x="379186" y="1687831"/>
                  <a:pt x="325902" y="1696679"/>
                  <a:pt x="277586" y="1680574"/>
                </a:cubicBezTo>
                <a:cubicBezTo>
                  <a:pt x="263393" y="1675843"/>
                  <a:pt x="270810" y="1651416"/>
                  <a:pt x="266700" y="1637031"/>
                </a:cubicBezTo>
                <a:cubicBezTo>
                  <a:pt x="248459" y="1573186"/>
                  <a:pt x="265850" y="1635330"/>
                  <a:pt x="234043" y="1571717"/>
                </a:cubicBezTo>
                <a:cubicBezTo>
                  <a:pt x="228911" y="1561454"/>
                  <a:pt x="227677" y="1549607"/>
                  <a:pt x="223157" y="1539060"/>
                </a:cubicBezTo>
                <a:cubicBezTo>
                  <a:pt x="182803" y="1444899"/>
                  <a:pt x="216030" y="1539446"/>
                  <a:pt x="190500" y="1462860"/>
                </a:cubicBezTo>
                <a:cubicBezTo>
                  <a:pt x="186872" y="1430203"/>
                  <a:pt x="185325" y="1397247"/>
                  <a:pt x="179615" y="1364889"/>
                </a:cubicBezTo>
                <a:cubicBezTo>
                  <a:pt x="174415" y="1335422"/>
                  <a:pt x="157843" y="1277803"/>
                  <a:pt x="157843" y="1277803"/>
                </a:cubicBezTo>
                <a:cubicBezTo>
                  <a:pt x="154214" y="1241517"/>
                  <a:pt x="151480" y="1205131"/>
                  <a:pt x="146957" y="1168946"/>
                </a:cubicBezTo>
                <a:cubicBezTo>
                  <a:pt x="144219" y="1147045"/>
                  <a:pt x="137645" y="1125647"/>
                  <a:pt x="136072" y="1103631"/>
                </a:cubicBezTo>
                <a:cubicBezTo>
                  <a:pt x="130379" y="1023923"/>
                  <a:pt x="133699" y="943602"/>
                  <a:pt x="125186" y="864146"/>
                </a:cubicBezTo>
                <a:cubicBezTo>
                  <a:pt x="122741" y="841327"/>
                  <a:pt x="108981" y="821095"/>
                  <a:pt x="103415" y="798831"/>
                </a:cubicBezTo>
                <a:cubicBezTo>
                  <a:pt x="89746" y="744157"/>
                  <a:pt x="97260" y="769482"/>
                  <a:pt x="81643" y="722631"/>
                </a:cubicBezTo>
                <a:cubicBezTo>
                  <a:pt x="78014" y="693603"/>
                  <a:pt x="75205" y="664460"/>
                  <a:pt x="70757" y="635546"/>
                </a:cubicBezTo>
                <a:cubicBezTo>
                  <a:pt x="67014" y="611219"/>
                  <a:pt x="56212" y="562864"/>
                  <a:pt x="48986" y="537574"/>
                </a:cubicBezTo>
                <a:cubicBezTo>
                  <a:pt x="30745" y="473732"/>
                  <a:pt x="48134" y="535869"/>
                  <a:pt x="16329" y="472260"/>
                </a:cubicBezTo>
                <a:cubicBezTo>
                  <a:pt x="3148" y="445898"/>
                  <a:pt x="0" y="397874"/>
                  <a:pt x="5443" y="385174"/>
                </a:cubicBez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468313" y="-387350"/>
            <a:ext cx="102250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2051050" y="1333500"/>
            <a:ext cx="54737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1E1F2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 совсем недавно, в год 90-летия со дня рождения Алексея Георгиевича, в рамках Международного фестиваля современного искусства «Арт-завод» на территории камвольного комбината была открыта объектная инсталляция    </a:t>
            </a:r>
          </a:p>
          <a:p>
            <a:endParaRPr lang="ru-RU">
              <a:solidFill>
                <a:srgbClr val="1E1F25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solidFill>
                  <a:srgbClr val="1E1F2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400">
                <a:solidFill>
                  <a:srgbClr val="1E1F2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«Ляпустино сердце».</a:t>
            </a:r>
          </a:p>
          <a:p>
            <a:endParaRPr lang="ru-RU"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Arial" charset="0"/>
              </a:rPr>
              <a:t>Алексей Ляпустин, простой труженик,</a:t>
            </a:r>
            <a:endParaRPr lang="ru-RU"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Arial Black" pitchFamily="34" charset="0"/>
              </a:rPr>
              <a:t>отдал жизнь за других, бескорыстно, не ради почестей. </a:t>
            </a:r>
          </a:p>
          <a:p>
            <a:pPr eaLnBrk="0" hangingPunct="0"/>
            <a:endParaRPr lang="ru-RU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серд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2576" y="-171400"/>
            <a:ext cx="10441160" cy="756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92275" y="404813"/>
            <a:ext cx="5903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i="1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Сердце героя,  бережно завернутое в теплую ткань, станет напоминанием о нравственности и долге.</a:t>
            </a:r>
            <a:endParaRPr lang="ru-RU" sz="2000" i="1">
              <a:latin typeface="Arial Black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8" descr="clip40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313" y="-342900"/>
            <a:ext cx="10153651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684213" y="1387475"/>
            <a:ext cx="41751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lang="ru-RU" b="1" i="1">
                <a:solidFill>
                  <a:srgbClr val="10253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Список литературы:</a:t>
            </a:r>
          </a:p>
          <a:p>
            <a:endParaRPr lang="ru-RU" b="1" i="1">
              <a:solidFill>
                <a:srgbClr val="10253F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AutoNum type="arabicPeriod"/>
            </a:pPr>
            <a:r>
              <a:rPr lang="ru-RU" b="1" i="1">
                <a:solidFill>
                  <a:srgbClr val="10253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"Улицы Свердловска". Справочник.</a:t>
            </a:r>
          </a:p>
          <a:p>
            <a:pPr eaLnBrk="0" hangingPunct="0"/>
            <a:r>
              <a:rPr lang="ru-RU" b="1" i="1">
                <a:solidFill>
                  <a:srgbClr val="10253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Свердловск. Средне-Уральское </a:t>
            </a:r>
          </a:p>
          <a:p>
            <a:pPr eaLnBrk="0" hangingPunct="0"/>
            <a:r>
              <a:rPr lang="ru-RU" b="1" i="1">
                <a:solidFill>
                  <a:srgbClr val="10253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книжное издательство. 1977г.</a:t>
            </a:r>
            <a:endParaRPr lang="ru-RU" b="1" i="1">
              <a:solidFill>
                <a:srgbClr val="10253F"/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buFontTx/>
              <a:buAutoNum type="arabicPeriod" startAt="2"/>
            </a:pPr>
            <a:r>
              <a:rPr lang="ru-RU" b="1" i="1">
                <a:solidFill>
                  <a:srgbClr val="10253F"/>
                </a:solidFill>
                <a:latin typeface="Calibri" pitchFamily="34" charset="0"/>
              </a:rPr>
              <a:t>Лушникова Н.М.  "Рассказы об </a:t>
            </a:r>
          </a:p>
          <a:p>
            <a:pPr eaLnBrk="0" hangingPunct="0"/>
            <a:r>
              <a:rPr lang="ru-RU" b="1" i="1">
                <a:solidFill>
                  <a:srgbClr val="10253F"/>
                </a:solidFill>
                <a:latin typeface="Calibri" pitchFamily="34" charset="0"/>
              </a:rPr>
              <a:t>Уральской истории".  Свердловск. </a:t>
            </a:r>
          </a:p>
          <a:p>
            <a:pPr eaLnBrk="0" hangingPunct="0"/>
            <a:r>
              <a:rPr lang="ru-RU" b="1" i="1">
                <a:solidFill>
                  <a:srgbClr val="10253F"/>
                </a:solidFill>
                <a:latin typeface="Calibri" pitchFamily="34" charset="0"/>
              </a:rPr>
              <a:t>Средне-Уральское книжное</a:t>
            </a:r>
          </a:p>
          <a:p>
            <a:pPr eaLnBrk="0" hangingPunct="0"/>
            <a:r>
              <a:rPr lang="ru-RU" b="1" i="1">
                <a:solidFill>
                  <a:srgbClr val="10253F"/>
                </a:solidFill>
                <a:latin typeface="Calibri" pitchFamily="34" charset="0"/>
              </a:rPr>
              <a:t>издательство. 1990г.</a:t>
            </a:r>
          </a:p>
          <a:p>
            <a:pPr eaLnBrk="0" hangingPunct="0"/>
            <a:r>
              <a:rPr lang="ru-RU" b="1" i="1">
                <a:solidFill>
                  <a:srgbClr val="10253F"/>
                </a:solidFill>
                <a:latin typeface="Calibri" pitchFamily="34" charset="0"/>
              </a:rPr>
              <a:t>3.  интернет</a:t>
            </a:r>
          </a:p>
        </p:txBody>
      </p:sp>
      <p:pic>
        <p:nvPicPr>
          <p:cNvPr id="78851" name="Picture 3" descr="Клуб по обмену книг на Полевском ТурПорта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744416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78855" name="Picture 7" descr="справочник &quot;улицы свердловска&quot; 1988 г. издани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620688"/>
            <a:ext cx="3456384" cy="50405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8857" name="Picture 9" descr="Р. И. Рабинович, С. Л. Шерстобитов. Улицы Свердловска. Справочн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77509">
            <a:off x="4896340" y="329380"/>
            <a:ext cx="3726308" cy="53911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323850" y="-387350"/>
            <a:ext cx="946785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2268538" y="765175"/>
            <a:ext cx="575945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Calibri" pitchFamily="34" charset="0"/>
                <a:ea typeface="Times New Roman" pitchFamily="18" charset="0"/>
                <a:cs typeface="Arial" charset="0"/>
              </a:rPr>
              <a:t>                          </a:t>
            </a:r>
            <a:r>
              <a:rPr lang="ru-RU">
                <a:latin typeface="Arial Black" pitchFamily="34" charset="0"/>
                <a:ea typeface="Times New Roman" pitchFamily="18" charset="0"/>
                <a:cs typeface="Aharoni"/>
              </a:rPr>
              <a:t>Введение</a:t>
            </a:r>
          </a:p>
          <a:p>
            <a:endParaRPr lang="ru-RU">
              <a:latin typeface="Arial Black" pitchFamily="34" charset="0"/>
              <a:ea typeface="Times New Roman" pitchFamily="18" charset="0"/>
              <a:cs typeface="Aharoni"/>
            </a:endParaRPr>
          </a:p>
          <a:p>
            <a:r>
              <a:rPr lang="ru-RU">
                <a:latin typeface="Arial Black" pitchFamily="34" charset="0"/>
                <a:ea typeface="Times New Roman" pitchFamily="18" charset="0"/>
                <a:cs typeface="Aharoni"/>
              </a:rPr>
              <a:t>Мы живем в мегаполисе,  в столице Урала -городе Екатеринбурге.</a:t>
            </a:r>
          </a:p>
          <a:p>
            <a:r>
              <a:rPr lang="ru-RU">
                <a:latin typeface="Arial Black" pitchFamily="34" charset="0"/>
                <a:ea typeface="Times New Roman" pitchFamily="18" charset="0"/>
                <a:cs typeface="Aharoni"/>
              </a:rPr>
              <a:t> </a:t>
            </a:r>
          </a:p>
          <a:p>
            <a:r>
              <a:rPr lang="ru-RU">
                <a:latin typeface="Arial Black" pitchFamily="34" charset="0"/>
                <a:ea typeface="Times New Roman" pitchFamily="18" charset="0"/>
                <a:cs typeface="Aharoni"/>
              </a:rPr>
              <a:t>Каждый день, выходя на улицы города, мы не задумываемся, почему улицы, </a:t>
            </a:r>
          </a:p>
          <a:p>
            <a:r>
              <a:rPr lang="ru-RU">
                <a:latin typeface="Arial Black" pitchFamily="34" charset="0"/>
                <a:ea typeface="Times New Roman" pitchFamily="18" charset="0"/>
                <a:cs typeface="Aharoni"/>
              </a:rPr>
              <a:t>на которых мы живем, учимся, работаем, называются именно так?</a:t>
            </a:r>
          </a:p>
          <a:p>
            <a:endParaRPr lang="ru-RU">
              <a:latin typeface="Arial Black" pitchFamily="34" charset="0"/>
              <a:ea typeface="Times New Roman" pitchFamily="18" charset="0"/>
              <a:cs typeface="Aharoni"/>
            </a:endParaRPr>
          </a:p>
          <a:p>
            <a:r>
              <a:rPr lang="ru-RU">
                <a:latin typeface="Arial Black" pitchFamily="34" charset="0"/>
                <a:ea typeface="Times New Roman" pitchFamily="18" charset="0"/>
                <a:cs typeface="Aharoni"/>
              </a:rPr>
              <a:t>Какие люди жили и живут по соседству с нами?</a:t>
            </a:r>
          </a:p>
          <a:p>
            <a:endParaRPr lang="ru-RU">
              <a:latin typeface="Arial Black" pitchFamily="34" charset="0"/>
              <a:ea typeface="Times New Roman" pitchFamily="18" charset="0"/>
              <a:cs typeface="Aharoni"/>
            </a:endParaRPr>
          </a:p>
          <a:p>
            <a:r>
              <a:rPr lang="ru-RU">
                <a:latin typeface="Arial Black" pitchFamily="34" charset="0"/>
                <a:ea typeface="Times New Roman" pitchFamily="18" charset="0"/>
                <a:cs typeface="Aharoni"/>
              </a:rPr>
              <a:t>Какие события происходили рядом с нами?</a:t>
            </a:r>
          </a:p>
          <a:p>
            <a:endParaRPr lang="ru-RU">
              <a:latin typeface="Arial Black" pitchFamily="34" charset="0"/>
              <a:ea typeface="Times New Roman" pitchFamily="18" charset="0"/>
              <a:cs typeface="Aharoni"/>
            </a:endParaRPr>
          </a:p>
          <a:p>
            <a:r>
              <a:rPr lang="ru-RU">
                <a:latin typeface="Arial Black" pitchFamily="34" charset="0"/>
                <a:ea typeface="Times New Roman" pitchFamily="18" charset="0"/>
                <a:cs typeface="Aharoni"/>
              </a:rPr>
              <a:t>Одну такую историю я расскажу  сейчас</a:t>
            </a:r>
            <a:r>
              <a:rPr lang="ru-RU" i="1">
                <a:latin typeface="Arial Black" pitchFamily="34" charset="0"/>
                <a:ea typeface="Times New Roman" pitchFamily="18" charset="0"/>
                <a:cs typeface="Aharoni"/>
              </a:rPr>
              <a:t>.</a:t>
            </a:r>
          </a:p>
        </p:txBody>
      </p:sp>
      <p:pic>
        <p:nvPicPr>
          <p:cNvPr id="4" name="Рисунок 3" descr="6ee5d339615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2576" y="-387424"/>
            <a:ext cx="10297144" cy="784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1988840"/>
            <a:ext cx="5400600" cy="52322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1908175" y="188913"/>
            <a:ext cx="5327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haroni"/>
              </a:rPr>
              <a:t>Мы живем в огромном  мегаполисе и каждый день, выходя на улицы города, мы не задумываемся, почему улицы, на которых мы живем, учимся, работаем, называются именно так?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haroni"/>
              </a:rPr>
              <a:t>Какие люди жили и живут по соседству с нами?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haroni"/>
              </a:rPr>
              <a:t>Какие события происходили рядом с нами?</a:t>
            </a:r>
          </a:p>
          <a:p>
            <a:pPr algn="ctr"/>
            <a:endParaRPr lang="ru-RU" sz="2000" b="1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haroni"/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haroni"/>
              </a:rPr>
              <a:t>   Одну такую историю я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haroni"/>
              </a:rPr>
              <a:t>     расскажу  сейчас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27336 L 0.01181 -1.6519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6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468313" y="-387350"/>
            <a:ext cx="102250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908175" y="733425"/>
            <a:ext cx="72358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2C292A"/>
                </a:solidFill>
                <a:latin typeface="Arial Black" pitchFamily="34" charset="0"/>
                <a:ea typeface="Calibri" pitchFamily="34" charset="0"/>
                <a:cs typeface="HeliosCond-Bold"/>
              </a:rPr>
              <a:t>На одном из стендов музея </a:t>
            </a:r>
          </a:p>
          <a:p>
            <a:r>
              <a:rPr lang="ru-RU" sz="2400" b="1">
                <a:solidFill>
                  <a:srgbClr val="2C292A"/>
                </a:solidFill>
                <a:latin typeface="Arial Black" pitchFamily="34" charset="0"/>
                <a:ea typeface="Calibri" pitchFamily="34" charset="0"/>
                <a:cs typeface="HeliosCond-Bold"/>
              </a:rPr>
              <a:t>МВД РОССИИ по СВЕРДЛОВСКОЙ </a:t>
            </a:r>
          </a:p>
          <a:p>
            <a:r>
              <a:rPr lang="ru-RU" sz="2400" b="1">
                <a:solidFill>
                  <a:srgbClr val="2C292A"/>
                </a:solidFill>
                <a:latin typeface="Arial Black" pitchFamily="34" charset="0"/>
                <a:ea typeface="Calibri" pitchFamily="34" charset="0"/>
                <a:cs typeface="HeliosCond-Bold"/>
              </a:rPr>
              <a:t>ОБЛАСТИ можно увидеть старые газетные вырезки и на них</a:t>
            </a:r>
          </a:p>
          <a:p>
            <a:r>
              <a:rPr lang="ru-RU" sz="2400" b="1">
                <a:solidFill>
                  <a:srgbClr val="2C292A"/>
                </a:solidFill>
                <a:latin typeface="Arial Black" pitchFamily="34" charset="0"/>
                <a:ea typeface="Calibri" pitchFamily="34" charset="0"/>
                <a:cs typeface="HeliosCond-Bold"/>
              </a:rPr>
              <a:t>фото человека в</a:t>
            </a:r>
            <a:r>
              <a:rPr lang="ru-RU" sz="2400">
                <a:latin typeface="Arial Black" pitchFamily="34" charset="0"/>
                <a:ea typeface="Calibri" pitchFamily="34" charset="0"/>
                <a:cs typeface="Arial" charset="0"/>
              </a:rPr>
              <a:t> </a:t>
            </a:r>
            <a:r>
              <a:rPr lang="ru-RU" sz="2400" b="1">
                <a:solidFill>
                  <a:srgbClr val="2C292A"/>
                </a:solidFill>
                <a:latin typeface="Arial Black" pitchFamily="34" charset="0"/>
                <a:ea typeface="Calibri" pitchFamily="34" charset="0"/>
                <a:cs typeface="HeliosCond-Bold"/>
              </a:rPr>
              <a:t>форме </a:t>
            </a:r>
          </a:p>
          <a:p>
            <a:r>
              <a:rPr lang="ru-RU" sz="2400" b="1">
                <a:solidFill>
                  <a:srgbClr val="2C292A"/>
                </a:solidFill>
                <a:latin typeface="Arial Black" pitchFamily="34" charset="0"/>
                <a:ea typeface="Calibri" pitchFamily="34" charset="0"/>
                <a:cs typeface="HeliosCond-Bold"/>
              </a:rPr>
              <a:t>офицера</a:t>
            </a:r>
            <a:r>
              <a:rPr lang="ru-RU" sz="2400">
                <a:latin typeface="Arial Black" pitchFamily="34" charset="0"/>
                <a:cs typeface="Arial" charset="0"/>
              </a:rPr>
              <a:t> </a:t>
            </a:r>
            <a:r>
              <a:rPr lang="ru-RU" sz="2400" b="1">
                <a:solidFill>
                  <a:srgbClr val="2C292A"/>
                </a:solidFill>
                <a:latin typeface="Arial Black" pitchFamily="34" charset="0"/>
              </a:rPr>
              <a:t>Военно Воздушных Сил.</a:t>
            </a:r>
          </a:p>
          <a:p>
            <a:pPr eaLnBrk="0" hangingPunct="0"/>
            <a:endParaRPr lang="ru-RU" sz="2400" b="1">
              <a:solidFill>
                <a:srgbClr val="2C292A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 b="1">
                <a:solidFill>
                  <a:srgbClr val="2C292A"/>
                </a:solidFill>
                <a:latin typeface="Arial Black" pitchFamily="34" charset="0"/>
              </a:rPr>
              <a:t>Многие сотрудники милиции </a:t>
            </a:r>
          </a:p>
          <a:p>
            <a:pPr eaLnBrk="0" hangingPunct="0"/>
            <a:r>
              <a:rPr lang="ru-RU" sz="2400" b="1">
                <a:solidFill>
                  <a:srgbClr val="2C292A"/>
                </a:solidFill>
                <a:latin typeface="Arial Black" pitchFamily="34" charset="0"/>
              </a:rPr>
              <a:t>прошли армейскую школу. </a:t>
            </a:r>
          </a:p>
          <a:p>
            <a:pPr eaLnBrk="0" hangingPunct="0"/>
            <a:endParaRPr lang="ru-RU" sz="2400" b="1">
              <a:solidFill>
                <a:srgbClr val="2C292A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 b="1">
                <a:solidFill>
                  <a:srgbClr val="2C292A"/>
                </a:solidFill>
                <a:latin typeface="Arial Black" pitchFamily="34" charset="0"/>
              </a:rPr>
              <a:t>Однако Алексей Ляпустин </a:t>
            </a:r>
          </a:p>
          <a:p>
            <a:pPr eaLnBrk="0" hangingPunct="0"/>
            <a:r>
              <a:rPr lang="ru-RU" sz="2400" b="1">
                <a:solidFill>
                  <a:srgbClr val="2C292A"/>
                </a:solidFill>
                <a:latin typeface="Arial Black" pitchFamily="34" charset="0"/>
              </a:rPr>
              <a:t>никогда в милиции не работал.</a:t>
            </a:r>
          </a:p>
          <a:p>
            <a:pPr eaLnBrk="0" hangingPunct="0"/>
            <a:r>
              <a:rPr lang="ru-RU" sz="2400" b="1">
                <a:solidFill>
                  <a:srgbClr val="2C292A"/>
                </a:solidFill>
                <a:latin typeface="Arial Black" pitchFamily="34" charset="0"/>
              </a:rPr>
              <a:t> А погиб, охраняя общественный</a:t>
            </a:r>
            <a:endParaRPr lang="ru-RU" sz="2400"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 sz="2400" b="1">
                <a:solidFill>
                  <a:srgbClr val="2C292A"/>
                </a:solidFill>
                <a:latin typeface="Arial Black" pitchFamily="34" charset="0"/>
              </a:rPr>
              <a:t>порядок.</a:t>
            </a:r>
            <a:endParaRPr lang="ru-RU" sz="2400">
              <a:latin typeface="Arial Black" pitchFamily="34" charset="0"/>
              <a:cs typeface="Arial" charset="0"/>
            </a:endParaRPr>
          </a:p>
        </p:txBody>
      </p:sp>
      <p:pic>
        <p:nvPicPr>
          <p:cNvPr id="9" name="Рисунок 8" descr="газе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1156">
            <a:off x="779463" y="468313"/>
            <a:ext cx="7826375" cy="585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вд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40568" y="-387424"/>
            <a:ext cx="10297144" cy="756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313" y="-171450"/>
            <a:ext cx="102250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lum bright="-11000" contrast="54000"/>
          </a:blip>
          <a:srcRect/>
          <a:stretch>
            <a:fillRect/>
          </a:stretch>
        </p:blipFill>
        <p:spPr bwMode="auto">
          <a:xfrm>
            <a:off x="2339752" y="1556792"/>
            <a:ext cx="475252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 rot="462015">
            <a:off x="474663" y="187325"/>
            <a:ext cx="2881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Arial Black" pitchFamily="34" charset="0"/>
              </a:rPr>
              <a:t>Ляпустин </a:t>
            </a:r>
          </a:p>
          <a:p>
            <a:r>
              <a:rPr lang="ru-RU" sz="2800">
                <a:latin typeface="Arial Black" pitchFamily="34" charset="0"/>
              </a:rPr>
              <a:t>Алексей </a:t>
            </a:r>
          </a:p>
          <a:p>
            <a:r>
              <a:rPr lang="ru-RU" sz="2800">
                <a:latin typeface="Arial Black" pitchFamily="34" charset="0"/>
              </a:rPr>
              <a:t>Георгиевич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804025" y="404813"/>
            <a:ext cx="2881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 Black" pitchFamily="34" charset="0"/>
              </a:rPr>
              <a:t>Погиб 9 августа 1962 года от рук бандитов</a:t>
            </a:r>
          </a:p>
        </p:txBody>
      </p:sp>
      <p:pic>
        <p:nvPicPr>
          <p:cNvPr id="8" name="Рисунок 7" descr="Гвоэдика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29867">
            <a:off x="2505075" y="-1639888"/>
            <a:ext cx="1671638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воэдика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10563">
            <a:off x="639763" y="-2003426"/>
            <a:ext cx="1671638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14176 C -0.00156 -0.12534 -0.00156 -0.10522 -0.00885 -0.09089 C -0.01094 -0.07978 -0.01302 -0.06868 -0.0151 -0.05758 C -0.01475 -0.04024 -0.01458 -0.02266 -0.01389 -0.00532 C -0.01354 0.00255 -0.0118 0.00162 -0.00885 0.00833 C -0.00278 0.02244 0.00278 0.03562 0.01146 0.04718 C 0.01372 0.05643 0.02101 0.06591 0.02535 0.07401 C 0.02778 0.07863 0.03299 0.08765 0.03299 0.08788 C 0.03594 0.09945 0.0316 0.08488 0.04184 0.10269 C 0.04636 0.11055 0.04844 0.11656 0.05573 0.11957 C 0.06146 0.1272 0.06771 0.13414 0.07222 0.14316 C 0.07309 0.14663 0.075 0.14986 0.07483 0.15333 C 0.07396 0.16628 0.06632 0.17623 0.06216 0.1871 C 0.0599 0.19288 0.05851 0.19843 0.05573 0.20398 C 0.0533 0.21346 0.05643 0.20467 0.0507 0.21231 C 0.04584 0.21878 0.04132 0.22734 0.03681 0.23428 C 0.03021 0.24445 0.02813 0.25532 0.02292 0.26619 C 0.02066 0.27752 0.0217 0.27082 0.0191 0.28654 C 0.01875 0.28886 0.01788 0.29325 0.01788 0.29348 C 0.01858 0.31614 0.01788 0.33372 0.02413 0.35407 C 0.02587 0.37281 0.02865 0.39084 0.03038 0.40958 C 0.02952 0.42137 0.02934 0.43317 0.02795 0.44496 C 0.02691 0.45352 0.02292 0.46092 0.02031 0.46855 C 0.01268 0.49052 0.00695 0.5037 -0.00885 0.51758 C -0.01319 0.5266 -0.02083 0.53169 -0.02656 0.53955 C -0.02691 0.54117 -0.02708 0.54302 -0.02778 0.54441 C -0.02882 0.54649 -0.03073 0.54741 -0.03159 0.54949 C -0.03281 0.55273 -0.03403 0.55967 -0.03403 0.5599 C -0.0335 0.58719 -0.03646 0.64015 -0.02517 0.66929 C -0.02257 0.68664 -0.01632 0.70051 -0.01128 0.71647 C -0.0118 0.73497 -0.00712 0.75763 -0.02014 0.76874 C -0.02291 0.77429 -0.02274 0.77174 -0.02274 0.77544 " pathEditMode="relative" rAng="0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45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0.14177 C -0.00156 -0.12535 -0.00156 -0.10523 -0.00885 -0.09089 C -0.01094 -0.07956 -0.01302 -0.06869 -0.0151 -0.05736 C -0.01476 -0.04025 -0.01458 -0.02267 -0.01389 -0.00532 C -0.01354 0.00254 -0.0118 0.00161 -0.00885 0.00832 C -0.00278 0.02243 0.00278 0.03561 0.01146 0.04717 C 0.01372 0.05642 0.02101 0.06591 0.02535 0.074 C 0.02778 0.07863 0.03299 0.08765 0.03299 0.08788 C 0.03594 0.09944 0.0316 0.08487 0.04184 0.10268 C 0.04636 0.11054 0.04844 0.11655 0.05573 0.11956 C 0.06146 0.12719 0.06771 0.13413 0.07222 0.14315 C 0.07309 0.14662 0.075 0.14986 0.07483 0.15333 C 0.07396 0.16628 0.06632 0.17622 0.06215 0.18709 C 0.0599 0.19287 0.05851 0.19842 0.05573 0.20397 C 0.0533 0.21346 0.05643 0.20467 0.0507 0.2123 C 0.04583 0.21877 0.04132 0.22733 0.03681 0.23427 C 0.03021 0.24444 0.02813 0.25531 0.02292 0.26618 C 0.02066 0.27752 0.0217 0.27081 0.0191 0.28654 C 0.01875 0.28885 0.01788 0.29324 0.01788 0.29347 C 0.01858 0.31614 0.01788 0.33371 0.02413 0.35407 C 0.02587 0.3728 0.02865 0.39084 0.03038 0.40957 C 0.02952 0.42136 0.02934 0.43316 0.02795 0.44495 C 0.02691 0.45351 0.02292 0.46091 0.02031 0.46854 C 0.01268 0.49051 0.00695 0.5037 -0.00885 0.51757 C -0.01319 0.52659 -0.02083 0.53168 -0.02656 0.53954 C -0.02691 0.54116 -0.02708 0.54301 -0.02778 0.5444 C -0.02882 0.54648 -0.03073 0.54741 -0.0316 0.54949 C -0.03281 0.55272 -0.03403 0.55966 -0.03403 0.55989 C -0.03351 0.58718 -0.03646 0.64014 -0.02517 0.66928 C -0.02257 0.68663 -0.01632 0.7005 -0.01128 0.71646 C -0.0118 0.73496 -0.00712 0.75763 -0.02014 0.76873 C -0.02292 0.77428 -0.02274 0.77173 -0.02274 0.77543 " pathEditMode="relative" rAng="0" ptsTypes="ffffffffffffffffffffffffff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4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252413" y="-315913"/>
            <a:ext cx="102250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2411413" y="1773238"/>
            <a:ext cx="54006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b="1" i="1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ЛЯПУСТИН АЛЕКСЕЙ ГЕОРГИЕВИЧ. </a:t>
            </a:r>
          </a:p>
          <a:p>
            <a:pPr eaLnBrk="0" hangingPunct="0"/>
            <a:endParaRPr lang="ru-RU" b="1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Фронтовик, военный летчик. </a:t>
            </a:r>
          </a:p>
          <a:p>
            <a:pPr eaLnBrk="0" hangingPunct="0"/>
            <a:r>
              <a:rPr lang="ru-RU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За военные заслуги имеет государственные награды.</a:t>
            </a:r>
          </a:p>
          <a:p>
            <a:pPr eaLnBrk="0" hangingPunct="0"/>
            <a:endParaRPr lang="ru-RU" b="1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В мирное время летчик-испытатель. </a:t>
            </a:r>
          </a:p>
          <a:p>
            <a:pPr eaLnBrk="0" hangingPunct="0"/>
            <a:endParaRPr lang="ru-RU" b="1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После ухода на гражданскую службу, много лет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б</a:t>
            </a: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ыл председателем цехкома (цехового профсоюзного комитета) и постоянным участником рейдов народной дружины Свердловского камвольного комбината.</a:t>
            </a:r>
            <a:endParaRPr lang="ru-RU" b="1" i="1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5" name="Рисунок 9" descr="150px-Order_of_Red_Bann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0"/>
            <a:ext cx="28448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6227763" y="404813"/>
            <a:ext cx="29162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Свой последний боевой орден — Красной звезды</a:t>
            </a:r>
          </a:p>
          <a:p>
            <a:r>
              <a:rPr lang="ru-RU" sz="2000">
                <a:solidFill>
                  <a:srgbClr val="FF0000"/>
                </a:solidFill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 — Алексей Георгиевич получил посмертно</a:t>
            </a:r>
            <a:r>
              <a:rPr lang="ru-RU">
                <a:solidFill>
                  <a:srgbClr val="FF0000"/>
                </a:solidFill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468313" y="0"/>
            <a:ext cx="102250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2124075" y="1484313"/>
            <a:ext cx="54006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Еще в 1918-1922 годах по инициативе самих граждан в крупных промышленных городах начали создаваться группы оказания помощи милиции в охране общественного порядка, а к концу 1958 года коллективы предприятий создали добровольные народные дружины по охране общественного порядка по всей стране. </a:t>
            </a:r>
          </a:p>
          <a:p>
            <a:r>
              <a:rPr lang="ru-RU" sz="2000">
                <a:latin typeface="Arial Black" pitchFamily="34" charset="0"/>
              </a:rPr>
              <a:t>Отряды ДНД патрулировали улицы городов до середины 70-х годов.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8" name="Рисунок 7" descr="64febcfe5aa7e574c3055e3496ac3fc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9431">
            <a:off x="-205703" y="241903"/>
            <a:ext cx="5366150" cy="3266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938982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764704"/>
            <a:ext cx="5400600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58ebb9d50359e7f6c3d0505558bf4bbe80cb02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3016"/>
            <a:ext cx="5868144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1081088" y="-315913"/>
            <a:ext cx="102250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8888" y="1041400"/>
            <a:ext cx="5329237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Прошел всю войну, жил, работал, вместе с женой растил маленького сына, имел друзей, ему было всего 43 года и вдруг…. </a:t>
            </a:r>
          </a:p>
          <a:p>
            <a:pPr eaLnBrk="0" hangingPunct="0"/>
            <a:endParaRPr lang="ru-RU" sz="2000" b="1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9 августа 1962 года</a:t>
            </a:r>
          </a:p>
          <a:p>
            <a:pPr eaLnBrk="0" hangingPunct="0"/>
            <a:r>
              <a:rPr lang="ru-RU" sz="2000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Дружинники Свердловского Камвольного комбината  вышли </a:t>
            </a:r>
          </a:p>
          <a:p>
            <a:pPr eaLnBrk="0" hangingPunct="0"/>
            <a:r>
              <a:rPr lang="ru-RU" sz="2000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на патрулирование района . </a:t>
            </a:r>
          </a:p>
          <a:p>
            <a:pPr eaLnBrk="0" hangingPunct="0"/>
            <a:endParaRPr lang="ru-RU" sz="2000" b="1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Был летний вечер, гуляли люди, город жил обычной жизнью…</a:t>
            </a:r>
          </a:p>
          <a:p>
            <a:pPr eaLnBrk="0" hangingPunct="0"/>
            <a:r>
              <a:rPr lang="ru-RU" sz="2000" b="1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b="1" i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b="1" i="1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i="1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i="1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8195748316_fcdb8ff5a4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7307" flipH="1">
            <a:off x="-1263650" y="252413"/>
            <a:ext cx="5367338" cy="734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ussr_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48916">
            <a:off x="4122476" y="8394"/>
            <a:ext cx="5205588" cy="7605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ussr_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620688"/>
            <a:ext cx="4536504" cy="6624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468313" y="-387350"/>
            <a:ext cx="102250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анд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2576" y="-459432"/>
            <a:ext cx="10513168" cy="770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лилиния 4"/>
          <p:cNvSpPr/>
          <p:nvPr/>
        </p:nvSpPr>
        <p:spPr>
          <a:xfrm>
            <a:off x="2051720" y="1412776"/>
            <a:ext cx="5256584" cy="3785652"/>
          </a:xfrm>
          <a:custGeom>
            <a:avLst/>
            <a:gdLst>
              <a:gd name="connsiteX0" fmla="*/ 0 w 4572000"/>
              <a:gd name="connsiteY0" fmla="*/ 0 h 3785652"/>
              <a:gd name="connsiteX1" fmla="*/ 4572000 w 4572000"/>
              <a:gd name="connsiteY1" fmla="*/ 0 h 3785652"/>
              <a:gd name="connsiteX2" fmla="*/ 4572000 w 4572000"/>
              <a:gd name="connsiteY2" fmla="*/ 3785652 h 3785652"/>
              <a:gd name="connsiteX3" fmla="*/ 0 w 4572000"/>
              <a:gd name="connsiteY3" fmla="*/ 3785652 h 3785652"/>
              <a:gd name="connsiteX4" fmla="*/ 0 w 457200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3785652">
                <a:moveTo>
                  <a:pt x="0" y="0"/>
                </a:moveTo>
                <a:lnTo>
                  <a:pt x="4572000" y="0"/>
                </a:lnTo>
                <a:lnTo>
                  <a:pt x="4572000" y="3785652"/>
                </a:lnTo>
                <a:lnTo>
                  <a:pt x="0" y="37856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b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Трое бандитов, вооруженных ножами, отбирали у прохожего часы.</a:t>
            </a:r>
          </a:p>
          <a:p>
            <a:pPr eaLnBrk="0" hangingPunct="0">
              <a:defRPr/>
            </a:pPr>
            <a:endParaRPr lang="ru-RU" b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Тогда </a:t>
            </a:r>
            <a:r>
              <a:rPr lang="ru-RU" b="1" dirty="0" err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небыло</a:t>
            </a:r>
            <a:r>
              <a:rPr lang="ru-RU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телефонов, и помочь могли,  либо неравнодушные граждане, либо патрули ДНД.</a:t>
            </a:r>
          </a:p>
          <a:p>
            <a:pPr eaLnBrk="0" hangingPunct="0">
              <a:defRPr/>
            </a:pPr>
            <a:endParaRPr lang="ru-RU" b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Не испугавшись бандитов, Алексей Георгиевич с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голыми </a:t>
            </a:r>
            <a:r>
              <a:rPr lang="ru-RU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руками пошёл против бандитов  и был смертельно ранен.</a:t>
            </a: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admin\Desktop\МАМА\fon_9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468313" y="-242888"/>
            <a:ext cx="10225088" cy="75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69" name="Rectangle 1"/>
          <p:cNvSpPr>
            <a:spLocks noChangeArrowheads="1"/>
          </p:cNvSpPr>
          <p:nvPr/>
        </p:nvSpPr>
        <p:spPr bwMode="auto">
          <a:xfrm rot="154894">
            <a:off x="5835650" y="558800"/>
            <a:ext cx="37020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200">
              <a:solidFill>
                <a:srgbClr val="1E1F25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700">
                <a:solidFill>
                  <a:srgbClr val="1E1F2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Сегодня о преступнике сохранилось упоминание как о «длинноволосом футболисте В.Селезнёве» , других данных найти не удалось.</a:t>
            </a:r>
            <a:endParaRPr lang="ru-RU" sz="1700">
              <a:latin typeface="Arial Black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115888"/>
            <a:ext cx="31686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1E1F25"/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Уже  26 августа 1962 года, областной суд приговорил убийцу дружинника к высшей мере наказания. </a:t>
            </a:r>
          </a:p>
        </p:txBody>
      </p:sp>
      <p:pic>
        <p:nvPicPr>
          <p:cNvPr id="6" name="Рисунок 5" descr="суд2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540060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9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38100">
          <a:solidFill>
            <a:schemeClr val="tx1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a:spPr>
      <a:bodyPr rtlCol="0" anchor="ctr">
        <a:prstTxWarp prst="textPlain">
          <a:avLst/>
        </a:prstTxWarp>
      </a:bodyPr>
      <a:lstStyle>
        <a:defPPr algn="ctr">
          <a:defRPr b="1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4894</TotalTime>
  <Words>562</Words>
  <Application>Microsoft Office PowerPoint</Application>
  <PresentationFormat>Экран (4:3)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Arial Black</vt:lpstr>
      <vt:lpstr>Times New Roman</vt:lpstr>
      <vt:lpstr>Aharoni</vt:lpstr>
      <vt:lpstr>HeliosCond-Bold</vt:lpstr>
      <vt:lpstr>Franklin Gothic Demi</vt:lpstr>
      <vt:lpstr>Georgia</vt:lpstr>
      <vt:lpstr>Franklin Gothic Heavy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478</cp:revision>
  <dcterms:created xsi:type="dcterms:W3CDTF">2014-10-08T03:17:02Z</dcterms:created>
  <dcterms:modified xsi:type="dcterms:W3CDTF">2016-02-25T11:05:37Z</dcterms:modified>
</cp:coreProperties>
</file>