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>
        <p:scale>
          <a:sx n="85" d="100"/>
          <a:sy n="85" d="100"/>
        </p:scale>
        <p:origin x="-45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E2E8-D62B-4D5B-9BCC-01E44C1C671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CFF7-BB5D-4187-AEEF-7BBC206A5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90CE-1644-4927-959B-E198AE478E0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58B6-8D09-4518-880E-3F6D3F4D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5B1C-C0CA-44FC-9A0F-A02495EF539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3197-3F0D-4929-BC6A-45E618E5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BF31-F922-4C2D-93D6-639ABE40B17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607C-47A9-429A-BDAE-BE6BCA71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C3CE-53A0-4D70-9D28-D1A7E1AAC8E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F4A8-63DD-45CD-8C3F-C97E42449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3D36-F25A-4F7B-8352-EE3BC81A91F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6207-F71D-409E-8F5E-99D01EC5A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6C03-FE11-4DF2-B1CB-3C781171560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E25A-4FFF-439B-B40C-98DABEE7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3570-02B9-48D0-B9F1-FB1ABA9B3C5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7ADA-9B51-4F77-BFB5-294101A10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C9AB-16AD-43AF-897E-759EE70533C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FBA-826D-4D11-A62D-34D5913C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1A15-F98B-45B2-B02B-83EAE344FA2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9619-E031-4EA1-98DD-329FEF048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2322-66BF-4A9C-B164-29194FA08B3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E40E-C393-4206-B9BB-DEC585B74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1CDB3-5D39-4410-A923-8700DB60908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CB5B7C-9022-4D6A-8522-F0DA4778B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592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cs typeface="Times New Roman" pitchFamily="18" charset="0"/>
              </a:rPr>
              <a:t>Они живы, 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пока мы их помним! 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2"/>
                </a:solidFill>
                <a:cs typeface="Times New Roman" pitchFamily="18" charset="0"/>
              </a:rPr>
              <a:t>(«Имена земляков – </a:t>
            </a:r>
            <a:br>
              <a:rPr lang="ru-RU" sz="3100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2"/>
                </a:solidFill>
                <a:cs typeface="Times New Roman" pitchFamily="18" charset="0"/>
              </a:rPr>
              <a:t>героев Великой Отечественной войны </a:t>
            </a:r>
            <a:br>
              <a:rPr lang="ru-RU" sz="3100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2"/>
                </a:solidFill>
                <a:cs typeface="Times New Roman" pitchFamily="18" charset="0"/>
              </a:rPr>
              <a:t>на карте нашего города»)</a:t>
            </a:r>
            <a:endParaRPr lang="ru-RU" sz="3100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1763" y="4437063"/>
            <a:ext cx="4967287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cs typeface="Times New Roman" pitchFamily="18" charset="0"/>
              </a:rPr>
              <a:t>3 класс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cs typeface="Times New Roman" pitchFamily="18" charset="0"/>
              </a:rPr>
              <a:t>МБОУ СОШ № 43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cs typeface="Times New Roman" pitchFamily="18" charset="0"/>
              </a:rPr>
              <a:t>Руководитель: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cs typeface="Times New Roman" pitchFamily="18" charset="0"/>
              </a:rPr>
              <a:t>Галина Викторовна Яговкина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76700"/>
            <a:ext cx="32559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27988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0825" y="1052513"/>
            <a:ext cx="6842125" cy="6477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accent2"/>
                </a:solidFill>
                <a:cs typeface="Times New Roman" pitchFamily="18" charset="0"/>
              </a:rPr>
              <a:t>Николай Григорьевич Кичигин </a:t>
            </a:r>
            <a:br>
              <a:rPr lang="ru-RU" sz="3200" b="1" i="1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3200" b="1" i="1" smtClean="0">
                <a:solidFill>
                  <a:schemeClr val="accent2"/>
                </a:solidFill>
                <a:cs typeface="Times New Roman" pitchFamily="18" charset="0"/>
              </a:rPr>
              <a:t>(1913—1993)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80975" y="1916113"/>
            <a:ext cx="8569325" cy="48688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    Родился в Екатеринбурге в 1913 году, окончил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Свердловский автодорожный техникум, работал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фрезеровщиком на свердловском заводе имени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Воровского. 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Николай Кичигин участвовал в Великой Отечественной войне. Был награжден орденами Красного Знамени, Отечественной войны 1-й и 2-й степеней, Красной Звезды, рядом медалей. Николай Григорьевич был командиром танкового взвода 161-го отдельного батальона 40-й танковой бригады, 7-й армии). Он в ночное время вел разведку боем и его танк был подбит. Бесстрашный офицер вынес из горящей машины раненых членов экипажа, оказал им первую медицинскую помощь и до утра вел бой с противником, уничтожив несколько десятков вражеских солдат.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765175"/>
            <a:ext cx="19272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17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183562" cy="5491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Указом Президиума Верховного Совета СССР от 15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января1940 года Николаю Григорьевичу «за образцовое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выполнение боевых заданий командования на фронте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борьбы с финской белогвардейщиной и проявленные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при этом отвагу и геройство» присвоено звание Героя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Советского Союза, вручено орден Ленина и медаль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«Золотая Звезда».</a:t>
            </a:r>
            <a:r>
              <a:rPr lang="ru-RU" sz="2400" dirty="0" smtClean="0"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 1949 году окончил Ленинградскую высшую офицерскую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бронетанковую школу. В 1957 году в звании гвардии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подполковника он был уволен в запас.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Вернулся в Свердловск.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Умер 3 июля 1993 года, похоронен в Екатеринбурге.</a:t>
            </a:r>
            <a:endParaRPr lang="ru-RU" sz="26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28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792163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  <a:cs typeface="Times New Roman" pitchFamily="18" charset="0"/>
              </a:rPr>
              <a:t>Ул. Речкалова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" y="1844675"/>
            <a:ext cx="9004300" cy="486092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84313"/>
            <a:ext cx="74628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963" y="1052513"/>
            <a:ext cx="7056438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/>
                </a:solidFill>
                <a:cs typeface="Times New Roman" pitchFamily="18" charset="0"/>
              </a:rPr>
              <a:t>Григорий Андреевич </a:t>
            </a:r>
            <a:r>
              <a:rPr lang="ru-RU" sz="3200" b="1" i="1" dirty="0" err="1" smtClean="0">
                <a:solidFill>
                  <a:schemeClr val="accent2"/>
                </a:solidFill>
                <a:cs typeface="Times New Roman" pitchFamily="18" charset="0"/>
              </a:rPr>
              <a:t>Речкалов</a:t>
            </a:r>
            <a:r>
              <a:rPr lang="ru-RU" sz="3200" b="1" i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/>
                </a:solidFill>
                <a:cs typeface="Times New Roman" pitchFamily="18" charset="0"/>
              </a:rPr>
              <a:t> (9.02.1920-20.12.1990)</a:t>
            </a:r>
            <a:endParaRPr lang="ru-RU" sz="32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" y="1916113"/>
            <a:ext cx="8435975" cy="4724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Дважды Герой Советского Союза.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За день до начала войны </a:t>
            </a:r>
            <a:r>
              <a:rPr lang="ru-RU" sz="2200" dirty="0" err="1" smtClean="0">
                <a:cs typeface="Times New Roman" pitchFamily="18" charset="0"/>
              </a:rPr>
              <a:t>Речкалов</a:t>
            </a:r>
            <a:r>
              <a:rPr lang="ru-RU" sz="2200" dirty="0" smtClean="0">
                <a:cs typeface="Times New Roman" pitchFamily="18" charset="0"/>
              </a:rPr>
              <a:t> проходил врачебно-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летную комиссию и был забракован по причине дальтонизма.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Однако 22 июня, когда он вернулся в часть, начальник штаба полка дал ему срочное задание по доставке документов и на медицинское заключение даже не посмотрел. В начале войны </a:t>
            </a:r>
            <a:r>
              <a:rPr lang="ru-RU" sz="2200" dirty="0" err="1" smtClean="0">
                <a:cs typeface="Times New Roman" pitchFamily="18" charset="0"/>
              </a:rPr>
              <a:t>Речкалов</a:t>
            </a:r>
            <a:r>
              <a:rPr lang="ru-RU" sz="2200" dirty="0" smtClean="0">
                <a:cs typeface="Times New Roman" pitchFamily="18" charset="0"/>
              </a:rPr>
              <a:t> летал на истребителе И-153 «Чайка».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cs typeface="Times New Roman" pitchFamily="18" charset="0"/>
              </a:rPr>
              <a:t>24 мая 1943 года ему было присвоено звание Героя Советского Союза. Всего за время войны </a:t>
            </a:r>
            <a:r>
              <a:rPr lang="ru-RU" sz="2200" dirty="0" err="1">
                <a:cs typeface="Times New Roman" pitchFamily="18" charset="0"/>
              </a:rPr>
              <a:t>Речкаловым</a:t>
            </a:r>
            <a:r>
              <a:rPr lang="ru-RU" sz="2200" dirty="0">
                <a:cs typeface="Times New Roman" pitchFamily="18" charset="0"/>
              </a:rPr>
              <a:t> было совершено 450 боевых вылетов, 122 воздушных боя. Он сбил 61 самолет противника лично и еще четыре в группе.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cs typeface="Times New Roman" pitchFamily="18" charset="0"/>
              </a:rPr>
              <a:t>В 1951 году окончил Военно-воздушную академию. В 1959 году был уволен в запас</a:t>
            </a:r>
            <a:r>
              <a:rPr lang="ru-RU" sz="2200" dirty="0" smtClean="0">
                <a:cs typeface="Times New Roman" pitchFamily="18" charset="0"/>
              </a:rPr>
              <a:t>.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9775" y="128588"/>
            <a:ext cx="2054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1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38213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/>
                </a:solidFill>
                <a:cs typeface="Times New Roman" pitchFamily="18" charset="0"/>
              </a:rPr>
              <a:t>Ул. </a:t>
            </a:r>
            <a:r>
              <a:rPr lang="ru-RU" sz="4000" b="1" i="1" dirty="0" err="1" smtClean="0">
                <a:solidFill>
                  <a:schemeClr val="accent2"/>
                </a:solidFill>
                <a:cs typeface="Times New Roman" pitchFamily="18" charset="0"/>
              </a:rPr>
              <a:t>Очеретина</a:t>
            </a:r>
            <a:endParaRPr lang="ru-RU" sz="40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49388"/>
            <a:ext cx="796766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oblgazeta.ru/media/uploads/newmap1_ty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22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7859713" cy="863600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accent2"/>
                </a:solidFill>
                <a:cs typeface="Times New Roman" pitchFamily="18" charset="0"/>
              </a:rPr>
              <a:t>Вадим Кузьмич Очеретин</a:t>
            </a:r>
            <a:br>
              <a:rPr lang="ru-RU" sz="2800" i="1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2800" i="1" smtClean="0">
                <a:solidFill>
                  <a:schemeClr val="accent2"/>
                </a:solidFill>
                <a:cs typeface="Times New Roman" pitchFamily="18" charset="0"/>
              </a:rPr>
              <a:t>(06.06.1921 - 02.04.1987)</a:t>
            </a:r>
          </a:p>
        </p:txBody>
      </p:sp>
      <p:pic>
        <p:nvPicPr>
          <p:cNvPr id="27650" name="Содержимое 3" descr="http://xn--80aanlo6abmdk.xn--80acgfbsl1azdqr.xn--p1ai/media/gallery/7/2/7267e05957b21a3f7661f9b61949e25e_250x_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188913"/>
            <a:ext cx="2195512" cy="2663825"/>
          </a:xfrm>
        </p:spPr>
      </p:pic>
      <p:sp>
        <p:nvSpPr>
          <p:cNvPr id="27651" name="Текст 4"/>
          <p:cNvSpPr>
            <a:spLocks noGrp="1"/>
          </p:cNvSpPr>
          <p:nvPr>
            <p:ph type="body" sz="half" idx="2"/>
          </p:nvPr>
        </p:nvSpPr>
        <p:spPr>
          <a:xfrm>
            <a:off x="107950" y="1989138"/>
            <a:ext cx="8496300" cy="4248150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Русский советский писатель родился в 1921 году в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 Харбине. 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Участник Великой Отечественной войны, воевал в Уральском добровольческом танковом корпусе. Автоматчиком танкового десанта прошел от Орла до Берлина и Праги. Трижды ранен.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Награжден двумя орденами Отечественной Войны I степени,  двумя орденами  Красной Звезды, орденом Трудового Красного Знамени, медалью  «За отвагу».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В 1948 году окончил филологический факультет Уральского государственного университета.  Первая повесть «Я твой, 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Родина!» (1950). </a:t>
            </a:r>
          </a:p>
          <a:p>
            <a:pPr eaLnBrk="1" hangingPunct="1"/>
            <a:endParaRPr lang="ru-RU" sz="24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8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Галя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15888"/>
            <a:ext cx="3114675" cy="2062162"/>
          </a:xfrm>
        </p:spPr>
      </p:pic>
      <p:sp>
        <p:nvSpPr>
          <p:cNvPr id="28674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1628775"/>
            <a:ext cx="8785225" cy="5184775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Основная тема романов: «Первое 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дерзание» (1953), «Саламандра» (1958), «Сирена» (1962), «Трижды влюбленный» (1970) – будни тружеников Урала.  Был организатором и первым главным редактором возрожденного в 1957 году журнала «Уральский следопыт». Более десяти лет редактировал «Урал». </a:t>
            </a:r>
          </a:p>
          <a:p>
            <a:pPr algn="just" eaLnBrk="1" hangingPunct="1"/>
            <a:r>
              <a:rPr lang="ru-RU" sz="2400" smtClean="0">
                <a:cs typeface="Times New Roman" pitchFamily="18" charset="0"/>
              </a:rPr>
              <a:t>    В Историческом сквере Екатеринбурга, на Плотинке, замурована в земле капсула с посланием потомкам. Вместе с другими документами, отчетами, магнитофонными записями, песнями в ней – роман Очеретина «Саламандра» и фильм «Город нашей судьбы». Капсулу опустили в землю, когда Екатеринбург отмечал 250 лет, вскроют на его 300-летие, в 2023 году.</a:t>
            </a:r>
            <a:br>
              <a:rPr lang="ru-RU" sz="2400" smtClean="0">
                <a:cs typeface="Times New Roman" pitchFamily="18" charset="0"/>
              </a:rPr>
            </a:br>
            <a:r>
              <a:rPr lang="ru-RU" sz="2400" smtClean="0">
                <a:cs typeface="Times New Roman" pitchFamily="18" charset="0"/>
              </a:rPr>
              <a:t>Умер писатель в 1987 году.</a:t>
            </a:r>
          </a:p>
        </p:txBody>
      </p:sp>
    </p:spTree>
  </p:cSld>
  <p:clrMapOvr>
    <a:masterClrMapping/>
  </p:clrMapOvr>
  <p:transition spd="slow" advTm="992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Ул. Яскина</a:t>
            </a:r>
            <a:endParaRPr lang="ru-RU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8662988" cy="5113337"/>
          </a:xfrm>
        </p:spPr>
      </p:pic>
    </p:spTree>
  </p:cSld>
  <p:clrMapOvr>
    <a:masterClrMapping/>
  </p:clrMapOvr>
  <p:transition spd="slow" advTm="260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338"/>
            <a:ext cx="7221538" cy="11255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Александр Иванович Яскин</a:t>
            </a:r>
            <a:b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 (12.09.1912 – 21.01.1999)</a:t>
            </a:r>
            <a:endParaRPr lang="ru-RU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6550"/>
            <a:ext cx="26987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468313" y="1484313"/>
            <a:ext cx="655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	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0" y="1851025"/>
            <a:ext cx="8712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В 1932 году окончил Каслинский техникум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металлообработки.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В 1938—1945 годах учился в УПИ в Свердловске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(по специальности инженер-механик).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В 1938—1948 работал на заводе Уралмаш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техником, затем заместителем начальника цеха, начальником технического бюро, начальником лаборатории резания.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В 1950—1954 годах работал на Свердловском машиностроительном заводе им. М. И. Калинина главным технологом. В 1954 году назначен начальником — главным конструктором СКБ-203. Руководил созданием изделий для ракетных комплексов, таких как машины залпового огня БМ-14-17, бомбометной реактивной установки РБУ-2500, пусковой установки БМ-21 и транспортной машины 9Ф-37 системы «Град». </a:t>
            </a:r>
          </a:p>
        </p:txBody>
      </p:sp>
    </p:spTree>
  </p:cSld>
  <p:clrMapOvr>
    <a:masterClrMapping/>
  </p:clrMapOvr>
  <p:transition spd="slow" advTm="831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/>
                </a:solidFill>
                <a:cs typeface="Times New Roman" pitchFamily="18" charset="0"/>
              </a:rPr>
              <a:t>Александр Иванович Яскин</a:t>
            </a:r>
            <a:endParaRPr lang="ru-RU" sz="40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07950" y="1255713"/>
            <a:ext cx="8712200" cy="27352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200" smtClean="0">
                <a:cs typeface="Times New Roman" pitchFamily="18" charset="0"/>
              </a:rPr>
              <a:t>При его участии созданы пусковые и транспортно-заряжающие машины для ЗРК «Куб» и «Оса», реактивных систем залпового огня «Град-В», ЗРК «С-300В», «Штиль», «Бук», «Тор» и других, разработаны авиационные многопозиционные катапультные устройства для крылатых ракет. Имеет более 30 авторских свидетельств на изобретения. Под его руководством создано и передано в серийное производство более 200 образцов вооружения для СА, ВМФ и авиации.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716338"/>
            <a:ext cx="3708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07950" y="3990975"/>
            <a:ext cx="58324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2013 году научно-производственному предприятию «Старт», входящему в холдинг «Авиационное оборудование» присвоено имя выдающегося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конструктора военной техники и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одного из основателей предприятия Александра Ивановича Яскина.</a:t>
            </a:r>
          </a:p>
        </p:txBody>
      </p:sp>
    </p:spTree>
  </p:cSld>
  <p:clrMapOvr>
    <a:masterClrMapping/>
  </p:clrMapOvr>
  <p:transition spd="slow" advTm="86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879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    </a:t>
            </a:r>
            <a:r>
              <a:rPr lang="ru-RU" sz="2800" dirty="0" smtClean="0">
                <a:cs typeface="Times New Roman" pitchFamily="18" charset="0"/>
              </a:rPr>
              <a:t>Великая </a:t>
            </a:r>
            <a:r>
              <a:rPr lang="ru-RU" sz="2800" dirty="0">
                <a:cs typeface="Times New Roman" pitchFamily="18" charset="0"/>
              </a:rPr>
              <a:t>Отечественная война была для нашего народа огромной трагедией. </a:t>
            </a:r>
            <a:endParaRPr lang="ru-RU" sz="28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    </a:t>
            </a:r>
            <a:r>
              <a:rPr lang="ru-RU" sz="2800" dirty="0" smtClean="0">
                <a:cs typeface="Times New Roman" pitchFamily="18" charset="0"/>
              </a:rPr>
              <a:t>Отзвуки </a:t>
            </a:r>
            <a:r>
              <a:rPr lang="ru-RU" sz="2800" dirty="0">
                <a:cs typeface="Times New Roman" pitchFamily="18" charset="0"/>
              </a:rPr>
              <a:t>этой войны уже давно </a:t>
            </a:r>
            <a:endParaRPr lang="ru-RU" sz="28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стихли, память </a:t>
            </a:r>
            <a:r>
              <a:rPr lang="ru-RU" sz="2800" dirty="0">
                <a:cs typeface="Times New Roman" pitchFamily="18" charset="0"/>
              </a:rPr>
              <a:t>человечества </a:t>
            </a:r>
            <a:endParaRPr lang="ru-RU" sz="28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потихоньку начинает </a:t>
            </a:r>
            <a:r>
              <a:rPr lang="ru-RU" sz="2800" dirty="0">
                <a:cs typeface="Times New Roman" pitchFamily="18" charset="0"/>
              </a:rPr>
              <a:t>стирать </a:t>
            </a:r>
            <a:endParaRPr lang="ru-RU" sz="28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значение и масштаб трагедии.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sz="2800" dirty="0" smtClean="0">
                <a:cs typeface="Times New Roman" pitchFamily="18" charset="0"/>
              </a:rPr>
              <a:t>Но </a:t>
            </a:r>
            <a:r>
              <a:rPr lang="ru-RU" sz="2800" dirty="0">
                <a:cs typeface="Times New Roman" pitchFamily="18" charset="0"/>
              </a:rPr>
              <a:t>вправе ли мы, новое </a:t>
            </a:r>
            <a:r>
              <a:rPr lang="ru-RU" sz="2800" dirty="0" smtClean="0">
                <a:cs typeface="Times New Roman" pitchFamily="18" charset="0"/>
              </a:rPr>
              <a:t>поколение,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забыть </a:t>
            </a:r>
            <a:r>
              <a:rPr lang="ru-RU" sz="2800" dirty="0">
                <a:cs typeface="Times New Roman" pitchFamily="18" charset="0"/>
              </a:rPr>
              <a:t>тот подвиг, </a:t>
            </a:r>
            <a:r>
              <a:rPr lang="ru-RU" sz="2800" dirty="0" smtClean="0">
                <a:cs typeface="Times New Roman" pitchFamily="18" charset="0"/>
              </a:rPr>
              <a:t>который </a:t>
            </a:r>
            <a:r>
              <a:rPr lang="ru-RU" sz="2800" dirty="0">
                <a:cs typeface="Times New Roman" pitchFamily="18" charset="0"/>
              </a:rPr>
              <a:t>ради </a:t>
            </a:r>
            <a:r>
              <a:rPr lang="ru-RU" sz="2800" dirty="0" smtClean="0">
                <a:cs typeface="Times New Roman" pitchFamily="18" charset="0"/>
              </a:rPr>
              <a:t>нас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совершили наши прадеды </a:t>
            </a:r>
            <a:r>
              <a:rPr lang="ru-RU" sz="2800" dirty="0">
                <a:cs typeface="Times New Roman" pitchFamily="18" charset="0"/>
              </a:rPr>
              <a:t>и </a:t>
            </a:r>
            <a:endParaRPr lang="ru-RU" sz="28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прапрадеды</a:t>
            </a:r>
            <a:r>
              <a:rPr lang="ru-RU" sz="2800" dirty="0">
                <a:cs typeface="Times New Roman" pitchFamily="18" charset="0"/>
              </a:rPr>
              <a:t>?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666875"/>
            <a:ext cx="28432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44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23850" y="792163"/>
            <a:ext cx="8229600" cy="9080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  <a:cs typeface="Times New Roman" pitchFamily="18" charset="0"/>
              </a:rPr>
              <a:t>Ул. Мехренцева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44675"/>
            <a:ext cx="8748712" cy="4860925"/>
          </a:xfrm>
        </p:spPr>
      </p:pic>
      <p:pic>
        <p:nvPicPr>
          <p:cNvPr id="2050" name="Picture 2" descr="C:\Users\Галя\Desktop\pic405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00213"/>
            <a:ext cx="50387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1125538"/>
            <a:ext cx="8686800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Анатолий Александрович </a:t>
            </a:r>
            <a:r>
              <a:rPr lang="ru-RU" b="1" i="1" dirty="0" err="1" smtClean="0">
                <a:solidFill>
                  <a:schemeClr val="accent2"/>
                </a:solidFill>
                <a:cs typeface="Times New Roman" pitchFamily="18" charset="0"/>
              </a:rPr>
              <a:t>Мехренцев</a:t>
            </a: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(2.08.1925-7.01.1985)</a:t>
            </a:r>
            <a:endParaRPr lang="ru-RU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3668713"/>
            <a:ext cx="1914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22250" y="2133600"/>
            <a:ext cx="88915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После окончания семилетней школы (в 1940 году) поступил в Кунгурский машиностроительный техникум.  Ушел добровольцем на фронт вместе со всей группой из техникума (из группы в живых после первого боя остались  только двое), затем служил авиамехаником на Тихоокеанском флоте. Принимал участие в боевых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действиях против Японии и в Корее. Медали: «За боевые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заслуги» (ноябрь 1945), «За победу над Японией» (июнь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1946). В октябре 1952 года был демобилизован и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вернулся в Кунгур и продолжил учёбу в техникуме.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 1952—1957 гг. учился в УПИ им. С.М. Кирова.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Во время учёбы был комсоргом факультета и секретарём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комитета ВЛКСМ института.</a:t>
            </a:r>
          </a:p>
        </p:txBody>
      </p:sp>
    </p:spTree>
  </p:cSld>
  <p:clrMapOvr>
    <a:masterClrMapping/>
  </p:clrMapOvr>
  <p:transition spd="slow" advTm="102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836613"/>
            <a:ext cx="8569325" cy="7651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Анатолий Александрович </a:t>
            </a:r>
            <a:r>
              <a:rPr lang="ru-RU" b="1" i="1" dirty="0" err="1" smtClean="0">
                <a:solidFill>
                  <a:schemeClr val="accent2"/>
                </a:solidFill>
                <a:cs typeface="Times New Roman" pitchFamily="18" charset="0"/>
              </a:rPr>
              <a:t>Мехренцев</a:t>
            </a:r>
            <a:endParaRPr lang="ru-RU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225425" y="1484313"/>
            <a:ext cx="7921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После окончания УПИ им. С.М. Кирова в 1957 году получил должность заместителя начальника цеха Машиностроительного завода им. М. И. Калинина в Свердловске. В декабре 1975 года - июне 1977 года -генеральный директор Машиностроительного завода им. М. И. Калинина.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 июне 1977 года по инициативе первого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секретаря Свердловского обкома КПСС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Бориса Ельцина был избран председателем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Свердловского облисполкома.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 2001 году постановлением Правительства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Свердловской области учрежден «Почетный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диплом правительства Свердловской области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имени Анатолия Александровича Мехренцева».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Похоронен на Широкореченском кладбище.</a:t>
            </a:r>
          </a:p>
        </p:txBody>
      </p:sp>
      <p:pic>
        <p:nvPicPr>
          <p:cNvPr id="34819" name="Picture 2" descr="C:\Users\Галя\Desktop\Мехренцев_мог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2894013"/>
            <a:ext cx="2670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4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53990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Мы не можем забыть подвиг наших героев, мы не должны воспринимать Великую Отечественную Войну как тире между двумя датами! Потому что именно в этом «тире» спрятаны боль поражения и радость победы, жизни и судьбы миллионов людей по всему миру и героев нашего города.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Чем чаще мы будем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вспоминать 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помнить имена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героев, тем дольше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они будут жить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и тем ценнее для нас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будет их подвиг!</a:t>
            </a:r>
          </a:p>
        </p:txBody>
      </p:sp>
      <p:pic>
        <p:nvPicPr>
          <p:cNvPr id="35842" name="Picture 2" descr="C:\Users\Галя\Desktop\shirorechenskoe-ekaterinburg-1-640x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13" y="2997200"/>
            <a:ext cx="54498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3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82600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Спасибо за внимание! </a:t>
            </a:r>
          </a:p>
        </p:txBody>
      </p:sp>
      <p:pic>
        <p:nvPicPr>
          <p:cNvPr id="2051" name="Picture 3" descr="C:\Users\Галя\Desktop\img-20131029144413-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428875"/>
            <a:ext cx="70135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9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cs typeface="Times New Roman" pitchFamily="18" charset="0"/>
              </a:rPr>
              <a:t>Цели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362950" cy="5113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cs typeface="Times New Roman" pitchFamily="18" charset="0"/>
              </a:rPr>
              <a:t>Проблема:</a:t>
            </a:r>
            <a:r>
              <a:rPr lang="ru-RU" sz="2400" dirty="0" smtClean="0"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забываем или не знаем о подвиге наших земляков - героев Великой Отечественной Войны.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cs typeface="Times New Roman" pitchFamily="18" charset="0"/>
              </a:rPr>
              <a:t>Цели и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cs typeface="Times New Roman" pitchFamily="18" charset="0"/>
              </a:rPr>
              <a:t>Выяснить в честь каких героев Великой Отечественной Войны названы улицы Екатеринбурга;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cs typeface="Times New Roman" pitchFamily="18" charset="0"/>
              </a:rPr>
              <a:t>Найти эти улицы на карте;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cs typeface="Times New Roman" pitchFamily="18" charset="0"/>
              </a:rPr>
              <a:t>Описать подвиг героев;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cs typeface="Times New Roman" pitchFamily="18" charset="0"/>
              </a:rPr>
              <a:t>Рассказать одноклассникам (провести экскурсию для класса)</a:t>
            </a:r>
            <a:endParaRPr lang="ru-RU" sz="26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4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7950" y="836613"/>
            <a:ext cx="8928100" cy="23050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  <a:t>Имена земляков – </a:t>
            </a:r>
            <a:b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  <a:t>героев Великой Отечественной войны </a:t>
            </a:r>
            <a:b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  <a:t>на карте нашего города:</a:t>
            </a:r>
            <a:endParaRPr lang="ru-RU" sz="32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3141663"/>
            <a:ext cx="8229600" cy="3527425"/>
          </a:xfrm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Михаил Петрович Одинцов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Николай Григорьевич Кичигин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Григорий Андреевич Речкалов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Вадим  Кузьмич Очеретин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Александр Иванович Яскин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Анатолий Александрович Мехренцев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Tm="54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4825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  <a:cs typeface="Times New Roman" pitchFamily="18" charset="0"/>
              </a:rPr>
              <a:t>Сквер им. М.П.Одинцова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852738"/>
            <a:ext cx="8072437" cy="367823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05038"/>
            <a:ext cx="8385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Михаил Петрович Одинцов</a:t>
            </a:r>
            <a:b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(18.11.1921 — 12.12.2011)</a:t>
            </a:r>
            <a:endParaRPr lang="ru-RU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435975" cy="2160588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cs typeface="Times New Roman" pitchFamily="18" charset="0"/>
              </a:rPr>
              <a:t>	Советский военный лётчик бомбардировочной и штурмовой авиации. Заслуженный военный лётчик СССР, генерал-полковник авиации, дважды Герой Советского Союза, участник Великой Отечественной войны,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cs typeface="Times New Roman" pitchFamily="18" charset="0"/>
              </a:rPr>
              <a:t>советский писатель</a:t>
            </a:r>
            <a:r>
              <a:rPr lang="ru-RU" sz="3800" dirty="0" smtClean="0">
                <a:cs typeface="Times New Roman" pitchFamily="18" charset="0"/>
              </a:rPr>
              <a:t>.</a:t>
            </a:r>
            <a:r>
              <a:rPr lang="ru-RU" dirty="0"/>
              <a:t>	</a:t>
            </a:r>
            <a:endParaRPr lang="ru-RU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111500"/>
            <a:ext cx="242728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388" y="3716338"/>
            <a:ext cx="6408737" cy="31416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sz="2600" dirty="0" smtClean="0">
                <a:cs typeface="Times New Roman" pitchFamily="18" charset="0"/>
              </a:rPr>
              <a:t>В 1937 году окончил семь классов школы № 36 города Свердловска.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В 16 лет поступил на Свердловский завод «</a:t>
            </a:r>
            <a:r>
              <a:rPr lang="ru-RU" sz="2600" dirty="0" err="1" smtClean="0">
                <a:cs typeface="Times New Roman" pitchFamily="18" charset="0"/>
              </a:rPr>
              <a:t>Уралобувь</a:t>
            </a:r>
            <a:r>
              <a:rPr lang="ru-RU" sz="2600" dirty="0" smtClean="0">
                <a:cs typeface="Times New Roman" pitchFamily="18" charset="0"/>
              </a:rPr>
              <a:t>», где освоил 6 типов станков.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Учитывая исключительные лётные навыки и неоднократные личные просьбы, М.П.Одинцов был в неполные 17 лет призван на военную службу. </a:t>
            </a:r>
            <a:endParaRPr lang="ru-RU" sz="2600" dirty="0" smtClean="0"/>
          </a:p>
        </p:txBody>
      </p:sp>
    </p:spTree>
  </p:cSld>
  <p:clrMapOvr>
    <a:masterClrMapping/>
  </p:clrMapOvr>
  <p:transition spd="slow" advTm="9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08050" y="908050"/>
            <a:ext cx="8229600" cy="5048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accent2"/>
                </a:solidFill>
                <a:cs typeface="Times New Roman" pitchFamily="18" charset="0"/>
              </a:rPr>
              <a:t>Михаил Петрович Одинцов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295400"/>
            <a:ext cx="8516938" cy="5229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Подвиги легендарного военного летчика: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cs typeface="Times New Roman" pitchFamily="18" charset="0"/>
              </a:rPr>
              <a:t>25 июня 1941 года, на четвертый день войны младший лейтенант Михаил Одинцов получил задание: разбомбить - по данным разведки – колонну фашистских грузовиков, идущих с запада к Смоленску. Летчик нашел колонну, направил СУ – 2   («легкий» бомбардировщик) ей в лоб и «раздолбал» её. 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cs typeface="Times New Roman" pitchFamily="18" charset="0"/>
              </a:rPr>
              <a:t>С бомбардировщика СУ – 2  Михаил вскоре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пересел на штурмовик ИЛ -2. Носился над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самыми верхушками деревьев, обрушиваясь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на врага внезапно. Так однажды налетел 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вражеский аэродром под Курском, искрошил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два фашистских бомбардировщика, паровоз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шесть вагонов, подавил шесть зенитных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установок</a:t>
            </a:r>
            <a:r>
              <a:rPr lang="ru-RU" sz="2300" dirty="0" smtClean="0">
                <a:cs typeface="Times New Roman" pitchFamily="18" charset="0"/>
              </a:rPr>
              <a:t>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284538"/>
            <a:ext cx="26622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5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185150" cy="54911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cs typeface="Times New Roman" pitchFamily="18" charset="0"/>
              </a:rPr>
              <a:t>В небе над Сталинградом атаковали Одинцова немецкие истребители. Не растерялся Михаил – двух уничтожил одной очередью, два других сбежали. Орден Красного Знамени украсил грудь военного летчика…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cs typeface="Times New Roman" pitchFamily="18" charset="0"/>
              </a:rPr>
              <a:t>Первую Золотую Звезду Героя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Одинцов получил после </a:t>
            </a:r>
            <a:r>
              <a:rPr lang="ru-RU" dirty="0" err="1" smtClean="0">
                <a:cs typeface="Times New Roman" pitchFamily="18" charset="0"/>
              </a:rPr>
              <a:t>Корсунь</a:t>
            </a:r>
            <a:r>
              <a:rPr lang="ru-RU" dirty="0" smtClean="0">
                <a:cs typeface="Times New Roman" pitchFamily="18" charset="0"/>
              </a:rPr>
              <a:t>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Шевченковской операции, когда его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штурмовик такой урон нанес фашистам, что их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самолеты взлететь не могли – первым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заходом на бомбежку он уничтожил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пять самолетов, восемь бензовозов, 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после второго захода аэродром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превратился в сплошной костер.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2" name="Picture 2" descr="C:\Users\Галя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565400"/>
            <a:ext cx="2819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5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8" y="922338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2"/>
                </a:solidFill>
                <a:cs typeface="Times New Roman" pitchFamily="18" charset="0"/>
              </a:rPr>
              <a:t>Ул. </a:t>
            </a:r>
            <a:r>
              <a:rPr lang="ru-RU" sz="3600" b="1" i="1" dirty="0" err="1" smtClean="0">
                <a:solidFill>
                  <a:schemeClr val="accent2"/>
                </a:solidFill>
                <a:cs typeface="Times New Roman" pitchFamily="18" charset="0"/>
              </a:rPr>
              <a:t>Кичигинская</a:t>
            </a:r>
            <a:endParaRPr lang="ru-RU" sz="36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557338"/>
            <a:ext cx="85645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Галя\Desktop\577c1dba6e2cdc35517d1df34dc4a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85042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heme/theme1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A0000"/>
    </a:hlink>
    <a:folHlink>
      <a:srgbClr val="FAC08F"/>
    </a:folHlink>
  </a:clrScheme>
</a:themeOverride>
</file>

<file path=ppt/theme/themeOverride2.xml><?xml version="1.0" encoding="utf-8"?>
<a:themeOverride xmlns:a="http://schemas.openxmlformats.org/drawingml/2006/main">
  <a:clrScheme name="Другая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A0000"/>
    </a:hlink>
    <a:folHlink>
      <a:srgbClr val="FAC0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1224</Words>
  <Application>Microsoft Office PowerPoint</Application>
  <PresentationFormat>Экран (4:3)</PresentationFormat>
  <Paragraphs>147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Calibri</vt:lpstr>
      <vt:lpstr>Wingdings</vt:lpstr>
      <vt:lpstr>1_Тема Office</vt:lpstr>
      <vt:lpstr>1_Тема Office</vt:lpstr>
      <vt:lpstr>Они живы,  пока мы их помним!  («Имена земляков –  героев Великой Отечественной войны  на карте нашего города»)</vt:lpstr>
      <vt:lpstr>Слайд 2</vt:lpstr>
      <vt:lpstr>Цели и задачи проекта</vt:lpstr>
      <vt:lpstr>Имена земляков –  героев Великой Отечественной войны  на карте нашего города:</vt:lpstr>
      <vt:lpstr>Сквер им. М.П.Одинцова</vt:lpstr>
      <vt:lpstr>Михаил Петрович Одинцов (18.11.1921 — 12.12.2011)</vt:lpstr>
      <vt:lpstr>Михаил Петрович Одинцов</vt:lpstr>
      <vt:lpstr>Слайд 8</vt:lpstr>
      <vt:lpstr>Ул. Кичигинская</vt:lpstr>
      <vt:lpstr>Николай Григорьевич Кичигин  (1913—1993)</vt:lpstr>
      <vt:lpstr>Слайд 11</vt:lpstr>
      <vt:lpstr>Ул. Речкалова</vt:lpstr>
      <vt:lpstr>Григорий Андреевич Речкалов  (9.02.1920-20.12.1990)</vt:lpstr>
      <vt:lpstr>Ул. Очеретина</vt:lpstr>
      <vt:lpstr>Вадим Кузьмич Очеретин (06.06.1921 - 02.04.1987)</vt:lpstr>
      <vt:lpstr>Слайд 16</vt:lpstr>
      <vt:lpstr>Ул. Яскина</vt:lpstr>
      <vt:lpstr>Александр Иванович Яскин  (12.09.1912 – 21.01.1999)</vt:lpstr>
      <vt:lpstr>Александр Иванович Яскин</vt:lpstr>
      <vt:lpstr>Ул. Мехренцева</vt:lpstr>
      <vt:lpstr>Анатолий Александрович Мехренцев  (2.08.1925-7.01.1985)</vt:lpstr>
      <vt:lpstr>Анатолий Александрович Мехренцев</vt:lpstr>
      <vt:lpstr>Слайд 23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живы,  пока мы их помним!  («Имена земляков –  героев Великой Отечественной войны  на карте нашего города»)</dc:title>
  <dc:creator>Olga</dc:creator>
  <cp:lastModifiedBy>User</cp:lastModifiedBy>
  <cp:revision>21</cp:revision>
  <dcterms:created xsi:type="dcterms:W3CDTF">2016-02-05T14:57:01Z</dcterms:created>
  <dcterms:modified xsi:type="dcterms:W3CDTF">2016-02-25T10:30:55Z</dcterms:modified>
</cp:coreProperties>
</file>