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67" r:id="rId5"/>
    <p:sldId id="263" r:id="rId6"/>
    <p:sldId id="257" r:id="rId7"/>
    <p:sldId id="259" r:id="rId8"/>
    <p:sldId id="270" r:id="rId9"/>
    <p:sldId id="272" r:id="rId10"/>
    <p:sldId id="271" r:id="rId11"/>
    <p:sldId id="265" r:id="rId12"/>
    <p:sldId id="266" r:id="rId13"/>
    <p:sldId id="274" r:id="rId14"/>
    <p:sldId id="273" r:id="rId15"/>
    <p:sldId id="269" r:id="rId16"/>
    <p:sldId id="264" r:id="rId17"/>
    <p:sldId id="268" r:id="rId18"/>
    <p:sldId id="262" r:id="rId19"/>
    <p:sldId id="275" r:id="rId20"/>
    <p:sldId id="261" r:id="rId21"/>
    <p:sldId id="276" r:id="rId22"/>
    <p:sldId id="277" r:id="rId23"/>
    <p:sldId id="279" r:id="rId24"/>
    <p:sldId id="260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70" d="100"/>
          <a:sy n="70" d="100"/>
        </p:scale>
        <p:origin x="-1170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78F2E-63F8-4A0D-B464-7A2A3E089856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1311-DF52-4657-8A59-BDD4A5C07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8670B-F7FC-4656-8DEA-F6418B395ED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3157-16AD-4815-9A6F-F3046D707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9CE3C-4F48-4800-B69D-06296ADF9DF6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3957-1B44-4CA9-8E2B-E85C80752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59DE-546E-4465-B95D-F277C3DECD6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8F44-82AC-4106-A78D-E6062BD54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2103-2E99-4EC8-8B6C-8C981BB998A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C016-3DA0-4591-86B9-14A9112F4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49DD7-2B00-427C-AAE9-794CC2B89E8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093DE-5B7B-4C3A-894B-6B1F05573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19D0-CFB5-4212-B958-08E33E8D1212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A622C-D590-4A55-B9D0-8FD9A8C34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5F67-70B1-40B5-8631-A1F1ED3E6672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283D-A414-458C-B85C-63FF985FB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8C2E-243D-47CD-821F-B76663BF245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8FEDC-A68E-4D14-BA98-B746D304C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B148-E877-42D4-9ACB-61E46DAA8A0D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F1A0-A772-46AB-A90F-F39E12D4D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B6FF3-6627-4097-9C6B-1668C143CDC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47CE-7F76-47E0-9CCC-D5F34BBDB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7F4646F-CD55-475C-8252-05736E6D7FA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6FFF122-2782-479D-829C-EF5A5C890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heroes.ru/hero/hero.asp?Hero_id=654" TargetMode="External"/><Relationship Id="rId2" Type="http://schemas.openxmlformats.org/officeDocument/2006/relationships/hyperlink" Target="http://www.warheroes.ru/hero/hero.asp?Hero_id=5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E%D1%81%D0%B8%D0%BF%D0%B5%D0%BD%D0%BA%D0%BE,_%D0%9F%D0%BE%D0%BB%D0%B8%D0%BD%D0%B0_%D0%94%D0%B5%D0%BD%D0%B8%D1%81%D0%BE%D0%B2%D0%BD%D0%B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-26988"/>
            <a:ext cx="7772400" cy="1828801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Областной конкурс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400" smtClean="0">
                <a:latin typeface="Arial Black" pitchFamily="34" charset="0"/>
              </a:rPr>
              <a:t>«Знать и помнить: имена героев </a:t>
            </a: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 Black" pitchFamily="34" charset="0"/>
              </a:rPr>
              <a:t>в названиях улиц»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5800" y="1412875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000" dirty="0" smtClean="0"/>
              <a:t>номинация</a:t>
            </a:r>
          </a:p>
          <a:p>
            <a:pPr>
              <a:defRPr/>
            </a:pPr>
            <a:r>
              <a:rPr lang="ru-RU" sz="2000" dirty="0" smtClean="0">
                <a:latin typeface="Arial Black" pitchFamily="34" charset="0"/>
              </a:rPr>
              <a:t>«</a:t>
            </a:r>
            <a:r>
              <a:rPr lang="ru-RU" sz="2000" dirty="0" err="1" smtClean="0">
                <a:latin typeface="Arial Black" pitchFamily="34" charset="0"/>
              </a:rPr>
              <a:t>Историко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– культурное наследие г. Екатеринбурга и Свердловской области»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227763" y="4724400"/>
            <a:ext cx="35988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just"/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just"/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8</a:t>
            </a: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класс</a:t>
            </a:r>
          </a:p>
          <a:p>
            <a:pPr algn="just"/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МАОУ СОШ №3 </a:t>
            </a:r>
          </a:p>
          <a:p>
            <a:pPr algn="just"/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Малышевского городского округа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60413" y="2924175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600" dirty="0" smtClean="0">
                <a:latin typeface="Arial Black" pitchFamily="34" charset="0"/>
              </a:rPr>
              <a:t>ТАЙНА УЛИЦЫ ОСИПЕНКО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4119563" y="476250"/>
            <a:ext cx="4556125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 Только случай помог Полине Осипенко стать пилотом. Во время визита К. Е. Ворошилова на «Качу» (как любя называли пилоты свою школу), она упросила его зачислить её в училище. 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 Наконец–то  осуществилась её мечта!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 В 1933 году Полина  успешно окончила школу военных пилотов и стала лётчицей, командиром звена в истребительной авиации.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</p:txBody>
      </p:sp>
      <p:pic>
        <p:nvPicPr>
          <p:cNvPr id="22530" name="Picture 2" descr="C:\Users\Кабинет17\Desktop\Знать и помнить ИМЕНА ГЕРОЕВ В НАЗВАНИЯХ УЛИЦ\Новая папка\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765175"/>
            <a:ext cx="35353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8900" y="4005263"/>
            <a:ext cx="3703638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Полина Денисовна Осипенко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 время учёбы в лётной школе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 Летом 1937 года Полина Осипенко побила три мировых рекорда высотных полётов с грузом и без нагрузки. В 1938 году она возглавила беспосадочный перелёт Севастополь — Архангельск; её экипаж установил также международный женский рекорд дальности полёта по замкнутой кривой.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</p:txBody>
      </p:sp>
      <p:pic>
        <p:nvPicPr>
          <p:cNvPr id="23554" name="Picture 2" descr="C:\Users\Кабинет17\Desktop\Знать и помнить ИМЕНА ГЕРОЕВ В НАЗВАНИЯХ УЛИЦ\Новая папка\osip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924175"/>
            <a:ext cx="46085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92475" y="6100763"/>
            <a:ext cx="2703513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Побит мировой рекорд!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457200" y="250825"/>
            <a:ext cx="8229600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24-25 сентября 1938 года на самолёте АНТ-37 «Родина» (командир — В. С. Гризодубова, штурман — М. М. Раскова) Полина совершила беспосадочный перелёт Москва — Дальний Восток (Керби, район Хабаровского края) протяжённостью 6450 км (по прямой — 5910 км), который длился 26 часов 29 минут. В ходе перелёта был установлен женский мировой авиационный рекорд дальности полёта.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</p:txBody>
      </p:sp>
      <p:pic>
        <p:nvPicPr>
          <p:cNvPr id="24578" name="Picture 4" descr="C:\Users\Кабинет17\Desktop\Знать и помнить ИМЕНА ГЕРОЕВ В НАЗВАНИЯХ УЛИЦ\Новая папка\gorec_triumfa-01-07 дб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00438"/>
            <a:ext cx="783113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Кабинет17\Desktop\Знать и помнить ИМЕНА ГЕРОЕВ В НАЗВАНИЯХ УЛИЦ\Новая папка\1023036-img_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12750"/>
            <a:ext cx="8064500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08075" y="6083300"/>
            <a:ext cx="7058025" cy="6477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Валентина </a:t>
            </a:r>
            <a:r>
              <a:rPr lang="ru-RU" dirty="0" err="1">
                <a:latin typeface="+mn-lt"/>
              </a:rPr>
              <a:t>Гризодубова</a:t>
            </a:r>
            <a:r>
              <a:rPr lang="ru-RU" dirty="0">
                <a:latin typeface="+mn-lt"/>
              </a:rPr>
              <a:t>, Марина Раскова, Полина Осипенко изучают маршрут полёта Москва – Дальний  Восток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Кабинет17\Desktop\Знать и помнить ИМЕНА ГЕРОЕВ В НАЗВАНИЯХ УЛИЦ\Новая папка\f7c62139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335962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08075" y="5938838"/>
            <a:ext cx="7058025" cy="3698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Маршрут беспосадочного перелёта Москва – Дальний Восток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7651" name="Picture 2" descr="C:\Users\Кабинет17\Desktop\Знать и помнить ИМЕНА ГЕРОЕВ В НАЗВАНИЯХ УЛИЦ\Новая папка\1268809740_rod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5" y="188913"/>
            <a:ext cx="5292725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08075" y="5938838"/>
            <a:ext cx="7058025" cy="6461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В. С. </a:t>
            </a:r>
            <a:r>
              <a:rPr lang="ru-RU" dirty="0" err="1">
                <a:latin typeface="+mn-lt"/>
              </a:rPr>
              <a:t>Гризодубова</a:t>
            </a:r>
            <a:r>
              <a:rPr lang="ru-RU" dirty="0">
                <a:latin typeface="+mn-lt"/>
              </a:rPr>
              <a:t>, М. М. Раскова, П. Д. Осипенко совершили беспосадочный перелёт Москва – Дальний Восток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 За выполнение этого перелёта и проявленные при этом мужество и героизм 2 ноября 1938 года Полине Денисовне Осипенко присвоено звание Героя Советского Союза.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8500" y="5283200"/>
            <a:ext cx="4284663" cy="6461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Золотая звезда Героя Советского Союза</a:t>
            </a:r>
          </a:p>
        </p:txBody>
      </p:sp>
      <p:pic>
        <p:nvPicPr>
          <p:cNvPr id="28675" name="Picture 2" descr="C:\Users\Кабинет17\Desktop\Знать и помнить ИМЕНА ГЕРОЕВ В НАЗВАНИЯХ УЛИЦ\Новая папка\14967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09788"/>
            <a:ext cx="401478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Кабинет17\Desktop\Знать и помнить ИМЕНА ГЕРОЕВ В НАЗВАНИЯХ УЛИЦ\Новая папка\e_6dfWk5f2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070100"/>
            <a:ext cx="2713037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После перелёта Москва — Дальний Восток Полина Осипенко стала инспектором по технике пилотажа, наставником пилотов-истребителей. В марте 1939 года её избрали делегатом XVIII съезда ВКП(б).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</p:txBody>
      </p:sp>
      <p:pic>
        <p:nvPicPr>
          <p:cNvPr id="29698" name="Picture 3" descr="C:\Users\Кабинет17\Desktop\Знать и помнить ИМЕНА ГЕРОЕВ В НАЗВАНИЯХ УЛИЦ\Новая папка\file.jpeg"/>
          <p:cNvPicPr>
            <a:picLocks noChangeAspect="1" noChangeArrowheads="1"/>
          </p:cNvPicPr>
          <p:nvPr/>
        </p:nvPicPr>
        <p:blipFill>
          <a:blip r:embed="rId2"/>
          <a:srcRect t="12460"/>
          <a:stretch>
            <a:fillRect/>
          </a:stretch>
        </p:blipFill>
        <p:spPr bwMode="auto">
          <a:xfrm>
            <a:off x="2051050" y="2205038"/>
            <a:ext cx="518477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25713" y="5876925"/>
            <a:ext cx="4284662" cy="3698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Встреча с Михаилом </a:t>
            </a:r>
            <a:r>
              <a:rPr lang="ru-RU" dirty="0" err="1">
                <a:latin typeface="+mn-lt"/>
              </a:rPr>
              <a:t>Калининым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3851275" y="292100"/>
            <a:ext cx="4835525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Александр Степанович Осипенко (1910—1991) второй муж Полины Денисовны (с 1935 года) — однополчанин, лётчик-истребитель. С января по июнь 1938 участвовал в боевых действиях в Испании. За мужество и героизм, проявленные при выполнении воинского долга, старшему лейтенанту Осипенко Александру Степановичу 22 февраля 1939 года присвоено звание Героя Советского Союза с вручением ордена Ленина.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</p:txBody>
      </p:sp>
      <p:pic>
        <p:nvPicPr>
          <p:cNvPr id="30722" name="Picture 2" descr="C:\Users\Кабинет17\Desktop\Знать и помнить ИМЕНА ГЕРОЕВ В НАЗВАНИЯХ УЛИЦ\Новая папка\Osipenko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404813"/>
            <a:ext cx="3171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4716463" y="466725"/>
            <a:ext cx="3970337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 Вместе они прожили совсем недолго, но судьба каждого была наполнена яркими событиями, героическими подвигами на благо Родины. 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 Александр Осипенко описал жизнь Полины в автобиографической повести «Две звезды», где она предстаёт не только как герой-лётчик, но и как обычный человек, любимая женщина. 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 </a:t>
            </a:r>
          </a:p>
        </p:txBody>
      </p:sp>
      <p:pic>
        <p:nvPicPr>
          <p:cNvPr id="31746" name="Picture 2" descr="C:\Users\Кабинет17\Desktop\Знать и помнить ИМЕНА ГЕРОЕВ В НАЗВАНИЯХ УЛИЦ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6675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Admin\Desktop\Знать и помнить ИМЕНА ГЕРОЕВ В НАЗВАНИЯХ УЛИЦ\Новая папка\карта 1.jpg"/>
          <p:cNvPicPr>
            <a:picLocks noChangeAspect="1" noChangeArrowheads="1"/>
          </p:cNvPicPr>
          <p:nvPr/>
        </p:nvPicPr>
        <p:blipFill>
          <a:blip r:embed="rId2"/>
          <a:srcRect t="14735" b="2"/>
          <a:stretch>
            <a:fillRect/>
          </a:stretch>
        </p:blipFill>
        <p:spPr bwMode="auto">
          <a:xfrm>
            <a:off x="3168650" y="0"/>
            <a:ext cx="6011863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925" y="185738"/>
            <a:ext cx="82296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dirty="0" smtClean="0">
                <a:latin typeface="Arial Black" pitchFamily="34" charset="0"/>
              </a:rPr>
              <a:t>Виртуальная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экскурсия по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посёлку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им. МАЛЫШЕВА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14339" name="Picture 3" descr="C:\Users\Admin\Desktop\Знать и помнить ИМЕНА ГЕРОЕВ В НАЗВАНИЯХ УЛИЦ\Новая папка\экскурсия\Дворец культу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0" y="436563"/>
            <a:ext cx="2316163" cy="1552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4" descr="C:\Users\Admin\Desktop\Знать и помнить ИМЕНА ГЕРОЕВ В НАЗВАНИЯХ УЛИЦ\Новая папка\экскурсия\памятник малышеву.jpg"/>
          <p:cNvPicPr>
            <a:picLocks noChangeAspect="1" noChangeArrowheads="1"/>
          </p:cNvPicPr>
          <p:nvPr/>
        </p:nvPicPr>
        <p:blipFill>
          <a:blip r:embed="rId4"/>
          <a:srcRect l="24474" t="19737" r="20296" b="11745"/>
          <a:stretch>
            <a:fillRect/>
          </a:stretch>
        </p:blipFill>
        <p:spPr bwMode="auto">
          <a:xfrm>
            <a:off x="6372225" y="93663"/>
            <a:ext cx="1249363" cy="2309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Picture 6" descr="C:\Users\Admin\Desktop\Знать и помнить ИМЕНА ГЕРОЕВ В НАЗВАНИЯХ УЛИЦ\Новая папка\экскурсия\стелла.jpg"/>
          <p:cNvPicPr>
            <a:picLocks noChangeAspect="1" noChangeArrowheads="1"/>
          </p:cNvPicPr>
          <p:nvPr/>
        </p:nvPicPr>
        <p:blipFill>
          <a:blip r:embed="rId5"/>
          <a:srcRect l="53148" t="15173" r="12498" b="10165"/>
          <a:stretch>
            <a:fillRect/>
          </a:stretch>
        </p:blipFill>
        <p:spPr bwMode="auto">
          <a:xfrm>
            <a:off x="6611938" y="3997325"/>
            <a:ext cx="1992312" cy="2887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003800" y="3141663"/>
            <a:ext cx="360363" cy="792162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64163" y="3911600"/>
            <a:ext cx="36512" cy="876300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41750" y="1635125"/>
            <a:ext cx="331788" cy="3381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Black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72225" y="96838"/>
            <a:ext cx="320675" cy="33813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Black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088" y="6546850"/>
            <a:ext cx="320675" cy="3381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Black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950" y="2852738"/>
            <a:ext cx="2916238" cy="2646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entury" pitchFamily="18" charset="0"/>
              </a:rPr>
              <a:t>ОБОЗНАЧЕНИЯ: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 Black" pitchFamily="34" charset="0"/>
              </a:rPr>
              <a:t>1</a:t>
            </a:r>
            <a:r>
              <a:rPr lang="ru-RU" sz="1400" dirty="0">
                <a:latin typeface="Century" pitchFamily="18" charset="0"/>
              </a:rPr>
              <a:t> – стела при въезде в посёлок им. Малышева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Century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 Black" pitchFamily="34" charset="0"/>
              </a:rPr>
              <a:t>2</a:t>
            </a:r>
            <a:r>
              <a:rPr lang="ru-RU" sz="1400" dirty="0">
                <a:latin typeface="Century" pitchFamily="18" charset="0"/>
              </a:rPr>
              <a:t> – композиция «Серп и Молот» при въезде в посёлок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Century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 Black" pitchFamily="34" charset="0"/>
              </a:rPr>
              <a:t>3</a:t>
            </a:r>
            <a:r>
              <a:rPr lang="ru-RU" sz="1400" dirty="0">
                <a:latin typeface="Century" pitchFamily="18" charset="0"/>
              </a:rPr>
              <a:t> –  памятник Ивану Михайловичу Малышеву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Century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 Black" pitchFamily="34" charset="0"/>
              </a:rPr>
              <a:t>4</a:t>
            </a:r>
            <a:r>
              <a:rPr lang="ru-RU" sz="1400" dirty="0">
                <a:latin typeface="Century" pitchFamily="18" charset="0"/>
              </a:rPr>
              <a:t> – Дворец Культуры «Русь»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Century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60363" y="5795963"/>
            <a:ext cx="741362" cy="0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1042988" y="5641975"/>
            <a:ext cx="291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Arial Black" pitchFamily="34" charset="0"/>
              </a:rPr>
              <a:t>– улица Осипенко </a:t>
            </a:r>
          </a:p>
        </p:txBody>
      </p:sp>
      <p:pic>
        <p:nvPicPr>
          <p:cNvPr id="14350" name="Picture 2" descr="C:\Users\Кабинет17\Desktop\Знать и помнить ИМЕНА ГЕРОЕВ В НАЗВАНИЯХ УЛИЦ\Новая папка\76911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1938" y="2203450"/>
            <a:ext cx="2533650" cy="168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611938" y="3535363"/>
            <a:ext cx="333375" cy="339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Кабинет17\Desktop\Знать и помнить ИМЕНА ГЕРОЕВ В НАЗВАНИЯХ УЛИЦ\Новая папка\mjYsRK1HoU8.jpg"/>
          <p:cNvPicPr>
            <a:picLocks noChangeAspect="1" noChangeArrowheads="1"/>
          </p:cNvPicPr>
          <p:nvPr/>
        </p:nvPicPr>
        <p:blipFill>
          <a:blip r:embed="rId2"/>
          <a:srcRect l="17847" t="14365" r="14925" b="12328"/>
          <a:stretch>
            <a:fillRect/>
          </a:stretch>
        </p:blipFill>
        <p:spPr bwMode="auto">
          <a:xfrm>
            <a:off x="2987675" y="2060575"/>
            <a:ext cx="349567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395288" y="339725"/>
            <a:ext cx="82089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Arial Black" pitchFamily="34" charset="0"/>
              </a:rPr>
              <a:t>  Жизнь Полины Осипенко оборвалась очень рано.  Она погибла в авиационной катастрофе 11 мая 1939 года, отрабатывая полёты «вслепую», во время учебно-тренировочных сборов. </a:t>
            </a:r>
          </a:p>
          <a:p>
            <a:pPr algn="just"/>
            <a:r>
              <a:rPr lang="ru-RU">
                <a:latin typeface="Arial Black" pitchFamily="34" charset="0"/>
              </a:rPr>
              <a:t>  Прах Полины Денисовны Осипенко помещён в урне в Кремлёвской стене на Красной площади в Москве.</a:t>
            </a:r>
          </a:p>
          <a:p>
            <a:pPr algn="just"/>
            <a:endParaRPr lang="ru-RU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750" y="6022975"/>
            <a:ext cx="8137525" cy="6461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Мемориальная плита, установленная в Кремлёвской стене на Красной площади в Москве, где </a:t>
            </a:r>
            <a:r>
              <a:rPr lang="ru-RU" dirty="0" err="1">
                <a:latin typeface="+mn-lt"/>
              </a:rPr>
              <a:t>захоронина</a:t>
            </a:r>
            <a:r>
              <a:rPr lang="ru-RU" dirty="0">
                <a:latin typeface="+mn-lt"/>
              </a:rPr>
              <a:t> урна с прахом П. Д. Осипенко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Кабинет17\Desktop\Знать и помнить ИМЕНА ГЕРОЕВ В НАЗВАНИЯХ УЛИЦ\Новая папка\Serov_A_K_p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874838"/>
            <a:ext cx="35274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C:\Users\Кабинет17\Desktop\Знать и помнить ИМЕНА ГЕРОЕВ В НАЗВАНИЯХ УЛИЦ\Новая папка\OsipenkoPolina_pam_Berdyan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2235200"/>
            <a:ext cx="52197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755650" y="404813"/>
            <a:ext cx="7704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Arial Black" pitchFamily="34" charset="0"/>
              </a:rPr>
              <a:t>  Имя Полины Осипенко не забыто. Оно увековечено во многих памятниках, названиях площадей и улиц. В её честь переименовано село Новоспасовка, в котором она родилась.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50" y="5313363"/>
            <a:ext cx="4283075" cy="9239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Памятник установлен на месте гибели П. Д. Осипенко. Деревня Высокое, </a:t>
            </a:r>
            <a:r>
              <a:rPr lang="ru-RU" dirty="0" err="1">
                <a:latin typeface="+mn-lt"/>
              </a:rPr>
              <a:t>Рыбновского</a:t>
            </a:r>
            <a:r>
              <a:rPr lang="ru-RU" dirty="0">
                <a:latin typeface="+mn-lt"/>
              </a:rPr>
              <a:t> района, Рязанская обл.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43450" y="4986338"/>
            <a:ext cx="4284663" cy="6461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Памятник установлен в г. Бердянске в 1941 году перед зданием ж-д вокзала.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Кабинет17\Desktop\Знать и помнить ИМЕНА ГЕРОЕВ В НАЗВАНИЯХ УЛИЦ\Новая папка\Raskova_Osipenko_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273050"/>
            <a:ext cx="46148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C:\Users\Кабинет17\Desktop\Знать и помнить ИМЕНА ГЕРОЕВ В НАЗВАНИЯХ УЛИЦ\Новая папка\10484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438" y="2755900"/>
            <a:ext cx="44719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3525" y="4017963"/>
            <a:ext cx="3948113" cy="14779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г. Комсомольск – на – Амуре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Мемориальная доска на доме №49 по ул. Кирова, где в октябре 1938г. проживал экипаж самолёта «Родина»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1375" y="6211888"/>
            <a:ext cx="3948113" cy="6461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Памятник установлен в 1985г.  село Осипенко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01763"/>
            <a:ext cx="8229600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Arial Black" panose="020B0A04020102020204" pitchFamily="34" charset="0"/>
              </a:rPr>
              <a:t>  Исследовательская работа меня увлекла и захотелось поделиться полученными знаниями со своими одноклассниками. Теперь я точно знаю, чьё имя носит одна из улиц моего посёлка – улица Осипенко.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latin typeface="Arial Black" panose="020B0A04020102020204" pitchFamily="34" charset="0"/>
              </a:rPr>
              <a:t> Оказывается, вокруг нас столько интересного и нераскрытого</a:t>
            </a:r>
            <a:r>
              <a:rPr lang="ru-RU" sz="1800" dirty="0">
                <a:latin typeface="Arial Black" panose="020B0A04020102020204" pitchFamily="34" charset="0"/>
              </a:rPr>
              <a:t>!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latin typeface="Arial Black" panose="020B0A04020102020204" pitchFamily="34" charset="0"/>
              </a:rPr>
              <a:t> История </a:t>
            </a:r>
            <a:r>
              <a:rPr lang="ru-RU" sz="1800" dirty="0">
                <a:latin typeface="Arial Black" panose="020B0A04020102020204" pitchFamily="34" charset="0"/>
              </a:rPr>
              <a:t>вокруг </a:t>
            </a:r>
            <a:r>
              <a:rPr lang="ru-RU" sz="1800" dirty="0" smtClean="0">
                <a:latin typeface="Arial Black" panose="020B0A04020102020204" pitchFamily="34" charset="0"/>
              </a:rPr>
              <a:t>нас</a:t>
            </a:r>
            <a:r>
              <a:rPr lang="ru-RU" sz="1800" dirty="0">
                <a:latin typeface="Arial Black" panose="020B0A04020102020204" pitchFamily="34" charset="0"/>
              </a:rPr>
              <a:t>!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Arial Black" panose="020B0A04020102020204" pitchFamily="34" charset="0"/>
              </a:rPr>
              <a:t>  А ведь стоит всего лишь приглядеться, и по–новому увидишь привычный мир. </a:t>
            </a:r>
            <a:endParaRPr lang="ru-RU" sz="1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338138"/>
            <a:ext cx="8353425" cy="6462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Список литературы: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Arial Black" panose="020B0A04020102020204" pitchFamily="34" charset="0"/>
              </a:rPr>
              <a:t>Большая Советская Энциклопедия. – 2-е изд. – 1955. - т. 31, с.282.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Arial Black" panose="020B0A04020102020204" pitchFamily="34" charset="0"/>
              </a:rPr>
              <a:t>Герои Советского Союза. М.: Военное издательство, 1988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>
                <a:latin typeface="Arial Black" panose="020B0A04020102020204" pitchFamily="34" charset="0"/>
              </a:rPr>
              <a:t>Гризодубова</a:t>
            </a:r>
            <a:r>
              <a:rPr lang="ru-RU" dirty="0">
                <a:latin typeface="Arial Black" panose="020B0A04020102020204" pitchFamily="34" charset="0"/>
              </a:rPr>
              <a:t> В. Дочь народа // Героини: очерки о женщинах — Героях Советского Союза. — </a:t>
            </a:r>
            <a:r>
              <a:rPr lang="ru-RU" dirty="0" err="1">
                <a:latin typeface="Arial Black" panose="020B0A04020102020204" pitchFamily="34" charset="0"/>
              </a:rPr>
              <a:t>Вып</a:t>
            </a:r>
            <a:r>
              <a:rPr lang="ru-RU" dirty="0">
                <a:latin typeface="Arial Black" panose="020B0A04020102020204" pitchFamily="34" charset="0"/>
              </a:rPr>
              <a:t>. 2. — М.: Политиздат, 1969. — 463 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Arial Black" panose="020B0A04020102020204" pitchFamily="34" charset="0"/>
              </a:rPr>
              <a:t>Осипенко Полина Денисовна // Герои Советского Союза: Краткий биографический словарь / Пред. ред. коллегии И. Н. </a:t>
            </a:r>
            <a:r>
              <a:rPr lang="ru-RU" dirty="0" err="1">
                <a:latin typeface="Arial Black" panose="020B0A04020102020204" pitchFamily="34" charset="0"/>
              </a:rPr>
              <a:t>Шкадов</a:t>
            </a:r>
            <a:r>
              <a:rPr lang="ru-RU" dirty="0">
                <a:latin typeface="Arial Black" panose="020B0A04020102020204" pitchFamily="34" charset="0"/>
              </a:rPr>
              <a:t>. — М.: Воениздат, 1988. — Т. 2 — С. 209. — 863 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Arial Black" panose="020B0A04020102020204" pitchFamily="34" charset="0"/>
              </a:rPr>
              <a:t>Осипенко А. Две звезды. — М.: Русские витязи, 2009.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Arial Black" panose="020B0A04020102020204" pitchFamily="34" charset="0"/>
              </a:rPr>
              <a:t>Самолёты. Школьный путеводитель. – Балтийская </a:t>
            </a:r>
            <a:r>
              <a:rPr lang="ru-RU" dirty="0" err="1">
                <a:latin typeface="Arial Black" panose="020B0A04020102020204" pitchFamily="34" charset="0"/>
              </a:rPr>
              <a:t>книжняя</a:t>
            </a:r>
            <a:r>
              <a:rPr lang="ru-RU" dirty="0">
                <a:latin typeface="Arial Black" panose="020B0A04020102020204" pitchFamily="34" charset="0"/>
              </a:rPr>
              <a:t> компания. – с. 36-37.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Интернет ресурсы: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Arial Black" panose="020B0A04020102020204" pitchFamily="34" charset="0"/>
              </a:rPr>
              <a:t> «Герои страны»: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 Black" panose="020B0A04020102020204" pitchFamily="34" charset="0"/>
                <a:hlinkClick r:id="rId2"/>
              </a:rPr>
              <a:t>http://www.warheroes.ru/hero/hero.asp?Hero_id=582</a:t>
            </a:r>
            <a:endParaRPr lang="ru-RU" dirty="0"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 Black" panose="020B0A04020102020204" pitchFamily="34" charset="0"/>
                <a:hlinkClick r:id="rId3"/>
              </a:rPr>
              <a:t>http://www.warheroes.ru/hero/hero.asp?Hero_id=654</a:t>
            </a:r>
            <a:endParaRPr lang="ru-RU" dirty="0"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</a:rPr>
              <a:t>2.   Википедия: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  <a:hlinkClick r:id="rId4"/>
              </a:rPr>
              <a:t>https://ru.wikipedia.org/wiki/%D0%9E%D1%81%D0%B8%D0%BF%D0%B5%D0%BD%D0%BA%D0%BE,_%D0%9F%D0%BE%D0%BB%D0%B8%D0%BD%D0%B0_%D0%94%D0%B5%D0%BD%D0%B8%D1%81%D0%BE%D0%B2%D0%BD%D0%B0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1547813" y="3035300"/>
            <a:ext cx="608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C:\Users\Admin\Desktop\Знать и помнить ИМЕНА ГЕРОЕВ В НАЗВАНИЯХ УЛИЦ\Новая папка\экскурсия\карьер.jpg"/>
          <p:cNvPicPr>
            <a:picLocks noChangeAspect="1" noChangeArrowheads="1"/>
          </p:cNvPicPr>
          <p:nvPr/>
        </p:nvPicPr>
        <p:blipFill>
          <a:blip r:embed="rId2"/>
          <a:srcRect b="4907"/>
          <a:stretch>
            <a:fillRect/>
          </a:stretch>
        </p:blipFill>
        <p:spPr bwMode="auto">
          <a:xfrm>
            <a:off x="238125" y="692150"/>
            <a:ext cx="4186238" cy="24876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5362" name="Picture 3" descr="C:\Users\Кабинет17\Desktop\Знать и помнить ИМЕНА ГЕРОЕВ В НАЗВАНИЯХ УЛИЦ\Новая папка\e46cd8b60ba297f46041ac3664136d17.jpg"/>
          <p:cNvPicPr>
            <a:picLocks noChangeAspect="1" noChangeArrowheads="1"/>
          </p:cNvPicPr>
          <p:nvPr/>
        </p:nvPicPr>
        <p:blipFill>
          <a:blip r:embed="rId3"/>
          <a:srcRect t="10329"/>
          <a:stretch>
            <a:fillRect/>
          </a:stretch>
        </p:blipFill>
        <p:spPr bwMode="auto">
          <a:xfrm>
            <a:off x="4792663" y="2997200"/>
            <a:ext cx="41878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4937125" y="658813"/>
            <a:ext cx="389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>
                <a:latin typeface="Arial Black" pitchFamily="34" charset="0"/>
              </a:rPr>
              <a:t>Наш посёлок – посёлок имени Малышева является изумрудной столицей России.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5000" y="3276600"/>
            <a:ext cx="3392488" cy="3381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Малышевский карьер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89538" y="5589588"/>
            <a:ext cx="3394075" cy="3381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Малышевские изумруды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465138" y="260350"/>
            <a:ext cx="8229600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 Наша школа стоит на улице Свободы, а параллельно ей проходит улица Осипенко. Решив узнать, в честь кого названа улица Осипенко, я столкнулся с проблемой: практически никто не мог ответить на мой вопрос. </a:t>
            </a:r>
          </a:p>
        </p:txBody>
      </p:sp>
      <p:pic>
        <p:nvPicPr>
          <p:cNvPr id="16386" name="Picture 4" descr="F:\Копия план поселка 3.JPG"/>
          <p:cNvPicPr>
            <a:picLocks noChangeAspect="1" noChangeArrowheads="1"/>
          </p:cNvPicPr>
          <p:nvPr/>
        </p:nvPicPr>
        <p:blipFill>
          <a:blip r:embed="rId2"/>
          <a:srcRect t="10524" r="40442" b="47668"/>
          <a:stretch>
            <a:fillRect/>
          </a:stretch>
        </p:blipFill>
        <p:spPr bwMode="auto">
          <a:xfrm>
            <a:off x="1835150" y="2276475"/>
            <a:ext cx="5400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:\SN153391.JPG"/>
          <p:cNvPicPr>
            <a:picLocks noChangeAspect="1" noChangeArrowheads="1"/>
          </p:cNvPicPr>
          <p:nvPr/>
        </p:nvPicPr>
        <p:blipFill>
          <a:blip r:embed="rId3"/>
          <a:srcRect b="13963"/>
          <a:stretch>
            <a:fillRect/>
          </a:stretch>
        </p:blipFill>
        <p:spPr bwMode="auto">
          <a:xfrm>
            <a:off x="4716463" y="2276475"/>
            <a:ext cx="251936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stCxn id="8195" idx="2"/>
          </p:cNvCxnSpPr>
          <p:nvPr/>
        </p:nvCxnSpPr>
        <p:spPr>
          <a:xfrm flipH="1">
            <a:off x="3635375" y="3805238"/>
            <a:ext cx="2341563" cy="487362"/>
          </a:xfrm>
          <a:prstGeom prst="line">
            <a:avLst/>
          </a:prstGeom>
          <a:ln w="1270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871663" y="6115050"/>
            <a:ext cx="5329237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Фрагмент плана посёлка Малышева.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На фото – школа №3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41148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 Оставалось одно – пойти в библиотеку, чтобы найти необходимую информацию, а также воспользоваться  интернет-ресурсами.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1800" smtClean="0">
              <a:effectLst/>
              <a:latin typeface="Arial Black" pitchFamily="34" charset="0"/>
            </a:endParaRPr>
          </a:p>
        </p:txBody>
      </p:sp>
      <p:pic>
        <p:nvPicPr>
          <p:cNvPr id="17410" name="Picture 2" descr="C:\Users\Кабинет17\Desktop\Знать и помнить ИМЕНА ГЕРОЕВ В НАЗВАНИЯХ УЛИЦ\Новая папка\83.biblioteka1.jpg"/>
          <p:cNvPicPr>
            <a:picLocks noChangeAspect="1" noChangeArrowheads="1"/>
          </p:cNvPicPr>
          <p:nvPr/>
        </p:nvPicPr>
        <p:blipFill>
          <a:blip r:embed="rId2"/>
          <a:srcRect b="9682"/>
          <a:stretch>
            <a:fillRect/>
          </a:stretch>
        </p:blipFill>
        <p:spPr bwMode="auto">
          <a:xfrm>
            <a:off x="1973263" y="1906588"/>
            <a:ext cx="54864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050" y="5826125"/>
            <a:ext cx="5329238" cy="339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Библиотека Малышевского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ru-RU" sz="1800" smtClean="0">
                <a:solidFill>
                  <a:schemeClr val="tx1"/>
                </a:solidFill>
                <a:effectLst/>
                <a:latin typeface="Arial Black" pitchFamily="34" charset="0"/>
              </a:rPr>
              <a:t>  Мне удалось узнать следующее: </a:t>
            </a:r>
            <a:br>
              <a:rPr lang="ru-RU" sz="180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800" smtClean="0">
                <a:solidFill>
                  <a:schemeClr val="tx1"/>
                </a:solidFill>
                <a:effectLst/>
                <a:latin typeface="Arial Black" pitchFamily="34" charset="0"/>
              </a:rPr>
              <a:t>оказывается,  улица названа в честь Осипенко Полины Денисовны - советской лётчицы, одной из первых женщин, удостоенных звания Героя Советского Союза.</a:t>
            </a:r>
          </a:p>
        </p:txBody>
      </p:sp>
      <p:pic>
        <p:nvPicPr>
          <p:cNvPr id="18434" name="Picture 5" descr="C:\Users\Admin\Desktop\Знать и помнить ИМЕНА ГЕРОЕВ В НАЗВАНИЯХ УЛИЦ\Новая папка\Осипенко Д. П. портр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775" y="1903413"/>
            <a:ext cx="283845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11413" y="5805488"/>
            <a:ext cx="4321175" cy="6461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Осипенко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Полина Денисовна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(1907—1939)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4772025" y="549275"/>
            <a:ext cx="4192588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>
                <a:latin typeface="Arial Black" pitchFamily="34" charset="0"/>
              </a:rPr>
              <a:t>  Полина Денисовна Осипенко (в девичестве Дудник) родилась 8 октября 1907 года в селе Новоспасовка (ныне Осипенко) Российской империи, в семье крестьянина. Была девятым ребёнком в семье. </a:t>
            </a:r>
          </a:p>
          <a:p>
            <a:pPr algn="just">
              <a:lnSpc>
                <a:spcPct val="150000"/>
              </a:lnSpc>
            </a:pPr>
            <a:r>
              <a:rPr lang="ru-RU">
                <a:latin typeface="Arial Black" pitchFamily="34" charset="0"/>
              </a:rPr>
              <a:t>  Окончила начальную школу, курсы птицеводов. Работала заведующей колхозной птицефермой.</a:t>
            </a:r>
          </a:p>
          <a:p>
            <a:pPr algn="just">
              <a:lnSpc>
                <a:spcPct val="150000"/>
              </a:lnSpc>
            </a:pPr>
            <a:endParaRPr lang="ru-RU">
              <a:latin typeface="Arial Black" pitchFamily="34" charset="0"/>
            </a:endParaRPr>
          </a:p>
        </p:txBody>
      </p:sp>
      <p:pic>
        <p:nvPicPr>
          <p:cNvPr id="19458" name="Picture 3" descr="C:\Users\Кабинет17\Desktop\Знать и помнить ИМЕНА ГЕРОЕВ В НАЗВАНИЯХ УЛИЦ\Новая папка\78kotovsk012.jpg"/>
          <p:cNvPicPr>
            <a:picLocks noChangeAspect="1" noChangeArrowheads="1"/>
          </p:cNvPicPr>
          <p:nvPr/>
        </p:nvPicPr>
        <p:blipFill>
          <a:blip r:embed="rId2"/>
          <a:srcRect b="34431"/>
          <a:stretch>
            <a:fillRect/>
          </a:stretch>
        </p:blipFill>
        <p:spPr bwMode="auto">
          <a:xfrm>
            <a:off x="179388" y="765175"/>
            <a:ext cx="44942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6700" y="3098800"/>
            <a:ext cx="4321175" cy="3683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Село Осипенко, Бердянский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4787900" y="-26988"/>
            <a:ext cx="4105275" cy="4114801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1800" smtClean="0">
                <a:effectLst/>
                <a:latin typeface="Arial Black" pitchFamily="34" charset="0"/>
              </a:rPr>
              <a:t> Её первый муж — военный лётчик сыграл решающую роль в её дальнейшей судьбе. Полина  полюбила авиацию на всю жизнь. В 1931 году она пыталась поступить в Качинскую школу военных пилотов, но безуспешно. </a:t>
            </a:r>
          </a:p>
        </p:txBody>
      </p:sp>
      <p:pic>
        <p:nvPicPr>
          <p:cNvPr id="20482" name="Picture 3" descr="C:\Users\Кабинет17\Desktop\Знать и помнить ИМЕНА ГЕРОЕВ В НАЗВАНИЯХ УЛИЦ\Новая папка\G6psSZx-n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789363"/>
            <a:ext cx="31686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7338" y="6197600"/>
            <a:ext cx="8316912" cy="5857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Качинская</a:t>
            </a:r>
            <a:r>
              <a:rPr lang="ru-RU" sz="1600" dirty="0"/>
              <a:t> школа военных пилотов (с 1938 года — </a:t>
            </a:r>
            <a:r>
              <a:rPr lang="ru-RU" sz="1600" dirty="0" err="1"/>
              <a:t>Качинская</a:t>
            </a:r>
            <a:r>
              <a:rPr lang="ru-RU" sz="1600" dirty="0"/>
              <a:t> Краснознаменная военная авиационная школа им. А.Ф. </a:t>
            </a:r>
            <a:r>
              <a:rPr lang="ru-RU" sz="1600" dirty="0" err="1"/>
              <a:t>Мясникова</a:t>
            </a:r>
            <a:r>
              <a:rPr lang="ru-RU" sz="1600" dirty="0"/>
              <a:t>)</a:t>
            </a:r>
          </a:p>
        </p:txBody>
      </p:sp>
      <p:pic>
        <p:nvPicPr>
          <p:cNvPr id="20484" name="Picture 2" descr="C:\Users\Кабинет17\Desktop\Знать и помнить ИМЕНА ГЕРОЕВ В НАЗВАНИЯХ УЛИЦ\Новая папка\KACHA_01.jpg"/>
          <p:cNvPicPr>
            <a:picLocks noChangeAspect="1" noChangeArrowheads="1"/>
          </p:cNvPicPr>
          <p:nvPr/>
        </p:nvPicPr>
        <p:blipFill>
          <a:blip r:embed="rId3"/>
          <a:srcRect t="24532" r="4573" b="9067"/>
          <a:stretch>
            <a:fillRect/>
          </a:stretch>
        </p:blipFill>
        <p:spPr bwMode="auto">
          <a:xfrm>
            <a:off x="107950" y="476250"/>
            <a:ext cx="45878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Кабинет17\Desktop\Знать и помнить ИМЕНА ГЕРОЕВ В НАЗВАНИЯХ УЛИЦ\Новая папка\russie_usse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789363"/>
            <a:ext cx="34671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96925" y="2882900"/>
            <a:ext cx="3209925" cy="339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Лётное поле </a:t>
            </a:r>
            <a:r>
              <a:rPr lang="ru-RU" sz="1600" dirty="0" err="1"/>
              <a:t>Качинской</a:t>
            </a:r>
            <a:r>
              <a:rPr lang="ru-RU" sz="1600" dirty="0"/>
              <a:t>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41148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  Историческая справка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  История Качинской  лётной школы началась в 1912 году, когда сюда была передислоцирована Севастопольская офицерская школа авиации, созданная в 1910 году.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  В период с 1910 года по 1917 год в школе было подготовлено 609 летчиков.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  В разные годы Качинское высшее военное авиационное училище лётчиков носило различные названия: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1916 год — Севастопольская Его Императорского Высочества Великого князя Александра Михайловича военная авиационная школа;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1920 год — Тренировочная школа авиации Южного фронта;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1921 год — Отделение лётной школы авиации № 1;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1922 год — Лётная школа авиации № 1;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1923 год — Первая военная школа лётчиков;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1925 год — Первая военная школа лётчиков им. А.Ф. Мясникова;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1800" i="1" smtClean="0">
                <a:effectLst/>
                <a:latin typeface="Arial Black" pitchFamily="34" charset="0"/>
              </a:rPr>
              <a:t>1938 год — Качинская Краснознаменная военная авиационная школа им. А.Ф. Мясникова.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9">
  <a:themeElements>
    <a:clrScheme name="Текстура 1">
      <a:dk1>
        <a:srgbClr val="66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CC66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Тема39</Template>
  <TotalTime>559</TotalTime>
  <Words>964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Tahoma</vt:lpstr>
      <vt:lpstr>Wingdings</vt:lpstr>
      <vt:lpstr>Calibri</vt:lpstr>
      <vt:lpstr>Arial Black</vt:lpstr>
      <vt:lpstr>Century</vt:lpstr>
      <vt:lpstr>Тема39</vt:lpstr>
      <vt:lpstr>Областной конкурс «Знать и помнить: имена героев  в названиях улиц»</vt:lpstr>
      <vt:lpstr>Виртуальная экскурсия по посёлку им. МАЛЫШЕВА</vt:lpstr>
      <vt:lpstr>Слайд 3</vt:lpstr>
      <vt:lpstr>Слайд 4</vt:lpstr>
      <vt:lpstr>Слайд 5</vt:lpstr>
      <vt:lpstr>  Мне удалось узнать следующее:  оказывается,  улица названа в честь Осипенко Полины Денисовны - советской лётчицы, одной из первых женщин, удостоенных звания Героя Советского Союза.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 «Знать и помнить: имена героев в названиях улиц»</dc:title>
  <dc:creator>Admin</dc:creator>
  <cp:lastModifiedBy>User</cp:lastModifiedBy>
  <cp:revision>67</cp:revision>
  <dcterms:created xsi:type="dcterms:W3CDTF">2016-01-29T12:25:32Z</dcterms:created>
  <dcterms:modified xsi:type="dcterms:W3CDTF">2016-02-25T10:00:36Z</dcterms:modified>
</cp:coreProperties>
</file>