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3" r:id="rId7"/>
    <p:sldId id="264" r:id="rId8"/>
    <p:sldId id="267" r:id="rId9"/>
    <p:sldId id="260" r:id="rId10"/>
    <p:sldId id="268" r:id="rId11"/>
    <p:sldId id="269" r:id="rId12"/>
    <p:sldId id="270" r:id="rId13"/>
    <p:sldId id="271" r:id="rId14"/>
    <p:sldId id="261" r:id="rId15"/>
    <p:sldId id="266" r:id="rId16"/>
    <p:sldId id="262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13B1"/>
    <a:srgbClr val="6418B0"/>
    <a:srgbClr val="EB63A7"/>
    <a:srgbClr val="CE328F"/>
    <a:srgbClr val="F5A1E5"/>
    <a:srgbClr val="B6347E"/>
    <a:srgbClr val="AF3B99"/>
    <a:srgbClr val="CF1B75"/>
    <a:srgbClr val="9259DD"/>
    <a:srgbClr val="9F6DE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33000"/>
              </a:srgbClr>
            </a:gs>
            <a:gs pos="39999">
              <a:srgbClr val="85C2FF">
                <a:alpha val="79000"/>
              </a:srgbClr>
            </a:gs>
            <a:gs pos="81000">
              <a:srgbClr val="C5CCED">
                <a:alpha val="73000"/>
              </a:srgbClr>
            </a:gs>
            <a:gs pos="67000">
              <a:srgbClr val="FFBDEE">
                <a:alpha val="44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nna_Pavlova1-469x60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072066" y="1142984"/>
            <a:ext cx="3571900" cy="428628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85720" y="357166"/>
            <a:ext cx="45720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17780" cmpd="sng">
                  <a:solidFill>
                    <a:srgbClr val="EB63A7"/>
                  </a:solidFill>
                  <a:prstDash val="solid"/>
                  <a:miter lim="800000"/>
                </a:ln>
                <a:solidFill>
                  <a:srgbClr val="2A13B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Она была самою душою танца</a:t>
            </a:r>
            <a:endParaRPr lang="ru-RU" sz="6600" b="1" dirty="0">
              <a:ln w="17780" cmpd="sng">
                <a:solidFill>
                  <a:srgbClr val="EB63A7"/>
                </a:solidFill>
                <a:prstDash val="solid"/>
                <a:miter lim="800000"/>
              </a:ln>
              <a:solidFill>
                <a:srgbClr val="2A13B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4572008"/>
            <a:ext cx="3857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A13B1"/>
                </a:solidFill>
                <a:latin typeface="Monotype Corsiva" pitchFamily="66" charset="0"/>
              </a:rPr>
              <a:t>ИИЦ – Научная библиотека представляет виртуальную выставку к 135-летию балерины Анны Павловой</a:t>
            </a:r>
            <a:endParaRPr lang="ru-RU" sz="2400" b="1" dirty="0">
              <a:solidFill>
                <a:srgbClr val="2A13B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1384355_3c126905ec6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164007"/>
            <a:ext cx="4435690" cy="3122117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0_8973b_a729cd0e_XL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643438" y="3429000"/>
            <a:ext cx="4167555" cy="3243271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714876" y="571480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Cambria" pitchFamily="18" charset="0"/>
              </a:rPr>
              <a:t>Анна Павлова в номере «Умирающий лебедь»</a:t>
            </a:r>
            <a:endParaRPr lang="ru-RU" i="1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5918" y="5643578"/>
            <a:ext cx="2714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>
                <a:latin typeface="Cambria" pitchFamily="18" charset="0"/>
              </a:rPr>
              <a:t>Анна Павлова со своим любимцем Лебедем. 1920-е годы. </a:t>
            </a:r>
            <a:endParaRPr lang="ru-RU" i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285728"/>
            <a:ext cx="421484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2A13B1"/>
                </a:solidFill>
                <a:latin typeface="Cambria" pitchFamily="18" charset="0"/>
              </a:rPr>
              <a:t>В 1907 году состоялись первые зарубежные гастроли Павловой. Русскую труппу повсюду  сопровождал успех. Гастроли много дали балерине для понимания роли искусства в жизни человека и заставили обратить внимание на необходимость совершенствования хореографической техники. Павлова начинает заниматься у итальянского преподавателя </a:t>
            </a:r>
            <a:r>
              <a:rPr lang="ru-RU" b="1" i="1" dirty="0" err="1" smtClean="0">
                <a:solidFill>
                  <a:srgbClr val="2A13B1"/>
                </a:solidFill>
                <a:latin typeface="Cambria" pitchFamily="18" charset="0"/>
              </a:rPr>
              <a:t>Чекетти</a:t>
            </a:r>
            <a:r>
              <a:rPr lang="ru-RU" b="1" i="1" dirty="0" smtClean="0">
                <a:solidFill>
                  <a:srgbClr val="2A13B1"/>
                </a:solidFill>
                <a:latin typeface="Cambria" pitchFamily="18" charset="0"/>
              </a:rPr>
              <a:t>. В 1908 году  состоялись вторые  ее зарубежные гастроли, прошедшие в Лейпциге, Праге, Вене. Европа заговорила о возрождении русского балета. Принимала она участие и первом </a:t>
            </a:r>
            <a:r>
              <a:rPr lang="ru-RU" b="1" i="1" dirty="0" err="1" smtClean="0">
                <a:solidFill>
                  <a:srgbClr val="2A13B1"/>
                </a:solidFill>
                <a:latin typeface="Cambria" pitchFamily="18" charset="0"/>
              </a:rPr>
              <a:t>дягилевском</a:t>
            </a:r>
            <a:r>
              <a:rPr lang="ru-RU" b="1" i="1" dirty="0" smtClean="0">
                <a:solidFill>
                  <a:srgbClr val="2A13B1"/>
                </a:solidFill>
                <a:latin typeface="Cambria" pitchFamily="18" charset="0"/>
              </a:rPr>
              <a:t> сезоне в 1909 году: </a:t>
            </a:r>
            <a:r>
              <a:rPr lang="ru-RU" b="1" i="1" dirty="0" err="1" smtClean="0">
                <a:solidFill>
                  <a:srgbClr val="2A13B1"/>
                </a:solidFill>
                <a:latin typeface="Cambria" pitchFamily="18" charset="0"/>
              </a:rPr>
              <a:t>Армида</a:t>
            </a:r>
            <a:r>
              <a:rPr lang="ru-RU" b="1" i="1" dirty="0" smtClean="0">
                <a:solidFill>
                  <a:srgbClr val="2A13B1"/>
                </a:solidFill>
                <a:latin typeface="Cambria" pitchFamily="18" charset="0"/>
              </a:rPr>
              <a:t> в «Павильоне </a:t>
            </a:r>
            <a:r>
              <a:rPr lang="ru-RU" b="1" i="1" dirty="0" err="1" smtClean="0">
                <a:solidFill>
                  <a:srgbClr val="2A13B1"/>
                </a:solidFill>
                <a:latin typeface="Cambria" pitchFamily="18" charset="0"/>
              </a:rPr>
              <a:t>Армиды</a:t>
            </a:r>
            <a:r>
              <a:rPr lang="ru-RU" b="1" i="1" dirty="0" smtClean="0">
                <a:solidFill>
                  <a:srgbClr val="2A13B1"/>
                </a:solidFill>
                <a:latin typeface="Cambria" pitchFamily="18" charset="0"/>
              </a:rPr>
              <a:t>», танцевала в «Сильфидах», </a:t>
            </a:r>
            <a:r>
              <a:rPr lang="ru-RU" b="1" i="1" dirty="0" err="1" smtClean="0">
                <a:solidFill>
                  <a:srgbClr val="2A13B1"/>
                </a:solidFill>
                <a:latin typeface="Cambria" pitchFamily="18" charset="0"/>
              </a:rPr>
              <a:t>Таор</a:t>
            </a:r>
            <a:r>
              <a:rPr lang="ru-RU" b="1" i="1" dirty="0" smtClean="0">
                <a:solidFill>
                  <a:srgbClr val="2A13B1"/>
                </a:solidFill>
                <a:latin typeface="Cambria" pitchFamily="18" charset="0"/>
              </a:rPr>
              <a:t> в балете «Клеопатра».</a:t>
            </a:r>
          </a:p>
          <a:p>
            <a:pPr algn="ctr"/>
            <a:endParaRPr lang="ru-RU" b="1" i="1" dirty="0">
              <a:solidFill>
                <a:srgbClr val="2A13B1"/>
              </a:solidFill>
              <a:latin typeface="Cambria" pitchFamily="18" charset="0"/>
            </a:endParaRPr>
          </a:p>
        </p:txBody>
      </p:sp>
      <p:pic>
        <p:nvPicPr>
          <p:cNvPr id="5" name="Рисунок 4" descr="0220-56b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131761" y="357166"/>
            <a:ext cx="3640766" cy="4429156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572132" y="5214950"/>
            <a:ext cx="278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Cambria" pitchFamily="18" charset="0"/>
              </a:rPr>
              <a:t>Анна Павлова –</a:t>
            </a:r>
            <a:r>
              <a:rPr lang="ru-RU" i="1" dirty="0" err="1" smtClean="0">
                <a:latin typeface="Cambria" pitchFamily="18" charset="0"/>
              </a:rPr>
              <a:t>Армида</a:t>
            </a:r>
            <a:r>
              <a:rPr lang="ru-RU" i="1" dirty="0" smtClean="0">
                <a:latin typeface="Cambria" pitchFamily="18" charset="0"/>
              </a:rPr>
              <a:t>, </a:t>
            </a:r>
          </a:p>
          <a:p>
            <a:pPr algn="ctr"/>
            <a:r>
              <a:rPr lang="ru-RU" i="1" dirty="0" err="1" smtClean="0">
                <a:latin typeface="Cambria" pitchFamily="18" charset="0"/>
              </a:rPr>
              <a:t>Вацлав</a:t>
            </a:r>
            <a:r>
              <a:rPr lang="ru-RU" i="1" dirty="0" smtClean="0">
                <a:latin typeface="Cambria" pitchFamily="18" charset="0"/>
              </a:rPr>
              <a:t> Нижинский – раб.</a:t>
            </a:r>
          </a:p>
          <a:p>
            <a:pPr algn="ctr"/>
            <a:r>
              <a:rPr lang="ru-RU" i="1" dirty="0" smtClean="0">
                <a:latin typeface="Cambria" pitchFamily="18" charset="0"/>
              </a:rPr>
              <a:t>Хореография </a:t>
            </a:r>
          </a:p>
          <a:p>
            <a:pPr algn="ctr"/>
            <a:r>
              <a:rPr lang="ru-RU" i="1" dirty="0" smtClean="0">
                <a:latin typeface="Cambria" pitchFamily="18" charset="0"/>
              </a:rPr>
              <a:t>Михаила Фокина.</a:t>
            </a:r>
            <a:endParaRPr lang="ru-RU" i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9124" y="285728"/>
            <a:ext cx="428628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2A13B1"/>
                </a:solidFill>
                <a:latin typeface="Cambria" pitchFamily="18" charset="0"/>
              </a:rPr>
              <a:t>Со временем Анна Павлова все реже стала появляться на сцене </a:t>
            </a:r>
            <a:r>
              <a:rPr lang="ru-RU" b="1" i="1" dirty="0" err="1" smtClean="0">
                <a:solidFill>
                  <a:srgbClr val="2A13B1"/>
                </a:solidFill>
                <a:latin typeface="Cambria" pitchFamily="18" charset="0"/>
              </a:rPr>
              <a:t>Мариинского</a:t>
            </a:r>
            <a:r>
              <a:rPr lang="ru-RU" b="1" i="1" dirty="0" smtClean="0">
                <a:solidFill>
                  <a:srgbClr val="2A13B1"/>
                </a:solidFill>
                <a:latin typeface="Cambria" pitchFamily="18" charset="0"/>
              </a:rPr>
              <a:t> театра. Анне Павловой очень скоро захотелось свободного полета и она в 1909 году самостоятельно поставила спектакль. Этим спектаклем стала «Ночь» Рубинштейна. Монолог о страсти, о безумной любви публика встретила овацией. В 1910 году балерина ушла из </a:t>
            </a:r>
            <a:r>
              <a:rPr lang="ru-RU" b="1" i="1" dirty="0" err="1" smtClean="0">
                <a:solidFill>
                  <a:srgbClr val="2A13B1"/>
                </a:solidFill>
                <a:latin typeface="Cambria" pitchFamily="18" charset="0"/>
              </a:rPr>
              <a:t>Мариинского</a:t>
            </a:r>
            <a:r>
              <a:rPr lang="ru-RU" b="1" i="1" dirty="0" smtClean="0">
                <a:solidFill>
                  <a:srgbClr val="2A13B1"/>
                </a:solidFill>
                <a:latin typeface="Cambria" pitchFamily="18" charset="0"/>
              </a:rPr>
              <a:t> театра и создала свою труппу. Помимо своих спектаклей она включила в репертуар балеты Глазунова и Чайковского. Гастроли проходили с триумфом. Она поставила перед собой цель, чтобы весь мир узнал о русском балете, возможно, поэтому балерина попадала в такие уголки мира, куда еще никогда не ступала «ножка в пуантах».</a:t>
            </a:r>
            <a:endParaRPr lang="ru-RU" b="1" i="1" dirty="0">
              <a:solidFill>
                <a:srgbClr val="2A13B1"/>
              </a:solidFill>
              <a:latin typeface="Cambria" pitchFamily="18" charset="0"/>
            </a:endParaRPr>
          </a:p>
        </p:txBody>
      </p:sp>
      <p:pic>
        <p:nvPicPr>
          <p:cNvPr id="5" name="Рисунок 4" descr="sadaf.jpg"/>
          <p:cNvPicPr>
            <a:picLocks noChangeAspect="1"/>
          </p:cNvPicPr>
          <p:nvPr/>
        </p:nvPicPr>
        <p:blipFill>
          <a:blip r:embed="rId2"/>
          <a:srcRect r="1491" b="4970"/>
          <a:stretch>
            <a:fillRect/>
          </a:stretch>
        </p:blipFill>
        <p:spPr>
          <a:xfrm>
            <a:off x="571472" y="285728"/>
            <a:ext cx="3401371" cy="5143536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14348" y="5715016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Cambria" pitchFamily="18" charset="0"/>
              </a:rPr>
              <a:t>Одетта – Анна Павлова,</a:t>
            </a:r>
          </a:p>
          <a:p>
            <a:pPr algn="ctr"/>
            <a:r>
              <a:rPr lang="ru-RU" i="1" dirty="0" err="1" smtClean="0">
                <a:latin typeface="Cambria" pitchFamily="18" charset="0"/>
              </a:rPr>
              <a:t>Зигфрид</a:t>
            </a:r>
            <a:r>
              <a:rPr lang="ru-RU" i="1" dirty="0" smtClean="0">
                <a:latin typeface="Cambria" pitchFamily="18" charset="0"/>
              </a:rPr>
              <a:t> – Николай Легат</a:t>
            </a:r>
            <a:endParaRPr lang="ru-RU" i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248" y="785794"/>
            <a:ext cx="450059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2A13B1"/>
                </a:solidFill>
                <a:latin typeface="Cambria" pitchFamily="18" charset="0"/>
              </a:rPr>
              <a:t>Анна Павлова шла по жизни с Виктором </a:t>
            </a:r>
            <a:r>
              <a:rPr lang="ru-RU" b="1" i="1" dirty="0" err="1" smtClean="0">
                <a:solidFill>
                  <a:srgbClr val="2A13B1"/>
                </a:solidFill>
                <a:latin typeface="Cambria" pitchFamily="18" charset="0"/>
              </a:rPr>
              <a:t>Дандре</a:t>
            </a:r>
            <a:r>
              <a:rPr lang="ru-RU" b="1" i="1" dirty="0" smtClean="0">
                <a:solidFill>
                  <a:srgbClr val="2A13B1"/>
                </a:solidFill>
                <a:latin typeface="Cambria" pitchFamily="18" charset="0"/>
              </a:rPr>
              <a:t>, потомком старинного французского рода. Его отличала выдержка, хладнокровие, но самое главное, большая любовь к балерине, он мог выдерживать любые причуды своей возлюбленной. Но жизнь влюбленных все равно была бурной. Они ссорились, мирились, расставались. В 1912 году </a:t>
            </a:r>
            <a:r>
              <a:rPr lang="ru-RU" b="1" i="1" dirty="0" err="1" smtClean="0">
                <a:solidFill>
                  <a:srgbClr val="2A13B1"/>
                </a:solidFill>
                <a:latin typeface="Cambria" pitchFamily="18" charset="0"/>
              </a:rPr>
              <a:t>Дандре</a:t>
            </a:r>
            <a:r>
              <a:rPr lang="ru-RU" b="1" i="1" dirty="0" smtClean="0">
                <a:solidFill>
                  <a:srgbClr val="2A13B1"/>
                </a:solidFill>
                <a:latin typeface="Cambria" pitchFamily="18" charset="0"/>
              </a:rPr>
              <a:t> бежал из Петербурга, так как его обвинили в растрате средств. Анна помогла его вызволить и содействовала побегу за границу, оттуда он уже не вернулся в Россию. Она заплатила огромную сумму. Анна Павлова не щадила себя, контракты были кабальными, гастроли бесконечными и напряженными. </a:t>
            </a:r>
            <a:endParaRPr lang="ru-RU" b="1" i="1" dirty="0">
              <a:solidFill>
                <a:srgbClr val="2A13B1"/>
              </a:solidFill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5286388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Cambria" pitchFamily="18" charset="0"/>
              </a:rPr>
              <a:t>Анна Павлова и её муж и </a:t>
            </a:r>
            <a:r>
              <a:rPr lang="ru-RU" i="1" dirty="0" err="1" smtClean="0">
                <a:latin typeface="Cambria" pitchFamily="18" charset="0"/>
              </a:rPr>
              <a:t>импрессарио</a:t>
            </a:r>
            <a:r>
              <a:rPr lang="ru-RU" i="1" dirty="0" smtClean="0">
                <a:latin typeface="Cambria" pitchFamily="18" charset="0"/>
              </a:rPr>
              <a:t> Виктор </a:t>
            </a:r>
            <a:r>
              <a:rPr lang="ru-RU" i="1" dirty="0" err="1" smtClean="0">
                <a:latin typeface="Cambria" pitchFamily="18" charset="0"/>
              </a:rPr>
              <a:t>Дандре</a:t>
            </a:r>
            <a:endParaRPr lang="ru-RU" i="1" dirty="0">
              <a:latin typeface="Cambria" pitchFamily="18" charset="0"/>
            </a:endParaRPr>
          </a:p>
        </p:txBody>
      </p:sp>
      <p:pic>
        <p:nvPicPr>
          <p:cNvPr id="5" name="Рисунок 4" descr="userphoto_4417_9261.jpeg"/>
          <p:cNvPicPr>
            <a:picLocks noChangeAspect="1"/>
          </p:cNvPicPr>
          <p:nvPr/>
        </p:nvPicPr>
        <p:blipFill>
          <a:blip r:embed="rId2" cstate="email">
            <a:lum bright="-12000" contrast="21000"/>
          </a:blip>
          <a:stretch>
            <a:fillRect/>
          </a:stretch>
        </p:blipFill>
        <p:spPr>
          <a:xfrm>
            <a:off x="857224" y="357166"/>
            <a:ext cx="2928958" cy="4781326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ав000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785794"/>
            <a:ext cx="2689434" cy="3786214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пав000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00166" y="357166"/>
            <a:ext cx="2550744" cy="3441650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57158" y="5143512"/>
            <a:ext cx="29289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Cambria" pitchFamily="18" charset="0"/>
              </a:rPr>
              <a:t>Теперь Анна Павлова – это история</a:t>
            </a:r>
            <a:r>
              <a:rPr lang="en-US" sz="1600" b="1" dirty="0" smtClean="0">
                <a:latin typeface="Cambria" pitchFamily="18" charset="0"/>
              </a:rPr>
              <a:t> [</a:t>
            </a:r>
            <a:r>
              <a:rPr lang="ru-RU" sz="1600" b="1" dirty="0" smtClean="0">
                <a:latin typeface="Cambria" pitchFamily="18" charset="0"/>
              </a:rPr>
              <a:t>Текст</a:t>
            </a:r>
            <a:r>
              <a:rPr lang="en-US" sz="1600" b="1" dirty="0" smtClean="0">
                <a:latin typeface="Cambria" pitchFamily="18" charset="0"/>
              </a:rPr>
              <a:t>]</a:t>
            </a:r>
            <a:r>
              <a:rPr lang="ru-RU" sz="1600" b="1" dirty="0" smtClean="0">
                <a:latin typeface="Cambria" pitchFamily="18" charset="0"/>
              </a:rPr>
              <a:t> : Из отзывов современников // Советская музыка. – 1991. - № 10. – С. 85-88. </a:t>
            </a:r>
            <a:endParaRPr lang="ru-RU" sz="1600" b="1" dirty="0">
              <a:latin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9124" y="394692"/>
            <a:ext cx="450056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2A13B1"/>
                </a:solidFill>
                <a:latin typeface="Cambria" pitchFamily="18" charset="0"/>
              </a:rPr>
              <a:t>За двадцать два года постоянных гастролей балерина дала почти девять тысяч спектаклей. Иногда в год ей не хватало двух тысяч пар пуантов, которые для неё изготовлял итальянский мастер. После ее смерти Виктор </a:t>
            </a:r>
            <a:r>
              <a:rPr lang="ru-RU" b="1" i="1" dirty="0" err="1" smtClean="0">
                <a:solidFill>
                  <a:srgbClr val="2A13B1"/>
                </a:solidFill>
                <a:latin typeface="Cambria" pitchFamily="18" charset="0"/>
              </a:rPr>
              <a:t>Дандре</a:t>
            </a:r>
            <a:r>
              <a:rPr lang="ru-RU" b="1" i="1" dirty="0" smtClean="0">
                <a:solidFill>
                  <a:srgbClr val="2A13B1"/>
                </a:solidFill>
                <a:latin typeface="Cambria" pitchFamily="18" charset="0"/>
              </a:rPr>
              <a:t> написал книгу, строки которой полны нежности и боли от утраты любимой. Перепады настроения Анны он объяснял ее сильным эмоциональным напряжением </a:t>
            </a:r>
            <a:r>
              <a:rPr lang="ru-RU" b="1" i="1" dirty="0" smtClean="0">
                <a:solidFill>
                  <a:srgbClr val="2A13B1"/>
                </a:solidFill>
                <a:latin typeface="Cambria" pitchFamily="18" charset="0"/>
              </a:rPr>
              <a:t>и </a:t>
            </a:r>
            <a:r>
              <a:rPr lang="ru-RU" b="1" i="1" dirty="0" smtClean="0">
                <a:solidFill>
                  <a:srgbClr val="2A13B1"/>
                </a:solidFill>
                <a:latin typeface="Cambria" pitchFamily="18" charset="0"/>
              </a:rPr>
              <a:t>прощал ей всё. Виктор </a:t>
            </a:r>
            <a:r>
              <a:rPr lang="ru-RU" b="1" i="1" dirty="0" err="1" smtClean="0">
                <a:solidFill>
                  <a:srgbClr val="2A13B1"/>
                </a:solidFill>
                <a:latin typeface="Cambria" pitchFamily="18" charset="0"/>
              </a:rPr>
              <a:t>Дандре</a:t>
            </a:r>
            <a:r>
              <a:rPr lang="ru-RU" b="1" i="1" dirty="0" smtClean="0">
                <a:solidFill>
                  <a:srgbClr val="2A13B1"/>
                </a:solidFill>
                <a:latin typeface="Cambria" pitchFamily="18" charset="0"/>
              </a:rPr>
              <a:t> был известным импресарио своего времени. Он организовывал настоящие </a:t>
            </a:r>
            <a:r>
              <a:rPr lang="ru-RU" b="1" i="1" dirty="0" err="1" smtClean="0">
                <a:solidFill>
                  <a:srgbClr val="2A13B1"/>
                </a:solidFill>
                <a:latin typeface="Cambria" pitchFamily="18" charset="0"/>
              </a:rPr>
              <a:t>фотосессии</a:t>
            </a:r>
            <a:r>
              <a:rPr lang="ru-RU" b="1" i="1" dirty="0" smtClean="0">
                <a:solidFill>
                  <a:srgbClr val="2A13B1"/>
                </a:solidFill>
                <a:latin typeface="Cambria" pitchFamily="18" charset="0"/>
              </a:rPr>
              <a:t> балерины. В окрестностях Лондона был куплен прелестный особняк </a:t>
            </a:r>
            <a:r>
              <a:rPr lang="ru-RU" b="1" i="1" dirty="0" err="1" smtClean="0">
                <a:solidFill>
                  <a:srgbClr val="2A13B1"/>
                </a:solidFill>
                <a:latin typeface="Cambria" pitchFamily="18" charset="0"/>
              </a:rPr>
              <a:t>Айви-Хауз</a:t>
            </a:r>
            <a:r>
              <a:rPr lang="ru-RU" b="1" i="1" dirty="0" smtClean="0">
                <a:solidFill>
                  <a:srgbClr val="2A13B1"/>
                </a:solidFill>
                <a:latin typeface="Cambria" pitchFamily="18" charset="0"/>
              </a:rPr>
              <a:t>, увитый плющом и окруженный парком с озером и, конечно </a:t>
            </a:r>
            <a:r>
              <a:rPr lang="ru-RU" b="1" i="1" dirty="0" smtClean="0">
                <a:solidFill>
                  <a:srgbClr val="2A13B1"/>
                </a:solidFill>
                <a:latin typeface="Cambria" pitchFamily="18" charset="0"/>
              </a:rPr>
              <a:t>же, </a:t>
            </a:r>
            <a:r>
              <a:rPr lang="ru-RU" b="1" i="1" dirty="0" smtClean="0">
                <a:solidFill>
                  <a:srgbClr val="2A13B1"/>
                </a:solidFill>
                <a:latin typeface="Cambria" pitchFamily="18" charset="0"/>
              </a:rPr>
              <a:t>с лебедями. Здесь она могла наслаждаться покоем.</a:t>
            </a:r>
            <a:endParaRPr lang="ru-RU" b="1" i="1" dirty="0">
              <a:solidFill>
                <a:srgbClr val="2A13B1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vl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500042"/>
            <a:ext cx="2887286" cy="428628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500694" y="5286388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Cambria" pitchFamily="18" charset="0"/>
              </a:rPr>
              <a:t>А.Павлова – Сирийский танец.</a:t>
            </a:r>
          </a:p>
          <a:p>
            <a:pPr algn="ctr"/>
            <a:r>
              <a:rPr lang="ru-RU" i="1" dirty="0" smtClean="0">
                <a:latin typeface="Cambria" pitchFamily="18" charset="0"/>
              </a:rPr>
              <a:t>Худ. А. </a:t>
            </a:r>
            <a:r>
              <a:rPr lang="ru-RU" i="1" dirty="0" err="1" smtClean="0">
                <a:latin typeface="Cambria" pitchFamily="18" charset="0"/>
              </a:rPr>
              <a:t>Стивенс</a:t>
            </a:r>
            <a:endParaRPr lang="ru-RU" i="1" dirty="0"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857232"/>
            <a:ext cx="464347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i="1" spc="100" dirty="0" smtClean="0">
                <a:solidFill>
                  <a:srgbClr val="2A13B1"/>
                </a:solidFill>
                <a:latin typeface="Cambria" pitchFamily="18" charset="0"/>
              </a:rPr>
              <a:t>Павлова сохраняла в гастрольном репертуаре балеты Чайковского и Глазунова, «Тщетную предосторожность», «Жизель», «Пахиту», концертные номера. Она предпочитала принимать в свою труппу в основном русских балетмейстеров и танцовщиков, создавая с ними новые хореографические произведения : «Ночь», и «Вальс-каприз» на музыку А.Рубинштейна, «Калифорнийский мак» на музыку П.Чайковского, «Прелюды» на музыку Ф.Листа в постановке М.Фокина.</a:t>
            </a:r>
            <a:endParaRPr lang="ru-RU" sz="1900" b="1" i="1" spc="100" dirty="0">
              <a:solidFill>
                <a:srgbClr val="2A13B1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в000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571479"/>
            <a:ext cx="2571768" cy="398189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57158" y="5000636"/>
            <a:ext cx="30003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latin typeface="Cambria" pitchFamily="18" charset="0"/>
              </a:rPr>
              <a:t>Амиргазаева</a:t>
            </a:r>
            <a:r>
              <a:rPr lang="ru-RU" sz="1600" b="1" dirty="0" smtClean="0">
                <a:latin typeface="Cambria" pitchFamily="18" charset="0"/>
              </a:rPr>
              <a:t>, О.А. Самые знаменитые мастера балета России </a:t>
            </a:r>
            <a:r>
              <a:rPr lang="en-US" sz="1600" b="1" dirty="0" smtClean="0">
                <a:latin typeface="Cambria" pitchFamily="18" charset="0"/>
              </a:rPr>
              <a:t>[</a:t>
            </a:r>
            <a:r>
              <a:rPr lang="ru-RU" sz="1600" b="1" dirty="0" smtClean="0">
                <a:latin typeface="Cambria" pitchFamily="18" charset="0"/>
              </a:rPr>
              <a:t>Текст</a:t>
            </a:r>
            <a:r>
              <a:rPr lang="en-US" sz="1600" b="1" dirty="0" smtClean="0">
                <a:latin typeface="Cambria" pitchFamily="18" charset="0"/>
              </a:rPr>
              <a:t>]</a:t>
            </a:r>
            <a:r>
              <a:rPr lang="ru-RU" sz="1600" b="1" dirty="0" smtClean="0">
                <a:latin typeface="Cambria" pitchFamily="18" charset="0"/>
              </a:rPr>
              <a:t> / О. А. </a:t>
            </a:r>
            <a:r>
              <a:rPr lang="ru-RU" sz="1600" b="1" dirty="0" err="1" smtClean="0">
                <a:latin typeface="Cambria" pitchFamily="18" charset="0"/>
              </a:rPr>
              <a:t>Амиргазаева</a:t>
            </a:r>
            <a:r>
              <a:rPr lang="ru-RU" sz="1600" b="1" dirty="0" smtClean="0">
                <a:latin typeface="Cambria" pitchFamily="18" charset="0"/>
              </a:rPr>
              <a:t>. – М. : Вече, </a:t>
            </a:r>
          </a:p>
          <a:p>
            <a:r>
              <a:rPr lang="ru-RU" sz="1600" b="1" dirty="0" smtClean="0">
                <a:latin typeface="Cambria" pitchFamily="18" charset="0"/>
              </a:rPr>
              <a:t>2002. – 480 с.</a:t>
            </a:r>
            <a:endParaRPr lang="ru-RU" sz="1600" b="1" dirty="0"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868" y="500042"/>
            <a:ext cx="53578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2A13B1"/>
                </a:solidFill>
                <a:latin typeface="Cambria" pitchFamily="18" charset="0"/>
              </a:rPr>
              <a:t>Творческий облик Павловой сложился на русской сцене. В своих многочисленных концертных номерах она опиралась на традиции отечественного искусства. Её подвижническое служение танцу пробудило во всем мире интерес к хореографии и дало толчок к возрождению зарубежного балетного театра.</a:t>
            </a:r>
            <a:endParaRPr lang="ru-RU" b="1" i="1" dirty="0">
              <a:solidFill>
                <a:srgbClr val="2A13B1"/>
              </a:solidFill>
              <a:latin typeface="Cambria" pitchFamily="18" charset="0"/>
            </a:endParaRPr>
          </a:p>
        </p:txBody>
      </p:sp>
      <p:pic>
        <p:nvPicPr>
          <p:cNvPr id="6" name="Рисунок 5" descr="20d60a7e9c1d.jpg"/>
          <p:cNvPicPr>
            <a:picLocks noChangeAspect="1"/>
          </p:cNvPicPr>
          <p:nvPr/>
        </p:nvPicPr>
        <p:blipFill>
          <a:blip r:embed="rId3"/>
          <a:srcRect b="3156"/>
          <a:stretch>
            <a:fillRect/>
          </a:stretch>
        </p:blipFill>
        <p:spPr>
          <a:xfrm>
            <a:off x="3929058" y="3214685"/>
            <a:ext cx="4857783" cy="2690465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 Вацлавом Нежинским Танец, созданный Фокиным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57224" y="571480"/>
            <a:ext cx="2928958" cy="4349938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85720" y="5357826"/>
            <a:ext cx="3929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mbria" pitchFamily="18" charset="0"/>
              </a:rPr>
              <a:t>Концертный номер «Вальс-каприз» </a:t>
            </a:r>
          </a:p>
          <a:p>
            <a:pPr algn="ctr"/>
            <a:r>
              <a:rPr lang="ru-RU" dirty="0" smtClean="0">
                <a:latin typeface="Cambria" pitchFamily="18" charset="0"/>
              </a:rPr>
              <a:t>на музыку А. Рубинштейна</a:t>
            </a:r>
          </a:p>
          <a:p>
            <a:pPr algn="ctr"/>
            <a:r>
              <a:rPr lang="ru-RU" dirty="0" smtClean="0">
                <a:latin typeface="Cambria" pitchFamily="18" charset="0"/>
              </a:rPr>
              <a:t>Хореограф М. Фокин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0562" y="357166"/>
            <a:ext cx="4143404" cy="5857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 smtClean="0">
                <a:solidFill>
                  <a:srgbClr val="2A13B1"/>
                </a:solidFill>
                <a:latin typeface="Cambria" pitchFamily="18" charset="0"/>
              </a:rPr>
              <a:t>«Изумительно было искусство Павловой, велико наслаждение, которое она давала всем, кто имел счастье её видеть. Значение её искусства состоит не только в том преходящем удовольствии, которое оно доставляло зрителям, но и в том, что под его влиянием коренным образом изменилось отношение к балету, установившееся в первой четверти нашего </a:t>
            </a:r>
            <a:r>
              <a:rPr lang="en-US" b="1" i="1" dirty="0" smtClean="0">
                <a:solidFill>
                  <a:srgbClr val="2A13B1"/>
                </a:solidFill>
                <a:latin typeface="Cambria" pitchFamily="18" charset="0"/>
              </a:rPr>
              <a:t>[</a:t>
            </a:r>
            <a:r>
              <a:rPr lang="ru-RU" b="1" i="1" dirty="0" smtClean="0">
                <a:solidFill>
                  <a:srgbClr val="2A13B1"/>
                </a:solidFill>
                <a:latin typeface="Cambria" pitchFamily="18" charset="0"/>
              </a:rPr>
              <a:t> ХХ </a:t>
            </a:r>
            <a:r>
              <a:rPr lang="en-US" b="1" i="1" dirty="0" smtClean="0">
                <a:solidFill>
                  <a:srgbClr val="2A13B1"/>
                </a:solidFill>
                <a:latin typeface="Cambria" pitchFamily="18" charset="0"/>
              </a:rPr>
              <a:t>]</a:t>
            </a:r>
            <a:r>
              <a:rPr lang="ru-RU" b="1" i="1" dirty="0" smtClean="0">
                <a:solidFill>
                  <a:srgbClr val="2A13B1"/>
                </a:solidFill>
                <a:latin typeface="Cambria" pitchFamily="18" charset="0"/>
              </a:rPr>
              <a:t> века».</a:t>
            </a:r>
          </a:p>
          <a:p>
            <a:pPr>
              <a:lnSpc>
                <a:spcPct val="150000"/>
              </a:lnSpc>
            </a:pPr>
            <a:endParaRPr lang="ru-RU" b="1" i="1" dirty="0" smtClean="0">
              <a:solidFill>
                <a:srgbClr val="2A13B1"/>
              </a:solidFill>
              <a:latin typeface="Cambria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rgbClr val="2A13B1"/>
                </a:solidFill>
                <a:latin typeface="Cambria" pitchFamily="18" charset="0"/>
              </a:rPr>
              <a:t>                                        Михаил Фокин</a:t>
            </a:r>
            <a:endParaRPr lang="ru-RU" b="1" i="1" dirty="0">
              <a:solidFill>
                <a:srgbClr val="2A13B1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ав000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42910" y="428604"/>
            <a:ext cx="2745855" cy="385765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929058" y="357166"/>
            <a:ext cx="492922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2A13B1"/>
                </a:solidFill>
                <a:latin typeface="Cambria" pitchFamily="18" charset="0"/>
              </a:rPr>
              <a:t>Грация, виртуозность, драматизм, бестелесность, лёгкость и  комедийность –всё это объединил талант балерины Анны Павловой (1881 – 1931).  Анна Павлова </a:t>
            </a:r>
          </a:p>
          <a:p>
            <a:pPr algn="ctr"/>
            <a:r>
              <a:rPr lang="ru-RU" sz="2000" b="1" i="1" dirty="0" smtClean="0">
                <a:solidFill>
                  <a:srgbClr val="2A13B1"/>
                </a:solidFill>
                <a:latin typeface="Cambria" pitchFamily="18" charset="0"/>
              </a:rPr>
              <a:t>открыла ХХ век в хореографическом искусстве. Творчеству балерины были присущи музыкальность и психологическая содержательность танца, эмоциональность и жанровое многообразие. Её творчество имело большое значение для реформ в балетных постановках Михаила Фокина, где танец, пантомима, музыка, костюм починялись одной цели –созданию художественного образа. С Павловой началось триумфальное шествие искусства русского балета по всему миру.</a:t>
            </a:r>
            <a:endParaRPr lang="ru-RU" sz="2000" b="1" i="1" dirty="0">
              <a:solidFill>
                <a:srgbClr val="2A13B1"/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4500570"/>
            <a:ext cx="3143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Cambria" pitchFamily="18" charset="0"/>
              </a:rPr>
              <a:t>Русский балет </a:t>
            </a:r>
            <a:r>
              <a:rPr lang="en-US" sz="1600" b="1" dirty="0" smtClean="0">
                <a:latin typeface="Cambria" pitchFamily="18" charset="0"/>
              </a:rPr>
              <a:t>[</a:t>
            </a:r>
            <a:r>
              <a:rPr lang="ru-RU" sz="1600" b="1" dirty="0" smtClean="0">
                <a:latin typeface="Cambria" pitchFamily="18" charset="0"/>
              </a:rPr>
              <a:t>Текст</a:t>
            </a:r>
            <a:r>
              <a:rPr lang="en-US" sz="1600" b="1" dirty="0" smtClean="0">
                <a:latin typeface="Cambria" pitchFamily="18" charset="0"/>
              </a:rPr>
              <a:t>]</a:t>
            </a:r>
            <a:r>
              <a:rPr lang="ru-RU" sz="1600" b="1" dirty="0" smtClean="0">
                <a:latin typeface="Cambria" pitchFamily="18" charset="0"/>
              </a:rPr>
              <a:t> : Энциклопедия / Ред. Е. П. Белова. – М. : Большая Российская энциклопедия</a:t>
            </a:r>
            <a:r>
              <a:rPr lang="en-US" sz="1600" b="1" dirty="0" smtClean="0">
                <a:latin typeface="Cambria" pitchFamily="18" charset="0"/>
              </a:rPr>
              <a:t> </a:t>
            </a:r>
            <a:r>
              <a:rPr lang="ru-RU" sz="1600" b="1" dirty="0" smtClean="0">
                <a:latin typeface="Cambria" pitchFamily="18" charset="0"/>
              </a:rPr>
              <a:t>: Согласие, 1997. – 632 с.</a:t>
            </a:r>
            <a:endParaRPr lang="ru-RU" sz="1600" b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14810" y="357166"/>
            <a:ext cx="457203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2A13B1"/>
                </a:solidFill>
                <a:latin typeface="Cambria" pitchFamily="18" charset="0"/>
                <a:ea typeface="Arial Unicode MS" pitchFamily="34" charset="-128"/>
                <a:cs typeface="Arial" pitchFamily="34" charset="0"/>
              </a:rPr>
              <a:t>«Я хочу танцевать, как та красивая дама, что изображает Спящую красавицу. Когда-нибудь и я буду Спящей красавицей и буду танцевать в этом театре», - так мечтала восьмилетняя худенькая девочка, очарованная театральным представлением, увиденным впервые. Никто не мог предположить, что имя девочки, </a:t>
            </a:r>
            <a:r>
              <a:rPr lang="ru-RU" sz="2000" b="1" i="1" dirty="0" err="1" smtClean="0">
                <a:solidFill>
                  <a:srgbClr val="2A13B1"/>
                </a:solidFill>
                <a:latin typeface="Cambria" pitchFamily="18" charset="0"/>
                <a:ea typeface="Arial Unicode MS" pitchFamily="34" charset="-128"/>
                <a:cs typeface="Arial" pitchFamily="34" charset="0"/>
              </a:rPr>
              <a:t>завороженно</a:t>
            </a:r>
            <a:r>
              <a:rPr lang="ru-RU" sz="2000" b="1" i="1" dirty="0" smtClean="0">
                <a:solidFill>
                  <a:srgbClr val="2A13B1"/>
                </a:solidFill>
                <a:latin typeface="Cambria" pitchFamily="18" charset="0"/>
                <a:ea typeface="Arial Unicode MS" pitchFamily="34" charset="-128"/>
                <a:cs typeface="Arial" pitchFamily="34" charset="0"/>
              </a:rPr>
              <a:t> смотревшей на сцену  </a:t>
            </a:r>
            <a:r>
              <a:rPr lang="ru-RU" sz="2000" b="1" i="1" dirty="0" err="1" smtClean="0">
                <a:solidFill>
                  <a:srgbClr val="2A13B1"/>
                </a:solidFill>
                <a:latin typeface="Cambria" pitchFamily="18" charset="0"/>
                <a:ea typeface="Arial Unicode MS" pitchFamily="34" charset="-128"/>
                <a:cs typeface="Arial" pitchFamily="34" charset="0"/>
              </a:rPr>
              <a:t>Мариинского</a:t>
            </a:r>
            <a:r>
              <a:rPr lang="ru-RU" sz="2000" b="1" i="1" dirty="0" smtClean="0">
                <a:solidFill>
                  <a:srgbClr val="2A13B1"/>
                </a:solidFill>
                <a:latin typeface="Cambria" pitchFamily="18" charset="0"/>
                <a:ea typeface="Arial Unicode MS" pitchFamily="34" charset="-128"/>
                <a:cs typeface="Arial" pitchFamily="34" charset="0"/>
              </a:rPr>
              <a:t> театра, не забудется никогда. Она стала не только Спящей красавицей – она стала Жизелью, Баядеркой, </a:t>
            </a:r>
            <a:r>
              <a:rPr lang="ru-RU" sz="2000" b="1" i="1" dirty="0" err="1" smtClean="0">
                <a:solidFill>
                  <a:srgbClr val="2A13B1"/>
                </a:solidFill>
                <a:latin typeface="Cambria" pitchFamily="18" charset="0"/>
                <a:ea typeface="Arial Unicode MS" pitchFamily="34" charset="-128"/>
                <a:cs typeface="Arial" pitchFamily="34" charset="0"/>
              </a:rPr>
              <a:t>Китри</a:t>
            </a:r>
            <a:r>
              <a:rPr lang="ru-RU" sz="2000" b="1" i="1" dirty="0" smtClean="0">
                <a:solidFill>
                  <a:srgbClr val="2A13B1"/>
                </a:solidFill>
                <a:latin typeface="Cambria" pitchFamily="18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ru-RU" sz="2000" b="1" i="1" dirty="0" err="1" smtClean="0">
                <a:solidFill>
                  <a:srgbClr val="2A13B1"/>
                </a:solidFill>
                <a:latin typeface="Cambria" pitchFamily="18" charset="0"/>
                <a:ea typeface="Arial Unicode MS" pitchFamily="34" charset="-128"/>
                <a:cs typeface="Arial" pitchFamily="34" charset="0"/>
              </a:rPr>
              <a:t>Пахитой</a:t>
            </a:r>
            <a:r>
              <a:rPr lang="ru-RU" sz="2000" b="1" i="1" dirty="0" smtClean="0">
                <a:solidFill>
                  <a:srgbClr val="2A13B1"/>
                </a:solidFill>
                <a:latin typeface="Cambria" pitchFamily="18" charset="0"/>
                <a:ea typeface="Arial Unicode MS" pitchFamily="34" charset="-128"/>
                <a:cs typeface="Arial" pitchFamily="34" charset="0"/>
              </a:rPr>
              <a:t>, Лизой, Вероникой, </a:t>
            </a:r>
            <a:r>
              <a:rPr lang="ru-RU" sz="2000" b="1" i="1" dirty="0" err="1" smtClean="0">
                <a:solidFill>
                  <a:srgbClr val="2A13B1"/>
                </a:solidFill>
                <a:latin typeface="Cambria" pitchFamily="18" charset="0"/>
                <a:ea typeface="Arial Unicode MS" pitchFamily="34" charset="-128"/>
                <a:cs typeface="Arial" pitchFamily="34" charset="0"/>
              </a:rPr>
              <a:t>Армидой</a:t>
            </a:r>
            <a:r>
              <a:rPr lang="ru-RU" sz="2000" b="1" i="1" dirty="0" smtClean="0">
                <a:solidFill>
                  <a:srgbClr val="2A13B1"/>
                </a:solidFill>
                <a:latin typeface="Cambria" pitchFamily="18" charset="0"/>
                <a:ea typeface="Arial Unicode MS" pitchFamily="34" charset="-128"/>
                <a:cs typeface="Arial" pitchFamily="34" charset="0"/>
              </a:rPr>
              <a:t>… Но главным символом ее творчества, наиболее полно выражая его дух, стал Лебедь.</a:t>
            </a:r>
            <a:endParaRPr lang="ru-RU" sz="2000" b="1" i="1" dirty="0">
              <a:solidFill>
                <a:srgbClr val="2A13B1"/>
              </a:solidFill>
              <a:latin typeface="Cambria" pitchFamily="18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5429264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Cambria" pitchFamily="18" charset="0"/>
              </a:rPr>
              <a:t>Выпускница Императорской балетной школы. 1899 г.</a:t>
            </a:r>
            <a:endParaRPr lang="ru-RU" i="1" dirty="0">
              <a:latin typeface="Cambria" pitchFamily="18" charset="0"/>
            </a:endParaRPr>
          </a:p>
        </p:txBody>
      </p:sp>
      <p:pic>
        <p:nvPicPr>
          <p:cNvPr id="5" name="Рисунок 4" descr="0220-209b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1472" y="857232"/>
            <a:ext cx="2966106" cy="428628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1934" y="142852"/>
            <a:ext cx="4572032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i="1" dirty="0" smtClean="0">
                <a:solidFill>
                  <a:srgbClr val="2A13B1"/>
                </a:solidFill>
                <a:latin typeface="Cambria" pitchFamily="18" charset="0"/>
              </a:rPr>
              <a:t>Анна Павлова родилась в Петербурге в бедной семье. Мать ее была прачкой и портнихой  и фактически одна воспитывала дочь. Посетив впервые </a:t>
            </a:r>
            <a:r>
              <a:rPr lang="ru-RU" sz="1900" b="1" i="1" dirty="0" err="1" smtClean="0">
                <a:solidFill>
                  <a:srgbClr val="2A13B1"/>
                </a:solidFill>
                <a:latin typeface="Cambria" pitchFamily="18" charset="0"/>
              </a:rPr>
              <a:t>Мариинский</a:t>
            </a:r>
            <a:r>
              <a:rPr lang="ru-RU" sz="1900" b="1" i="1" dirty="0" smtClean="0">
                <a:solidFill>
                  <a:srgbClr val="2A13B1"/>
                </a:solidFill>
                <a:latin typeface="Cambria" pitchFamily="18" charset="0"/>
              </a:rPr>
              <a:t> театр, Анна стала мечтать о поступлении в балетную школу.  Лишь через два года она оказалась среди одиннадцати счастливиц, принятых в Императорское балетное училище. Даже в этом «балетном монастыре» с его строгими правилами маленькая и хрупкая Павлова отличалась от других учениц полной поглощенностью танцем, занятиями и упражнениями. Окончив Хореографическое училище в 1899 году, поступила в </a:t>
            </a:r>
            <a:r>
              <a:rPr lang="ru-RU" sz="1900" b="1" i="1" dirty="0" err="1" smtClean="0">
                <a:solidFill>
                  <a:srgbClr val="2A13B1"/>
                </a:solidFill>
                <a:latin typeface="Cambria" pitchFamily="18" charset="0"/>
              </a:rPr>
              <a:t>Мариинский</a:t>
            </a:r>
            <a:r>
              <a:rPr lang="ru-RU" sz="1900" b="1" i="1" dirty="0" smtClean="0">
                <a:solidFill>
                  <a:srgbClr val="2A13B1"/>
                </a:solidFill>
                <a:latin typeface="Cambria" pitchFamily="18" charset="0"/>
              </a:rPr>
              <a:t> театр. Там она получила партии в классических постановках – «Баядерка», «Жизель», «Щелкунчик».</a:t>
            </a:r>
            <a:endParaRPr lang="ru-RU" sz="1900" b="1" i="1" dirty="0">
              <a:solidFill>
                <a:srgbClr val="2A13B1"/>
              </a:solidFill>
              <a:latin typeface="Cambria" pitchFamily="18" charset="0"/>
            </a:endParaRPr>
          </a:p>
        </p:txBody>
      </p:sp>
      <p:pic>
        <p:nvPicPr>
          <p:cNvPr id="5" name="Рисунок 4" descr="пав000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42844" y="142852"/>
            <a:ext cx="2428892" cy="3390328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пав000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2910" y="2643182"/>
            <a:ext cx="3123788" cy="2643206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57158" y="5500702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Cambria" pitchFamily="18" charset="0"/>
              </a:rPr>
              <a:t>Самые известные танцовщицы мира </a:t>
            </a:r>
            <a:r>
              <a:rPr lang="en-US" sz="1600" b="1" dirty="0" smtClean="0">
                <a:latin typeface="Cambria" pitchFamily="18" charset="0"/>
              </a:rPr>
              <a:t>[</a:t>
            </a:r>
            <a:r>
              <a:rPr lang="ru-RU" sz="1600" b="1" dirty="0" smtClean="0">
                <a:latin typeface="Cambria" pitchFamily="18" charset="0"/>
              </a:rPr>
              <a:t>Текст</a:t>
            </a:r>
            <a:r>
              <a:rPr lang="en-US" sz="1600" b="1" dirty="0" smtClean="0">
                <a:latin typeface="Cambria" pitchFamily="18" charset="0"/>
              </a:rPr>
              <a:t>]</a:t>
            </a:r>
            <a:r>
              <a:rPr lang="ru-RU" sz="1600" b="1" dirty="0" smtClean="0">
                <a:latin typeface="Cambria" pitchFamily="18" charset="0"/>
              </a:rPr>
              <a:t> // Поем, танцуем, рисуем. – 2013. - № 3. – С.35-52.</a:t>
            </a:r>
            <a:endParaRPr lang="ru-RU" sz="1600" b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5c71bd4a2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642918"/>
            <a:ext cx="2595564" cy="5035394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786182" y="357166"/>
            <a:ext cx="4929222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i="1" dirty="0" smtClean="0">
                <a:solidFill>
                  <a:srgbClr val="2A13B1"/>
                </a:solidFill>
                <a:latin typeface="Cambria" pitchFamily="18" charset="0"/>
              </a:rPr>
              <a:t>Любители балета восхищались ее танцем. Тонкая щиколотка, высокий подъем ноги, хрупкое телосложение – всё это выделяло ее среди других балерин. В прессе звучали хвалебные речи и сравнения: «Пламень и пепел», «Чарующая нежность и грация», «Это искристое шампанское и пьянящий воздух », «Павлова точно спорхнула с гравюр Х</a:t>
            </a:r>
            <a:r>
              <a:rPr lang="en-US" sz="1900" b="1" i="1" dirty="0" smtClean="0">
                <a:solidFill>
                  <a:srgbClr val="2A13B1"/>
                </a:solidFill>
                <a:latin typeface="Cambria" pitchFamily="18" charset="0"/>
              </a:rPr>
              <a:t>I</a:t>
            </a:r>
            <a:r>
              <a:rPr lang="ru-RU" sz="1900" b="1" i="1" dirty="0" smtClean="0">
                <a:solidFill>
                  <a:srgbClr val="2A13B1"/>
                </a:solidFill>
                <a:latin typeface="Cambria" pitchFamily="18" charset="0"/>
              </a:rPr>
              <a:t>Х века»…</a:t>
            </a:r>
            <a:r>
              <a:rPr lang="en-US" sz="1900" b="1" i="1" dirty="0" smtClean="0">
                <a:solidFill>
                  <a:srgbClr val="2A13B1"/>
                </a:solidFill>
                <a:latin typeface="Cambria" pitchFamily="18" charset="0"/>
              </a:rPr>
              <a:t> </a:t>
            </a:r>
            <a:r>
              <a:rPr lang="ru-RU" sz="1900" b="1" i="1" dirty="0" smtClean="0">
                <a:solidFill>
                  <a:srgbClr val="2A13B1"/>
                </a:solidFill>
                <a:latin typeface="Cambria" pitchFamily="18" charset="0"/>
              </a:rPr>
              <a:t>Огромным успехом  стала для Анны Павловой партия Никии в балете «Баядерка», исполненная ею впервые в 1902 году. Артистизм Павловой потряс публику. Такая степень перевоплощения, какой  могла достичь Анна Павлова, крайне редка в балете – даже среди драматических актеров такая глубина постижения образа была редкостью.</a:t>
            </a:r>
            <a:endParaRPr lang="ru-RU" sz="1900" b="1" i="1" dirty="0">
              <a:solidFill>
                <a:srgbClr val="2A13B1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в000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15008" y="357166"/>
            <a:ext cx="2928720" cy="426035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643570" y="5000636"/>
            <a:ext cx="3357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latin typeface="Cambria" pitchFamily="18" charset="0"/>
              </a:rPr>
              <a:t>Емельянова-Зубковская</a:t>
            </a:r>
            <a:r>
              <a:rPr lang="ru-RU" sz="1600" b="1" dirty="0" smtClean="0">
                <a:latin typeface="Cambria" pitchFamily="18" charset="0"/>
              </a:rPr>
              <a:t>, Г.  Жизель: Петербург. ХХ век.</a:t>
            </a:r>
            <a:r>
              <a:rPr lang="en-US" sz="1600" b="1" dirty="0" smtClean="0">
                <a:latin typeface="Cambria" pitchFamily="18" charset="0"/>
              </a:rPr>
              <a:t> [</a:t>
            </a:r>
            <a:r>
              <a:rPr lang="ru-RU" sz="1600" b="1" dirty="0" smtClean="0">
                <a:latin typeface="Cambria" pitchFamily="18" charset="0"/>
              </a:rPr>
              <a:t>Текст</a:t>
            </a:r>
            <a:r>
              <a:rPr lang="en-US" sz="1600" b="1" dirty="0" smtClean="0">
                <a:latin typeface="Cambria" pitchFamily="18" charset="0"/>
              </a:rPr>
              <a:t>]</a:t>
            </a:r>
            <a:r>
              <a:rPr lang="ru-RU" sz="1600" b="1" dirty="0" smtClean="0">
                <a:latin typeface="Cambria" pitchFamily="18" charset="0"/>
              </a:rPr>
              <a:t> / Г. Емельянова – </a:t>
            </a:r>
            <a:r>
              <a:rPr lang="ru-RU" sz="1600" b="1" dirty="0" err="1" smtClean="0">
                <a:latin typeface="Cambria" pitchFamily="18" charset="0"/>
              </a:rPr>
              <a:t>Зубковская</a:t>
            </a:r>
            <a:r>
              <a:rPr lang="ru-RU" sz="1600" b="1" dirty="0" smtClean="0">
                <a:latin typeface="Cambria" pitchFamily="18" charset="0"/>
              </a:rPr>
              <a:t>. – СПб. : </a:t>
            </a:r>
          </a:p>
          <a:p>
            <a:r>
              <a:rPr lang="ru-RU" sz="1600" b="1" dirty="0" smtClean="0">
                <a:latin typeface="Cambria" pitchFamily="18" charset="0"/>
              </a:rPr>
              <a:t>Композитор, 2007. – 248 с.</a:t>
            </a:r>
            <a:endParaRPr lang="ru-RU" sz="1600" b="1" dirty="0"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357166"/>
            <a:ext cx="5000660" cy="557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rgbClr val="2A13B1"/>
                </a:solidFill>
                <a:latin typeface="Cambria" pitchFamily="18" charset="0"/>
              </a:rPr>
              <a:t>После успеха в «Баядерке» Павлова получила партию Жизели. Как писала о её исполнении балерина Труханова, «Павлова не была артисткой, а явлением. Поворот её поистине лебединой шеи, опущенная голова, натуральное как бы «заикание» в движении, и Жизель жила на сцене реальной жизнью. У Павловой был непосредственный искренний темперамент, который возносил ее до гениальности». </a:t>
            </a:r>
            <a:endParaRPr lang="ru-RU" sz="2000" b="1" i="1" dirty="0">
              <a:solidFill>
                <a:srgbClr val="2A13B1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av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500042"/>
            <a:ext cx="3090254" cy="464347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71472" y="5500702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2A13B1"/>
                </a:solidFill>
                <a:latin typeface="Cambria" pitchFamily="18" charset="0"/>
              </a:rPr>
              <a:t>А.Павлова – Жизель. </a:t>
            </a:r>
          </a:p>
          <a:p>
            <a:pPr algn="ctr"/>
            <a:r>
              <a:rPr lang="ru-RU" i="1" dirty="0" smtClean="0">
                <a:solidFill>
                  <a:srgbClr val="2A13B1"/>
                </a:solidFill>
                <a:latin typeface="Cambria" pitchFamily="18" charset="0"/>
              </a:rPr>
              <a:t>Худ. К. </a:t>
            </a:r>
            <a:r>
              <a:rPr lang="ru-RU" i="1" dirty="0" err="1" smtClean="0">
                <a:solidFill>
                  <a:srgbClr val="2A13B1"/>
                </a:solidFill>
                <a:latin typeface="Cambria" pitchFamily="18" charset="0"/>
              </a:rPr>
              <a:t>Эберлинг</a:t>
            </a:r>
            <a:endParaRPr lang="ru-RU" i="1" dirty="0">
              <a:solidFill>
                <a:srgbClr val="2A13B1"/>
              </a:solidFill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428604"/>
            <a:ext cx="5214974" cy="6498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i="1" spc="100" dirty="0" smtClean="0">
                <a:solidFill>
                  <a:srgbClr val="2A13B1"/>
                </a:solidFill>
                <a:latin typeface="Cambria" pitchFamily="18" charset="0"/>
              </a:rPr>
              <a:t>Артистка  создала образ русской Жизели, наполнив его тончайшей поэзией чувств и экспрессией  драматической игры. Образ Жизели Павловой  ознаменовал собой поворот в исполнительской трактовке этой партии.  В образе Жизели Павловой  отразились черты искусства начала ХХ века – его трагизм, импрессионистская зыбкость реальности и предчувствие грядущих катаклизмов…</a:t>
            </a:r>
          </a:p>
          <a:p>
            <a:pPr algn="ctr">
              <a:lnSpc>
                <a:spcPct val="150000"/>
              </a:lnSpc>
            </a:pPr>
            <a:r>
              <a:rPr lang="ru-RU" sz="2000" b="1" i="1" spc="100" dirty="0" smtClean="0">
                <a:solidFill>
                  <a:srgbClr val="2A13B1"/>
                </a:solidFill>
                <a:latin typeface="Cambria" pitchFamily="18" charset="0"/>
              </a:rPr>
              <a:t>. </a:t>
            </a:r>
            <a:endParaRPr lang="ru-RU" sz="2000" b="1" i="1" spc="100" dirty="0">
              <a:solidFill>
                <a:srgbClr val="2A13B1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0496" y="428604"/>
            <a:ext cx="478634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2A13B1"/>
                </a:solidFill>
                <a:latin typeface="Cambria" pitchFamily="18" charset="0"/>
              </a:rPr>
              <a:t>Павлова исполняла партии, где классическая основа имела национально-характерную окраску. Зажигательный, бравурный танец ее испанских героинь – Пахиты и </a:t>
            </a:r>
            <a:r>
              <a:rPr lang="ru-RU" b="1" i="1" dirty="0" err="1" smtClean="0">
                <a:solidFill>
                  <a:srgbClr val="2A13B1"/>
                </a:solidFill>
                <a:latin typeface="Cambria" pitchFamily="18" charset="0"/>
              </a:rPr>
              <a:t>Китри</a:t>
            </a:r>
            <a:r>
              <a:rPr lang="ru-RU" b="1" i="1" dirty="0" smtClean="0">
                <a:solidFill>
                  <a:srgbClr val="2A13B1"/>
                </a:solidFill>
                <a:latin typeface="Cambria" pitchFamily="18" charset="0"/>
              </a:rPr>
              <a:t> (1907) был высоким образцом исполнительского мастерства и стиля  своего времени. В первые же годы работы в Мариинском театре Анна Павлова начала танцевать с Михаилом Фокиным, который в то время начал задумываться над новыми формами балета. Взгляды Фокина и Павловой совпадали. Она стала первой исполнительницей  главных партий в новых балетах, поставленных Фокиным: «Виноградная лоза» (1906), «</a:t>
            </a:r>
            <a:r>
              <a:rPr lang="ru-RU" b="1" i="1" dirty="0" err="1" smtClean="0">
                <a:solidFill>
                  <a:srgbClr val="2A13B1"/>
                </a:solidFill>
                <a:latin typeface="Cambria" pitchFamily="18" charset="0"/>
              </a:rPr>
              <a:t>Евника</a:t>
            </a:r>
            <a:r>
              <a:rPr lang="ru-RU" b="1" i="1" dirty="0" smtClean="0">
                <a:solidFill>
                  <a:srgbClr val="2A13B1"/>
                </a:solidFill>
                <a:latin typeface="Cambria" pitchFamily="18" charset="0"/>
              </a:rPr>
              <a:t>», «Египетские ночи», «</a:t>
            </a:r>
            <a:r>
              <a:rPr lang="ru-RU" b="1" i="1" dirty="0" err="1" smtClean="0">
                <a:solidFill>
                  <a:srgbClr val="2A13B1"/>
                </a:solidFill>
                <a:latin typeface="Cambria" pitchFamily="18" charset="0"/>
              </a:rPr>
              <a:t>Шопениана</a:t>
            </a:r>
            <a:r>
              <a:rPr lang="ru-RU" b="1" i="1" dirty="0" smtClean="0">
                <a:solidFill>
                  <a:srgbClr val="2A13B1"/>
                </a:solidFill>
                <a:latin typeface="Cambria" pitchFamily="18" charset="0"/>
              </a:rPr>
              <a:t>» и др. </a:t>
            </a:r>
          </a:p>
          <a:p>
            <a:pPr algn="ctr"/>
            <a:r>
              <a:rPr lang="ru-RU" b="1" i="1" dirty="0" smtClean="0">
                <a:solidFill>
                  <a:srgbClr val="2A13B1"/>
                </a:solidFill>
                <a:latin typeface="Cambria" pitchFamily="18" charset="0"/>
              </a:rPr>
              <a:t>В них проявились одухотворенный психологизм и музыкальность артистки.</a:t>
            </a:r>
            <a:endParaRPr lang="ru-RU" dirty="0"/>
          </a:p>
        </p:txBody>
      </p:sp>
      <p:pic>
        <p:nvPicPr>
          <p:cNvPr id="3" name="Рисунок 2" descr="pavlova_anna04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714356"/>
            <a:ext cx="3286148" cy="4584176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85786" y="5500702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2A13B1"/>
                </a:solidFill>
                <a:latin typeface="Cambria" pitchFamily="18" charset="0"/>
              </a:rPr>
              <a:t>А. Павлова - Пахита</a:t>
            </a:r>
            <a:endParaRPr lang="ru-RU" i="1" dirty="0">
              <a:solidFill>
                <a:srgbClr val="2A13B1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в00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215074" y="142852"/>
            <a:ext cx="2744235" cy="394210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пав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00694" y="1142984"/>
            <a:ext cx="2857520" cy="409830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14876" y="5500702"/>
            <a:ext cx="428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Cambria" pitchFamily="18" charset="0"/>
              </a:rPr>
              <a:t>Фокин, М. Воспоминания балетмейстера </a:t>
            </a:r>
            <a:r>
              <a:rPr lang="en-US" sz="1600" b="1" dirty="0" smtClean="0">
                <a:latin typeface="Cambria" pitchFamily="18" charset="0"/>
              </a:rPr>
              <a:t>[</a:t>
            </a:r>
            <a:r>
              <a:rPr lang="ru-RU" sz="1600" b="1" dirty="0" smtClean="0">
                <a:latin typeface="Cambria" pitchFamily="18" charset="0"/>
              </a:rPr>
              <a:t>Текст</a:t>
            </a:r>
            <a:r>
              <a:rPr lang="en-US" sz="1600" b="1" dirty="0" smtClean="0">
                <a:latin typeface="Cambria" pitchFamily="18" charset="0"/>
              </a:rPr>
              <a:t>]</a:t>
            </a:r>
            <a:r>
              <a:rPr lang="ru-RU" sz="1600" b="1" dirty="0" smtClean="0">
                <a:latin typeface="Cambria" pitchFamily="18" charset="0"/>
              </a:rPr>
              <a:t> / М. Фокин //  Музыкальная жизнь. – 2005. - № 7. – С.35-37.</a:t>
            </a:r>
            <a:endParaRPr lang="ru-RU" sz="1600" b="1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428604"/>
            <a:ext cx="40005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2A13B1"/>
                </a:solidFill>
                <a:latin typeface="Cambria" pitchFamily="18" charset="0"/>
              </a:rPr>
              <a:t>Главными ценностями творческого союза Павловой и Фокина явились произведения, где танец подчинен духовно-выразительным задачам. </a:t>
            </a:r>
          </a:p>
          <a:p>
            <a:pPr algn="ctr"/>
            <a:r>
              <a:rPr lang="ru-RU" b="1" i="1" dirty="0" smtClean="0">
                <a:solidFill>
                  <a:srgbClr val="2A13B1"/>
                </a:solidFill>
                <a:latin typeface="Cambria" pitchFamily="18" charset="0"/>
              </a:rPr>
              <a:t>В 1907 г. Михаил Фокин создал номер, ставший этапным не только для творчества Анны Павловой, но и для всего мирового балета, - «Лебедь» на музыку  </a:t>
            </a:r>
          </a:p>
          <a:p>
            <a:pPr algn="ctr"/>
            <a:r>
              <a:rPr lang="ru-RU" b="1" i="1" dirty="0" smtClean="0">
                <a:solidFill>
                  <a:srgbClr val="2A13B1"/>
                </a:solidFill>
                <a:latin typeface="Cambria" pitchFamily="18" charset="0"/>
              </a:rPr>
              <a:t>К. Сен-Санса.  Балерина  и образ белоснежного лебедя с первого же исполнения номера слились в одно целое. Номер был прост,  но не примитивен – в нем та высшая поэтическая простота,  которая отличает любое гениальное творение.</a:t>
            </a:r>
            <a:endParaRPr lang="ru-RU" b="1" i="1" dirty="0">
              <a:solidFill>
                <a:srgbClr val="2A13B1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1611</Words>
  <PresentationFormat>Экран (4:3)</PresentationFormat>
  <Paragraphs>50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78</cp:revision>
  <dcterms:modified xsi:type="dcterms:W3CDTF">2016-01-19T08:57:26Z</dcterms:modified>
</cp:coreProperties>
</file>