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9" r:id="rId6"/>
    <p:sldId id="270" r:id="rId7"/>
    <p:sldId id="272" r:id="rId8"/>
    <p:sldId id="259" r:id="rId9"/>
    <p:sldId id="264" r:id="rId10"/>
    <p:sldId id="263" r:id="rId11"/>
    <p:sldId id="271" r:id="rId12"/>
    <p:sldId id="273" r:id="rId13"/>
    <p:sldId id="260" r:id="rId14"/>
    <p:sldId id="265" r:id="rId15"/>
    <p:sldId id="279" r:id="rId16"/>
    <p:sldId id="261" r:id="rId17"/>
    <p:sldId id="266" r:id="rId18"/>
    <p:sldId id="275" r:id="rId19"/>
    <p:sldId id="267" r:id="rId20"/>
    <p:sldId id="277" r:id="rId21"/>
    <p:sldId id="276" r:id="rId22"/>
    <p:sldId id="268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008080"/>
    <a:srgbClr val="00FF00"/>
    <a:srgbClr val="B3FFFF"/>
    <a:srgbClr val="9EDDF4"/>
    <a:srgbClr val="9DF5F1"/>
    <a:srgbClr val="55B3D5"/>
    <a:srgbClr val="8CF4EF"/>
    <a:srgbClr val="FFFFCC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rgbClr val="9DF5F1">
                <a:alpha val="69000"/>
              </a:srgbClr>
            </a:gs>
            <a:gs pos="61000">
              <a:schemeClr val="tx2">
                <a:lumMod val="60000"/>
                <a:lumOff val="40000"/>
                <a:alpha val="54000"/>
              </a:schemeClr>
            </a:gs>
            <a:gs pos="75000">
              <a:srgbClr val="008080">
                <a:alpha val="44000"/>
              </a:srgbClr>
            </a:gs>
            <a:gs pos="99000">
              <a:schemeClr val="tx2">
                <a:lumMod val="40000"/>
                <a:lumOff val="60000"/>
              </a:schemeClr>
            </a:gs>
          </a:gsLst>
          <a:lin ang="7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391_1_000Sv.jpg"/>
          <p:cNvPicPr>
            <a:picLocks noChangeAspect="1"/>
          </p:cNvPicPr>
          <p:nvPr/>
        </p:nvPicPr>
        <p:blipFill>
          <a:blip r:embed="rId2">
            <a:lum bright="-4000" contrast="1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357290" y="357166"/>
            <a:ext cx="738856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i="1" dirty="0" smtClean="0">
                <a:ln w="18415" cmpd="sng">
                  <a:solidFill>
                    <a:srgbClr val="FFFFCC"/>
                  </a:solidFill>
                  <a:prstDash val="solid"/>
                </a:ln>
                <a:solidFill>
                  <a:srgbClr val="00CC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«Россия для меня – </a:t>
            </a:r>
          </a:p>
          <a:p>
            <a:pPr algn="ctr"/>
            <a:r>
              <a:rPr lang="ru-RU" sz="5400" b="1" i="1" dirty="0" smtClean="0">
                <a:ln w="18415" cmpd="sng">
                  <a:solidFill>
                    <a:srgbClr val="FFFFCC"/>
                  </a:solidFill>
                  <a:prstDash val="solid"/>
                </a:ln>
                <a:solidFill>
                  <a:srgbClr val="00CC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лирическая величина» </a:t>
            </a:r>
            <a:endParaRPr lang="ru-RU" sz="5400" b="1" i="1" dirty="0">
              <a:ln w="18415" cmpd="sng">
                <a:solidFill>
                  <a:srgbClr val="FFFFCC"/>
                </a:solidFill>
                <a:prstDash val="solid"/>
              </a:ln>
              <a:solidFill>
                <a:srgbClr val="00CC99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5643578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ИИЦ – Научная библиотека представляет виртуальную выставку к 100-летию со дня рождения Георгия Свиридова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св001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357422" y="3143248"/>
            <a:ext cx="2214578" cy="3034792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9" name="Рисунок 8" descr="Рисунок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214290"/>
            <a:ext cx="2619375" cy="3629025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4929190" y="857232"/>
            <a:ext cx="38576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Впоследствии, </a:t>
            </a:r>
            <a:r>
              <a:rPr lang="ru-RU" dirty="0" smtClean="0"/>
              <a:t> живя в </a:t>
            </a:r>
            <a:r>
              <a:rPr lang="ru-RU" dirty="0" smtClean="0"/>
              <a:t>Москве, Свиридов определенно и убежденно связал эстетику  и философию своего творчества с русской национальной и поэтической традицией: Поэма памяти Сергея Есенина для тенора, хора и симфонического оркестра (1956), «У меня отец – крестьянин» - цикл песен на стихи С. Есенина для тенора и баритона (1956), «</a:t>
            </a:r>
            <a:r>
              <a:rPr lang="ru-RU" dirty="0" err="1" smtClean="0"/>
              <a:t>блоковские</a:t>
            </a:r>
            <a:r>
              <a:rPr lang="ru-RU" dirty="0" smtClean="0"/>
              <a:t> сочинения», 1961- 1965 годов, «Курские песни» на народные тексты (1964) «Деревянная Русь» - маленькая кантата (1964)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142852"/>
            <a:ext cx="2667000" cy="356235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6" name="Рисунок 5" descr="Рисунок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72" y="2000240"/>
            <a:ext cx="2695575" cy="3733800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642910" y="1428736"/>
            <a:ext cx="32147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поэме «Отчалившая Русь» (1977) много контрастов, есть и моменты величаво трагического характера. Но это не картины социальных битв. Все «действие» поднято как бы на космическую высоту. Отсюда и легендарность образов добра и зла, Христа и Иуды.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428604"/>
            <a:ext cx="364333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Особое место в творчестве Свиридова занимает «Патетическая оратория» (1959) для </a:t>
            </a:r>
            <a:r>
              <a:rPr lang="ru-RU" dirty="0" smtClean="0"/>
              <a:t>солистов, хора </a:t>
            </a:r>
            <a:r>
              <a:rPr lang="ru-RU" dirty="0" smtClean="0"/>
              <a:t>и оркестра на стихи В.Маяковского. </a:t>
            </a:r>
            <a:endParaRPr lang="ru-RU" dirty="0" smtClean="0"/>
          </a:p>
          <a:p>
            <a:pPr algn="ctr"/>
            <a:r>
              <a:rPr lang="ru-RU" dirty="0" smtClean="0"/>
              <a:t>Это </a:t>
            </a:r>
            <a:r>
              <a:rPr lang="ru-RU" dirty="0" smtClean="0"/>
              <a:t>монументальное художественное полотно, сотканное из множества интонаций. Особенное впечатление вызывает  заключительная часть оратории, которая называется «Солнце и </a:t>
            </a:r>
            <a:r>
              <a:rPr lang="ru-RU" dirty="0" smtClean="0"/>
              <a:t>поэт». Яркая, ликующая </a:t>
            </a:r>
            <a:r>
              <a:rPr lang="ru-RU" dirty="0" smtClean="0"/>
              <a:t>торжественная музыка сопровождается колокольным звоном. Линия революционной романтики получила свое продолжение в очень динамичной  музыке к кинофильму «Время, вперед!»</a:t>
            </a:r>
            <a:endParaRPr lang="ru-RU" dirty="0"/>
          </a:p>
        </p:txBody>
      </p:sp>
      <p:pic>
        <p:nvPicPr>
          <p:cNvPr id="5" name="Рисунок 4" descr="561ca007214fa.jp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6500826" y="428604"/>
            <a:ext cx="2357454" cy="3158989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8" name="Рисунок 7" descr="св003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0" y="2571744"/>
            <a:ext cx="2428860" cy="3434683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в001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929454" y="3500438"/>
            <a:ext cx="2031801" cy="3212078"/>
          </a:xfrm>
          <a:prstGeom prst="rect">
            <a:avLst/>
          </a:prstGeom>
          <a:ln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6" name="Рисунок 5" descr="св000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857752" y="3071810"/>
            <a:ext cx="2101780" cy="3357586"/>
          </a:xfrm>
          <a:prstGeom prst="rect">
            <a:avLst/>
          </a:prstGeom>
          <a:ln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7" name="Рисунок 6" descr="св0029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214282" y="500042"/>
            <a:ext cx="2296221" cy="35719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8" name="Прямоугольник 7"/>
          <p:cNvSpPr/>
          <p:nvPr/>
        </p:nvSpPr>
        <p:spPr>
          <a:xfrm>
            <a:off x="500034" y="4286256"/>
            <a:ext cx="17859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Г. Свиридов и А.Ведерников.</a:t>
            </a:r>
          </a:p>
          <a:p>
            <a:r>
              <a:rPr lang="ru-RU" sz="1600" dirty="0" smtClean="0"/>
              <a:t> Тбилиси, 1966г.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643306" y="642918"/>
            <a:ext cx="50720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«В ораториях Свиридова есть ощущение бега времени, его неуклонного движения вперед…»</a:t>
            </a:r>
          </a:p>
          <a:p>
            <a:endParaRPr lang="ru-RU" dirty="0" smtClean="0"/>
          </a:p>
          <a:p>
            <a:r>
              <a:rPr lang="ru-RU" dirty="0" smtClean="0"/>
              <a:t>                                      Л. Полякова, музыковед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в001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428604"/>
            <a:ext cx="2648415" cy="3714776"/>
          </a:xfrm>
          <a:prstGeom prst="rect">
            <a:avLst/>
          </a:prstGeom>
          <a:ln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5" name="Рисунок 4" descr="Sviridov-Pushk_cov.jpg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5984" y="2143116"/>
            <a:ext cx="2743219" cy="3857652"/>
          </a:xfrm>
          <a:prstGeom prst="rect">
            <a:avLst/>
          </a:prstGeom>
          <a:ln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5357818" y="1071546"/>
            <a:ext cx="31432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Образный мир пушкинской поэзии всегда привлекал Свиридова и вдохновлял на создание прекрасной музыки: </a:t>
            </a:r>
            <a:r>
              <a:rPr lang="ru-RU" dirty="0" smtClean="0"/>
              <a:t>и </a:t>
            </a:r>
            <a:r>
              <a:rPr lang="ru-RU" dirty="0" smtClean="0"/>
              <a:t>в молодости, когда первые романсы, написанные на стихи Пушкина, принесли ему успех, и в зрелые годы, когда он вновь обратился к творчеству великого поэта.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928670"/>
            <a:ext cx="350046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июне 1979 года, когда отмечалось 180-летие со дня рождения А.С.Пушкина, было впервые исполнено новое сочинение  Свиридова «Пушкинский венок» – концерт для хора. Это десять номеров, составляющих  единое целое. Десять стихотворений, на которые написаны хоры, по содержанию не связаны между собой – единым целым их делает музыка, возвышенная по настроению и одновременно конкретная в своей образности, а подчас и картинности.</a:t>
            </a:r>
            <a:endParaRPr lang="ru-RU" dirty="0"/>
          </a:p>
        </p:txBody>
      </p:sp>
      <p:pic>
        <p:nvPicPr>
          <p:cNvPr id="3" name="Рисунок 2" descr="св003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857752" y="571480"/>
            <a:ext cx="3537580" cy="35719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Прямоугольник 3"/>
          <p:cNvSpPr/>
          <p:nvPr/>
        </p:nvSpPr>
        <p:spPr>
          <a:xfrm>
            <a:off x="4929190" y="4572008"/>
            <a:ext cx="38576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После исполнения концерта для хора «Пушкинский венок» в Большом зале Московской консерватории. 1980г.</a:t>
            </a:r>
            <a:endParaRPr lang="ru-RU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georgij_sviridov_iv_malenkij_fokstrot_suita_vremja_vperjod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0034" y="500042"/>
            <a:ext cx="4192762" cy="314327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214282" y="4000504"/>
            <a:ext cx="86439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Необыкновенно поэтична музыка к кинофильму «Метель « (1974). Даже не глядя на экран, а только слушая музыку, можно «увидеть» картины природы, и жанровые сцены, и бал, который весь разворачивается на фоне вальса, в легких «полетных» интонациях которого ощущаются какие-то трагические предчувствия. Сумрачная настороженность чувствуется в музыке к сцене «Венчания</a:t>
            </a:r>
            <a:r>
              <a:rPr lang="ru-RU" dirty="0" smtClean="0"/>
              <a:t>».  </a:t>
            </a:r>
            <a:r>
              <a:rPr lang="ru-RU" dirty="0" smtClean="0"/>
              <a:t>А сразу ставший популярным  и часто исполняемым «Романс» внешне напоминает романсы пушкинской поры, но наполненность какими-то роковыми предчувствиями приближает его к симфонической поэме.</a:t>
            </a:r>
            <a:endParaRPr lang="ru-RU" dirty="0"/>
          </a:p>
        </p:txBody>
      </p:sp>
      <p:pic>
        <p:nvPicPr>
          <p:cNvPr id="5" name="Рисунок 4" descr="55e7f6aec861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14942" y="142852"/>
            <a:ext cx="2709464" cy="3696396"/>
          </a:xfrm>
          <a:prstGeom prst="rect">
            <a:avLst/>
          </a:prstGeom>
          <a:ln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св000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858016" y="142852"/>
            <a:ext cx="2143108" cy="3107507"/>
          </a:xfrm>
          <a:prstGeom prst="rect">
            <a:avLst/>
          </a:prstGeom>
          <a:ln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142844" y="5000636"/>
            <a:ext cx="88583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Композитор на протяжении всего творчества не расставался с крестьянской </a:t>
            </a:r>
            <a:r>
              <a:rPr lang="ru-RU" dirty="0" err="1" smtClean="0"/>
              <a:t>песенностью</a:t>
            </a:r>
            <a:r>
              <a:rPr lang="ru-RU" dirty="0" smtClean="0"/>
              <a:t>. В 1964 году </a:t>
            </a:r>
            <a:r>
              <a:rPr lang="ru-RU" dirty="0" smtClean="0"/>
              <a:t> им был </a:t>
            </a:r>
            <a:r>
              <a:rPr lang="ru-RU" dirty="0" smtClean="0"/>
              <a:t>создан вокальный цикл «Курские песни», который явился вершиной творчества Свиридова тех лет и одним из шедевров советской музыки. В «Курских песнях» не проступают черты  какой-либо определенной эпохи. Песни образуют сюжет, раскрывающий тему женской судьбы.</a:t>
            </a:r>
            <a:endParaRPr lang="ru-RU" dirty="0"/>
          </a:p>
        </p:txBody>
      </p:sp>
      <p:pic>
        <p:nvPicPr>
          <p:cNvPr id="11" name="Рисунок 10" descr="св002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072066" y="1571612"/>
            <a:ext cx="2240142" cy="3167814"/>
          </a:xfrm>
          <a:prstGeom prst="rect">
            <a:avLst/>
          </a:prstGeom>
          <a:ln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12" name="Рисунок 11" descr="Курские песни московский Камерный хор.jpg"/>
          <p:cNvPicPr>
            <a:picLocks noChangeAspect="1"/>
          </p:cNvPicPr>
          <p:nvPr/>
        </p:nvPicPr>
        <p:blipFill>
          <a:blip r:embed="rId4"/>
          <a:srcRect l="4688" t="2083" r="6249" b="14583"/>
          <a:stretch>
            <a:fillRect/>
          </a:stretch>
        </p:blipFill>
        <p:spPr>
          <a:xfrm>
            <a:off x="285720" y="1214422"/>
            <a:ext cx="4479163" cy="3143272"/>
          </a:xfrm>
          <a:prstGeom prst="rect">
            <a:avLst/>
          </a:prstGeom>
          <a:ln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428596" y="357166"/>
            <a:ext cx="4143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Московский камерный хор исполняет «Курские песни»</a:t>
            </a:r>
            <a:endParaRPr lang="ru-RU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в002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0034" y="2143116"/>
            <a:ext cx="2321608" cy="3326683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4" name="Рисунок 3" descr="св0033.JPG"/>
          <p:cNvPicPr>
            <a:picLocks noChangeAspect="1"/>
          </p:cNvPicPr>
          <p:nvPr/>
        </p:nvPicPr>
        <p:blipFill>
          <a:blip r:embed="rId3" cstate="email"/>
          <a:srcRect r="-138"/>
          <a:stretch>
            <a:fillRect/>
          </a:stretch>
        </p:blipFill>
        <p:spPr>
          <a:xfrm>
            <a:off x="4572000" y="2643182"/>
            <a:ext cx="2500330" cy="3354101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5" name="Рисунок 4" descr="св0026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285984" y="2857496"/>
            <a:ext cx="2460885" cy="3399367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6" name="Прямоугольник 5"/>
          <p:cNvSpPr/>
          <p:nvPr/>
        </p:nvSpPr>
        <p:spPr>
          <a:xfrm>
            <a:off x="1285852" y="571480"/>
            <a:ext cx="76438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«В его музыке нот мало, а музыки очень много».</a:t>
            </a:r>
          </a:p>
          <a:p>
            <a:endParaRPr lang="ru-RU" dirty="0" smtClean="0"/>
          </a:p>
          <a:p>
            <a:r>
              <a:rPr lang="ru-RU" dirty="0" smtClean="0"/>
              <a:t>                                                              </a:t>
            </a:r>
            <a:r>
              <a:rPr lang="ru-RU" b="1" dirty="0" smtClean="0"/>
              <a:t>Д. Шостакович о «Курских песнях»</a:t>
            </a:r>
            <a:endParaRPr lang="ru-RU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в002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4" y="1928802"/>
            <a:ext cx="2454423" cy="3470831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9" name="Рисунок 8" descr="св002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214546" y="3071810"/>
            <a:ext cx="2407625" cy="3500462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10" name="Рисунок 9" descr="св002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572264" y="3500438"/>
            <a:ext cx="2406997" cy="3165768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6" name="Рисунок 5" descr="св0025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429124" y="2357430"/>
            <a:ext cx="2532710" cy="3485557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8" name="TextBox 7"/>
          <p:cNvSpPr txBox="1"/>
          <p:nvPr/>
        </p:nvSpPr>
        <p:spPr>
          <a:xfrm>
            <a:off x="428596" y="285728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Пожалуй, никто до Свиридова не сделал столько для развития и обогащения вокальных жанров – оратории, кантаты, романса. Композитор создал свой стиль хорового письма. Сочинив целый ряд выдающихся произведений, получивших в короткий срок широкое распространение, он дал новый толчок развитию целого жанра нашей музыки.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ea8ff7f275b854b1d7d560b117420e3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19" y="357166"/>
            <a:ext cx="4749867" cy="35719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500034" y="4214818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Музыку Георгия Свиридова (1915-1998) благодаря её простоте легко отличить от произведений других композиторов. Но эта простота – скорее сродни лаконизму. Музыка Свиридова обладает неприхотливой выразительностью, но она выразительна по сути, а не по форме, расцвеченной разного рода изысками. Ей присущ богатый внутренний мир, её неподдельные эмоции сдержанны…</a:t>
            </a:r>
            <a:endParaRPr lang="ru-RU" dirty="0"/>
          </a:p>
        </p:txBody>
      </p:sp>
      <p:pic>
        <p:nvPicPr>
          <p:cNvPr id="5" name="Рисунок 4" descr="св001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000100" y="285728"/>
            <a:ext cx="2405536" cy="3764376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d8d8b45613b7d88c4c55b3a6cb2031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786314" y="214290"/>
            <a:ext cx="4071966" cy="3247253"/>
          </a:xfrm>
          <a:prstGeom prst="rect">
            <a:avLst/>
          </a:prstGeom>
          <a:ln w="28575"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57158" y="2786058"/>
            <a:ext cx="5072098" cy="1702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i="1" dirty="0" smtClean="0"/>
              <a:t>Мы слушали музыку в мире пустом,</a:t>
            </a:r>
          </a:p>
          <a:p>
            <a:pPr>
              <a:lnSpc>
                <a:spcPct val="150000"/>
              </a:lnSpc>
            </a:pPr>
            <a:r>
              <a:rPr lang="ru-RU" b="1" i="1" dirty="0" smtClean="0"/>
              <a:t>Уже существуя, еще не печалясь:</a:t>
            </a:r>
          </a:p>
          <a:p>
            <a:pPr>
              <a:lnSpc>
                <a:spcPct val="150000"/>
              </a:lnSpc>
            </a:pPr>
            <a:r>
              <a:rPr lang="ru-RU" b="1" i="1" dirty="0" smtClean="0"/>
              <a:t>Страданья – потом, несчастья – потом, </a:t>
            </a:r>
          </a:p>
          <a:p>
            <a:pPr>
              <a:lnSpc>
                <a:spcPct val="150000"/>
              </a:lnSpc>
            </a:pPr>
            <a:r>
              <a:rPr lang="ru-RU" b="1" i="1" dirty="0" smtClean="0"/>
              <a:t>Пока только музыки первоначальность!..</a:t>
            </a:r>
            <a:endParaRPr lang="ru-RU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214810" y="4643446"/>
            <a:ext cx="4071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err="1" smtClean="0"/>
              <a:t>Кайсын</a:t>
            </a:r>
            <a:r>
              <a:rPr lang="ru-RU" sz="1600" b="1" dirty="0" smtClean="0"/>
              <a:t> Кулиев «Мы слушали музыку» </a:t>
            </a:r>
          </a:p>
          <a:p>
            <a:r>
              <a:rPr lang="ru-RU" sz="1600" b="1" dirty="0" smtClean="0"/>
              <a:t>       Посвящено Георгию Свиридову</a:t>
            </a:r>
          </a:p>
          <a:p>
            <a:r>
              <a:rPr lang="ru-RU" sz="1600" b="1" dirty="0" smtClean="0"/>
              <a:t>        Перевод Беллы Ахмадулиной</a:t>
            </a:r>
            <a:endParaRPr lang="ru-RU" sz="16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00px-Памятник_Георгию_Свиридову_в_Курске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72066" y="428604"/>
            <a:ext cx="3356765" cy="4477086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5286380" y="5143512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Памятник Георгию Свиридову</a:t>
            </a:r>
          </a:p>
          <a:p>
            <a:r>
              <a:rPr lang="ru-RU" sz="1600" dirty="0" smtClean="0"/>
              <a:t> в Курске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428604"/>
            <a:ext cx="38576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Главный образ творчества Свиридова – вдохновенный образ Отечества, родной земли, народа </a:t>
            </a:r>
          </a:p>
          <a:p>
            <a:pPr algn="ctr"/>
            <a:r>
              <a:rPr lang="ru-RU" dirty="0" smtClean="0"/>
              <a:t>в поворотные моменты истории, образ человека с его богатым, </a:t>
            </a:r>
            <a:r>
              <a:rPr lang="ru-RU" dirty="0" smtClean="0"/>
              <a:t>с</a:t>
            </a:r>
            <a:r>
              <a:rPr lang="ru-RU" dirty="0" smtClean="0"/>
              <a:t>ложным, </a:t>
            </a:r>
            <a:r>
              <a:rPr lang="ru-RU" dirty="0" err="1" smtClean="0"/>
              <a:t>высокопоэтическим</a:t>
            </a:r>
            <a:r>
              <a:rPr lang="ru-RU" dirty="0" smtClean="0"/>
              <a:t>  духовным миром. Тема России, </a:t>
            </a:r>
          </a:p>
          <a:p>
            <a:pPr algn="ctr"/>
            <a:r>
              <a:rPr lang="ru-RU" dirty="0" smtClean="0"/>
              <a:t>в символическом значении пронизывает все творчество  Свиридова как сокровенная идея. Свиридову оказалось под силу поднять и творчески переплавить  крупные интонационные пласты : крестьянского и городского бытового мелоса, революционной и массовой песни, духовные стихи, обрядовые заклинательные </a:t>
            </a:r>
            <a:r>
              <a:rPr lang="ru-RU" dirty="0" err="1" smtClean="0"/>
              <a:t>попевки</a:t>
            </a:r>
            <a:r>
              <a:rPr lang="ru-RU" dirty="0" smtClean="0"/>
              <a:t>…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02304"/>
            <a:ext cx="8715436" cy="62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                  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Список использованной литературы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166 биографий знаменитых композиторов [Текст] / авт.-сост. Л. В. Михеева. – СПб. : Композитор, 2000. – 208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Васина-Гроссман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 В. Мастера советского романса [Текст] / В.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Васина-Гроссман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М. : Музыка, 1968. — 320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Живов, В. "Патетическая оратория" Г. Свиридова [Текст] / В. Живов. — М. : Совет. композитор, 1973. — 70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Книга о Свиридове [Текст] : размышления, высказывания, ст., заметки / сост. А. А. Золотов. — М. : Совет. композитор, 1983. — 262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Мастера музыки, искусства и архитектуры [Текст] / сост. Н. Б. Сергеева. — М. : Вече, 2008. — 400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Музыка и современность [Текст] : сб. ст.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Вып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5 / ред.-сост. Т. А. Лебедева. — М. : Музыка, 1967. — 372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Музыкальный мир Георгия Свиридова [Текст] / сост. А.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Белоненко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500" b="1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М. : Сов. композитор, 1990. — 222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Полякова, Л. Вокальные циклы Г. Свиридова [Текст] / Л. Полякова. М. : Совет. композитор, 1971. </a:t>
            </a:r>
            <a:r>
              <a:rPr lang="ru-RU" sz="1500" b="1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100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Полякова, Л. Курские песни Г. Свиридова [Текст] / Л. Полякова. — М. : Сов.. композитор, 1970. — 68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Русская музыка и ХХ век [Текст] / ред.-сост. М.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Арановский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М. : [б. и.], 1997. — 876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Самин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 Д. К. Сто великих композиторов /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Сост.Д.К.Самин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М. : Вече, 2004. — 576с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 Г. В.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Ното-графический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справочник [Текст] / ред. Д. Персона. — М. : Совет. композитор, 1974. — 183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 Георгий [Текст] : сб. ст. / ред. Д. В.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Фришмана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М. : Музыка, 1971. — 423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 Георгий [Текст] / ред. Р.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Леденева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М. : Музыка, 1979. — 463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20 песен [Ноты] / Г. Свиридов. — М. : Музыка, 1978. — 88 с. </a:t>
            </a:r>
            <a:b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Отчалившая Русь [Ноты] : поэма на сл. Сергея Есенина / Г. Свиридов. — М. : Музыка, 1979. — 50 с. 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Кантаты [Ноты]  / Г. Свиридов.  М. : Музыка, 1976. — 100 с.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500" b="1" dirty="0" smtClean="0">
                <a:latin typeface="Arial Narrow" pitchFamily="34" charset="0"/>
              </a:rPr>
              <a:t>Свиридов, Г. В. Курские песни [Ноты] / Г. Свиридов. — М. : Музыка, 1965. — 72 с.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57158" y="428604"/>
            <a:ext cx="8215370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Песни на слова Роберта Бернса [Ноты] / Г. Свиридов.— М. : Музыка, 1984. — 56 с. 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Поэма памяти Сергея Есенина [Ноты] / Г. Свиридов. — М. : Музыка, 1987. — 72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Пушкинский венок [Ноты] / Г. Свиридов. — М. : Музыка, 1984. — 80 с. 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Романсы и песни [Ноты] :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Тетр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2 / Г. Свиридов. — М. : Совет. композитор, 1960. — 134 с. 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Романсы и песни [Ноты]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Тетр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1 / Г. Свиридов. — М. : Совет. композитор, 1960. — 116 с. 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Романсы и песни [Ноты] / Г. Свиридов. — М. : Музыка, 1975. — 248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Светлый гость [Ноты]  / Г. Свиридов.— М. : Музыка, 1979. — 36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Семь пьес для фортепиано [Ноты]  / Г. Свиридов. — М. : Советский композитор, 1958. – 38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Семь хоров без сопровождения [Ноты]  / Г. Свиридов. — М. : Музыка, 1972. – 40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 Сочинения для хора [Ноты]  / Г. Свиридов. — М. : Музыка, 1983. – 70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Сочинения для хора [Ноты] / Г. Свиридов. — М. : Музыка, 1986. – 350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Страна отцов [Ноты] / Г. Свиридов ; сл. А.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Исаакяна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М. : Музыка, 1967. — 76 с. : 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Шесть романсов на слова А.С.Пушкина [Ноты]   / Г.Свиридов. — М. :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Сов.композитор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 1980. — 35с. 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Свиридов, Г. В. Хоровые произведения  [Ноты] / Г. Свиридов. — М. : Советский композитор, 1983. – 198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Сидорович, Д.Е. Великие музыканты ХХ века  [Текст] /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Авт.-сост.Д.Е.Сидорович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М. : Мартин, 2003. — 512с.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Соловьев-Седой, В. П. Пути-дороги[Текст] : воспоминания, рассказы о песнях, мысли об искусстве / В. П. Соловьев-Седой. — Л. : Совет. композитор, 1983. — 184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Элик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 М.  "Поэма памяти Сергея Есенина" Георгия Свиридова [Текст] / М.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Элик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— М. : Совет. композитор, 1971. — 59 с.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в000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707282">
            <a:off x="5751468" y="385565"/>
            <a:ext cx="2803882" cy="4143265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4" name="Рисунок 3" descr="св000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20953343">
            <a:off x="498631" y="394857"/>
            <a:ext cx="3081649" cy="4095961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5" name="Рисунок 4" descr="св0008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143240" y="2428868"/>
            <a:ext cx="2857520" cy="4117751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619307.jpg"/>
          <p:cNvPicPr>
            <a:picLocks noChangeAspect="1"/>
          </p:cNvPicPr>
          <p:nvPr/>
        </p:nvPicPr>
        <p:blipFill>
          <a:blip r:embed="rId2" cstate="email">
            <a:lum contrast="-10000"/>
          </a:blip>
          <a:stretch>
            <a:fillRect/>
          </a:stretch>
        </p:blipFill>
        <p:spPr>
          <a:xfrm>
            <a:off x="3857620" y="357166"/>
            <a:ext cx="4929221" cy="3286148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714348" y="857232"/>
            <a:ext cx="321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Дом-музей Георгия Свиридова </a:t>
            </a:r>
          </a:p>
          <a:p>
            <a:r>
              <a:rPr lang="ru-RU" sz="1600" dirty="0" smtClean="0"/>
              <a:t>в г. Фатеже Курской области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4071942"/>
            <a:ext cx="82868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Детство и ранняя юность Свиридова пришлись на первые годы советской власти. Родившийся в Курской губернии в семье крестьянина, рано потерявший отца, Свиридов начинает занятия музыкой с девяти лет. Четырнадцати лет он  поступает в музыкальную школу, а по окончании </a:t>
            </a:r>
            <a:r>
              <a:rPr lang="ru-RU" dirty="0" smtClean="0"/>
              <a:t>ее –  </a:t>
            </a:r>
            <a:r>
              <a:rPr lang="ru-RU" dirty="0" smtClean="0"/>
              <a:t>в Ленинградский музыкальный техникум, где </a:t>
            </a:r>
            <a:r>
              <a:rPr lang="ru-RU" dirty="0" smtClean="0"/>
              <a:t>учится </a:t>
            </a:r>
            <a:r>
              <a:rPr lang="ru-RU" dirty="0" smtClean="0"/>
              <a:t>в  классе фортепиано </a:t>
            </a:r>
            <a:endParaRPr lang="ru-RU" dirty="0" smtClean="0"/>
          </a:p>
          <a:p>
            <a:pPr algn="ctr"/>
            <a:r>
              <a:rPr lang="ru-RU" dirty="0" smtClean="0"/>
              <a:t>у </a:t>
            </a:r>
            <a:r>
              <a:rPr lang="ru-RU" dirty="0" err="1" smtClean="0"/>
              <a:t>И.Браудо</a:t>
            </a:r>
            <a:r>
              <a:rPr lang="ru-RU" dirty="0" smtClean="0"/>
              <a:t>. Занятия продолжились и в Ленинградской консерватории, </a:t>
            </a:r>
            <a:endParaRPr lang="ru-RU" dirty="0" smtClean="0"/>
          </a:p>
          <a:p>
            <a:pPr algn="ctr"/>
            <a:r>
              <a:rPr lang="ru-RU" dirty="0" smtClean="0"/>
              <a:t>куда </a:t>
            </a:r>
            <a:r>
              <a:rPr lang="ru-RU" dirty="0" smtClean="0"/>
              <a:t>он поступил в 1936 году, у Д.Шостаковича.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00034" y="714356"/>
            <a:ext cx="4143404" cy="3307097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642910" y="4643446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Д.Шостакович и Г.Свиридов 1940 г.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857752" y="1357298"/>
            <a:ext cx="37862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классе у Шостаковича ценились всесторонний  композиторский профессионализм, фундаментальное знание русской и зарубежной музыки, академических традиций, а также  прививался  интерес к новой западной музыке. В этой атмосфере рождались композиторские опыты и формировались художественные интересы раннего Свиридова. Он тогда писал разные сочинения академических жанров.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010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Уже в ранний период появились сочинения, определившие на многие годы главное направление творчества Свиридова, связанное преимущественно с вокальной музыкой: Казачьи песни для хора (1936), Песни на стихи А.Пушкина, А.Прокофьева. В июне 1941 года Свиридов закончил консерваторию и был зачислен курсантом военного училища, но вскоре демобилизован из-за сильной близорукости. Еще в самом начале войны Г.Свиридов написал свои первые песни для фронта. С военной тематикой связана написанная тогда же музыкальная комедия «Раскинулось море широко», </a:t>
            </a:r>
            <a:r>
              <a:rPr lang="ru-RU" dirty="0" smtClean="0"/>
              <a:t>посвященная </a:t>
            </a:r>
            <a:r>
              <a:rPr lang="ru-RU" dirty="0" smtClean="0"/>
              <a:t>балтийским морякам.</a:t>
            </a:r>
            <a:endParaRPr lang="ru-RU" dirty="0"/>
          </a:p>
        </p:txBody>
      </p:sp>
      <p:pic>
        <p:nvPicPr>
          <p:cNvPr id="4" name="Рисунок 3" descr="св000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786314" y="3286124"/>
            <a:ext cx="2556587" cy="3246483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5" name="Рисунок 4" descr="св000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571604" y="3143248"/>
            <a:ext cx="2362079" cy="3601408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85860"/>
            <a:ext cx="38576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Этапными в творческой судьбе Свиридова стали два вокальных сочинения: «Страна отцов», поэма для тенора и баса с фортепиано (1950) и Песни на слова Роберта Бёрнса для баса с фортепиано (1955). В этих сочинениях отчетливо проявился новый , ярко индивидуальный стиль Свиридова, отмеченный душевной искренностью, безыскусностью и проникновенной манерой музыкального высказывания.</a:t>
            </a:r>
            <a:endParaRPr lang="ru-RU" dirty="0"/>
          </a:p>
        </p:txBody>
      </p:sp>
      <p:pic>
        <p:nvPicPr>
          <p:cNvPr id="3" name="Рисунок 2" descr="св001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714876" y="285728"/>
            <a:ext cx="2586021" cy="3527169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4" name="Рисунок 3" descr="св002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43636" y="2714620"/>
            <a:ext cx="2549936" cy="3527834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в000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4" y="84095"/>
            <a:ext cx="2643206" cy="3993106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6" name="Рисунок 5" descr="св000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286512" y="285728"/>
            <a:ext cx="2571768" cy="3632481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7" name="Рисунок 6" descr="св001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857356" y="2857496"/>
            <a:ext cx="2428892" cy="3736637"/>
          </a:xfrm>
          <a:prstGeom prst="rect">
            <a:avLst/>
          </a:prstGeom>
          <a:ln>
            <a:solidFill>
              <a:srgbClr val="33996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8" name="Рисунок 7" descr="св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4643438" y="2571744"/>
            <a:ext cx="2665057" cy="4030781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в001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4" y="142852"/>
            <a:ext cx="2714644" cy="3838814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5" name="Рисунок 4" descr="св001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071670" y="2071678"/>
            <a:ext cx="2477193" cy="3499658"/>
          </a:xfrm>
          <a:prstGeom prst="rect">
            <a:avLst/>
          </a:prstGeom>
          <a:ln>
            <a:solidFill>
              <a:srgbClr val="33996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11" name="TextBox 10"/>
          <p:cNvSpPr txBox="1"/>
          <p:nvPr/>
        </p:nvSpPr>
        <p:spPr>
          <a:xfrm>
            <a:off x="5000628" y="1071546"/>
            <a:ext cx="35719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«На меня как на артиста он  оказал сильное и определяющее влияние. Глубоко русский человек и в жизни и в творчестве, Свиридов создает музыку, близкую и понятную всем.  Мне приходилось петь его произведения в разных странах, и всегда они мгновенно  находили путь к сердцам слушателей».</a:t>
            </a:r>
          </a:p>
          <a:p>
            <a:pPr algn="ctr"/>
            <a:r>
              <a:rPr lang="ru-RU" dirty="0" smtClean="0"/>
              <a:t>                           </a:t>
            </a:r>
          </a:p>
          <a:p>
            <a:r>
              <a:rPr lang="ru-RU" dirty="0" smtClean="0"/>
              <a:t>                                 </a:t>
            </a:r>
            <a:r>
              <a:rPr lang="ru-RU" b="1" dirty="0" smtClean="0"/>
              <a:t>Е.Нестеренко</a:t>
            </a:r>
            <a:endParaRPr lang="ru-RU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2125</Words>
  <PresentationFormat>Экран (4:3)</PresentationFormat>
  <Paragraphs>83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74</cp:revision>
  <dcterms:modified xsi:type="dcterms:W3CDTF">2015-11-20T07:20:41Z</dcterms:modified>
</cp:coreProperties>
</file>