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9" r:id="rId5"/>
    <p:sldId id="268" r:id="rId6"/>
    <p:sldId id="263" r:id="rId7"/>
    <p:sldId id="261" r:id="rId8"/>
    <p:sldId id="259" r:id="rId9"/>
    <p:sldId id="272" r:id="rId10"/>
    <p:sldId id="273" r:id="rId11"/>
    <p:sldId id="262" r:id="rId12"/>
    <p:sldId id="271" r:id="rId13"/>
    <p:sldId id="276" r:id="rId14"/>
    <p:sldId id="274" r:id="rId15"/>
    <p:sldId id="278" r:id="rId16"/>
    <p:sldId id="260" r:id="rId17"/>
    <p:sldId id="277" r:id="rId18"/>
    <p:sldId id="270" r:id="rId19"/>
    <p:sldId id="264" r:id="rId20"/>
    <p:sldId id="267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C229B"/>
    <a:srgbClr val="800080"/>
    <a:srgbClr val="FFCCCC"/>
    <a:srgbClr val="7D196A"/>
    <a:srgbClr val="140411"/>
    <a:srgbClr val="C9563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CC">
                <a:alpha val="74000"/>
              </a:srgbClr>
            </a:gs>
            <a:gs pos="64999">
              <a:srgbClr val="F0EBD5"/>
            </a:gs>
            <a:gs pos="100000">
              <a:srgbClr val="D1C39F"/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QRDYlLiJr3Q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000760" y="214290"/>
            <a:ext cx="2643206" cy="3986431"/>
          </a:xfrm>
          <a:prstGeom prst="rect">
            <a:avLst/>
          </a:prstGeom>
          <a:ln w="28575">
            <a:solidFill>
              <a:srgbClr val="BC229B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642910" y="571480"/>
            <a:ext cx="464347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i="1" spc="100" dirty="0" smtClean="0">
                <a:ln w="18000">
                  <a:solidFill>
                    <a:srgbClr val="7D196A"/>
                  </a:solidFill>
                  <a:prstDash val="solid"/>
                </a:ln>
                <a:solidFill>
                  <a:srgbClr val="BC229B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«Прекрасная     </a:t>
            </a:r>
          </a:p>
          <a:p>
            <a:r>
              <a:rPr lang="ru-RU" sz="5000" b="1" i="1" spc="100" dirty="0" smtClean="0">
                <a:ln w="18000">
                  <a:solidFill>
                    <a:srgbClr val="7D196A"/>
                  </a:solidFill>
                  <a:prstDash val="solid"/>
                </a:ln>
                <a:solidFill>
                  <a:srgbClr val="BC229B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   дочь </a:t>
            </a:r>
          </a:p>
          <a:p>
            <a:r>
              <a:rPr lang="ru-RU" sz="5000" b="1" i="1" spc="100" dirty="0" smtClean="0">
                <a:ln w="18000">
                  <a:solidFill>
                    <a:srgbClr val="7D196A"/>
                  </a:solidFill>
                  <a:prstDash val="solid"/>
                </a:ln>
                <a:solidFill>
                  <a:srgbClr val="BC229B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Терпсихоры»</a:t>
            </a:r>
            <a:endParaRPr lang="ru-RU" sz="5000" b="1" i="1" spc="100" dirty="0">
              <a:ln w="18000">
                <a:solidFill>
                  <a:srgbClr val="7D196A"/>
                </a:solidFill>
                <a:prstDash val="solid"/>
              </a:ln>
              <a:solidFill>
                <a:srgbClr val="BC229B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7" name="Рисунок 6" descr="plisetskaya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2910" y="4071942"/>
            <a:ext cx="3893132" cy="2500330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4929190" y="5143512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660066"/>
                </a:solidFill>
              </a:rPr>
              <a:t>ИИЦ – Научная библиотека представляет виртуальную выставку – </a:t>
            </a:r>
            <a:r>
              <a:rPr lang="ru-RU" b="1" i="1" dirty="0" smtClean="0">
                <a:solidFill>
                  <a:srgbClr val="660066"/>
                </a:solidFill>
              </a:rPr>
              <a:t>посвящение </a:t>
            </a:r>
          </a:p>
          <a:p>
            <a:r>
              <a:rPr lang="ru-RU" b="1" i="1" dirty="0" smtClean="0">
                <a:solidFill>
                  <a:srgbClr val="660066"/>
                </a:solidFill>
              </a:rPr>
              <a:t>к 90-летию балерины</a:t>
            </a:r>
            <a:endParaRPr lang="ru-RU" b="1" i="1" dirty="0">
              <a:solidFill>
                <a:srgbClr val="660066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3286124"/>
            <a:ext cx="3927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660066"/>
                </a:solidFill>
              </a:rPr>
              <a:t>Памяти Майи Плисецкой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3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357166"/>
            <a:ext cx="3150998" cy="4357718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642910" y="5072074"/>
            <a:ext cx="2987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Первый снимок с Родионом </a:t>
            </a:r>
          </a:p>
          <a:p>
            <a:r>
              <a:rPr lang="ru-RU" sz="1600" b="1" dirty="0" smtClean="0">
                <a:solidFill>
                  <a:srgbClr val="660066"/>
                </a:solidFill>
              </a:rPr>
              <a:t>Щедриным. Варшава. 1960г.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3372" y="357166"/>
            <a:ext cx="41434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За образами, созданными гением Плисецкой на сцене, стоит живой человек, женщина, которая страдала, любила и просто жила своей жизнью. Майя Плисецкая – женщина, которая всю жизнь страдала бессонницей, которая получала сильнейшие травмы ног, которая не всегда была одинаковой – она могла быть расточительной и жадной, смелой и бесстрашной, скромной и величественной. В марте 1957 года произошла встреча , решившая личную судьбу Майи Плисецкой –ее встреча с Родионом Щедриным. Он присутствовал на премьере балета «Спартак», и </a:t>
            </a:r>
            <a:r>
              <a:rPr lang="ru-RU" b="1" i="1" dirty="0" smtClean="0">
                <a:solidFill>
                  <a:srgbClr val="660066"/>
                </a:solidFill>
              </a:rPr>
              <a:t>это событие  стало судьбоносным. </a:t>
            </a:r>
            <a:r>
              <a:rPr lang="ru-RU" b="1" i="1" dirty="0" smtClean="0">
                <a:solidFill>
                  <a:srgbClr val="660066"/>
                </a:solidFill>
              </a:rPr>
              <a:t>Любовь к Щедрину Плисецкая пронесла через всю жизнь.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айя0016.JPG"/>
          <p:cNvPicPr>
            <a:picLocks noChangeAspect="1"/>
          </p:cNvPicPr>
          <p:nvPr/>
        </p:nvPicPr>
        <p:blipFill>
          <a:blip r:embed="rId2" cstate="email"/>
          <a:srcRect r="-1364"/>
          <a:stretch>
            <a:fillRect/>
          </a:stretch>
        </p:blipFill>
        <p:spPr>
          <a:xfrm>
            <a:off x="3286116" y="2643182"/>
            <a:ext cx="2786082" cy="3918351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3071802" y="500042"/>
            <a:ext cx="55007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800080"/>
                </a:solidFill>
              </a:rPr>
              <a:t>«</a:t>
            </a:r>
            <a:r>
              <a:rPr lang="ru-RU" b="1" i="1" dirty="0" smtClean="0">
                <a:solidFill>
                  <a:srgbClr val="660066"/>
                </a:solidFill>
              </a:rPr>
              <a:t>Конечно, судьба была ко мне в высшей степени благосклонна, дав в мне в спутницы такую замечательную, великую женщину</a:t>
            </a:r>
            <a:r>
              <a:rPr lang="ru-RU" b="1" i="1" dirty="0" smtClean="0">
                <a:solidFill>
                  <a:srgbClr val="660066"/>
                </a:solidFill>
              </a:rPr>
              <a:t>. Люди, глядящие на нее из зрительного зала, знают, что она великая балерина, величайшая, но она  и величайший , поразительный человек» .</a:t>
            </a:r>
          </a:p>
          <a:p>
            <a:endParaRPr lang="ru-RU" dirty="0" smtClean="0">
              <a:solidFill>
                <a:srgbClr val="660066"/>
              </a:solidFill>
            </a:endParaRPr>
          </a:p>
          <a:p>
            <a:r>
              <a:rPr lang="ru-RU" dirty="0" smtClean="0">
                <a:solidFill>
                  <a:srgbClr val="660066"/>
                </a:solidFill>
              </a:rPr>
              <a:t>                                                               </a:t>
            </a:r>
            <a:r>
              <a:rPr lang="ru-RU" dirty="0" smtClean="0">
                <a:solidFill>
                  <a:srgbClr val="660066"/>
                </a:solidFill>
              </a:rPr>
              <a:t>      </a:t>
            </a:r>
            <a:r>
              <a:rPr lang="ru-RU" b="1" dirty="0" smtClean="0">
                <a:solidFill>
                  <a:srgbClr val="660066"/>
                </a:solidFill>
              </a:rPr>
              <a:t>Родион </a:t>
            </a:r>
            <a:r>
              <a:rPr lang="ru-RU" b="1" dirty="0" smtClean="0">
                <a:solidFill>
                  <a:srgbClr val="660066"/>
                </a:solidFill>
              </a:rPr>
              <a:t>Щедрин</a:t>
            </a:r>
          </a:p>
          <a:p>
            <a:r>
              <a:rPr lang="ru-RU" b="1" i="1" dirty="0" smtClean="0">
                <a:solidFill>
                  <a:srgbClr val="660066"/>
                </a:solidFill>
              </a:rPr>
              <a:t> </a:t>
            </a:r>
          </a:p>
        </p:txBody>
      </p:sp>
      <p:pic>
        <p:nvPicPr>
          <p:cNvPr id="5" name="Рисунок 4" descr="майя001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20" y="357166"/>
            <a:ext cx="2643206" cy="3980990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5008" y="1571612"/>
            <a:ext cx="2648236" cy="4000527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428596" y="500042"/>
            <a:ext cx="47149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Плисецкую после первых зарубежных гастролей в Индии в 1953 году несколько лет не выпускали за границу. Лишь в апреле 1959 года состоялась поездка в США. Зрители «Метрополитен»  увидели Плисецкую в «Каменном цветке», «Вальпургиевой ночи»,  и знаменитом «Лебедином озере». Огромный успех «Лебединого» в Америке стал мировым триумфом балерины. Через некоторое время после американских гастролей Плисецкая была приглашена  в Париж в «Гранд – Опера», чтобы представить на суд искушенного зрителя  «Лебединое озеро». . Выступления Плисецкой вызвали эффект разорвавшейся бомбы – теперь после того, как ее вызывали на поклон двадцать семь раз, она обрела мировое признание.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6266942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857752" y="1857364"/>
            <a:ext cx="4114686" cy="4349562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4" name="Рисунок 3" descr="майя002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142844" y="285728"/>
            <a:ext cx="4214842" cy="3786214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428596" y="4500570"/>
            <a:ext cx="3786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Мэр столицы Франции Жак Ширак вручает Майе Плисецкой Золотую медаль Парижа. 1977г.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642918"/>
            <a:ext cx="378621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Майя Плисецкая – кавалер Ордена Почетного легиона. Париж. 2012г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2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285728"/>
            <a:ext cx="3643338" cy="6143668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4929190" y="500042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«</a:t>
            </a:r>
            <a:r>
              <a:rPr lang="ru-RU" sz="1600" b="1" dirty="0" err="1" smtClean="0">
                <a:solidFill>
                  <a:srgbClr val="660066"/>
                </a:solidFill>
              </a:rPr>
              <a:t>Айседора</a:t>
            </a:r>
            <a:r>
              <a:rPr lang="ru-RU" sz="1600" b="1" dirty="0" smtClean="0">
                <a:solidFill>
                  <a:srgbClr val="660066"/>
                </a:solidFill>
              </a:rPr>
              <a:t>». </a:t>
            </a:r>
            <a:r>
              <a:rPr lang="ru-RU" sz="1600" b="1" dirty="0" err="1" smtClean="0">
                <a:solidFill>
                  <a:srgbClr val="660066"/>
                </a:solidFill>
              </a:rPr>
              <a:t>Хореграф</a:t>
            </a:r>
            <a:r>
              <a:rPr lang="ru-RU" sz="1600" b="1" dirty="0" smtClean="0">
                <a:solidFill>
                  <a:srgbClr val="660066"/>
                </a:solidFill>
              </a:rPr>
              <a:t> Морис Бежар. Большой театр. 1978г.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9124" y="1428736"/>
            <a:ext cx="42862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После гастролей во Франции балерина всерьез задумывается над осуществлением первой собственной  постановки – балета «Анна Каренина», которая состоялась в 1972 году. В новом амплуа балетмейстера Плисецкая проявила себя блестяще. В собственных  балетах она была одновременно и исполнительницей главной роли. Две ее следующие постановки – «Чайка» и «Дама с собачкой»  имели успех не только в Союзе, но и далеко за ее пределами. Бессменный автор балетов Плисецкой – Родион Щедрин.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2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857752" y="357166"/>
            <a:ext cx="3827345" cy="3714776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5072066" y="4429132"/>
            <a:ext cx="3286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С Михаилом Барышниковым. </a:t>
            </a:r>
          </a:p>
          <a:p>
            <a:r>
              <a:rPr lang="ru-RU" sz="1600" b="1" dirty="0" smtClean="0">
                <a:solidFill>
                  <a:srgbClr val="660066"/>
                </a:solidFill>
              </a:rPr>
              <a:t>Нью-Йорк. 1988г.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142984"/>
            <a:ext cx="40005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Жажда творчества, энергия, талант и мастерство – все это позволило Майе Плисецкой стать истинным художником балетного искусство с мировым именем. В 1983-84 годах она являлась художественным руководителем балетной труппы  Римской оперы, В 1988-90 годах руководила балетной труппой  «</a:t>
            </a:r>
            <a:r>
              <a:rPr lang="ru-RU" b="1" i="1" dirty="0" err="1" smtClean="0">
                <a:solidFill>
                  <a:srgbClr val="660066"/>
                </a:solidFill>
              </a:rPr>
              <a:t>Театро</a:t>
            </a:r>
            <a:r>
              <a:rPr lang="ru-RU" b="1" i="1" dirty="0" smtClean="0">
                <a:solidFill>
                  <a:srgbClr val="660066"/>
                </a:solidFill>
              </a:rPr>
              <a:t> </a:t>
            </a:r>
            <a:r>
              <a:rPr lang="ru-RU" b="1" i="1" dirty="0" err="1" smtClean="0">
                <a:solidFill>
                  <a:srgbClr val="660066"/>
                </a:solidFill>
              </a:rPr>
              <a:t>лирико</a:t>
            </a:r>
            <a:r>
              <a:rPr lang="ru-RU" b="1" i="1" dirty="0" smtClean="0">
                <a:solidFill>
                  <a:srgbClr val="660066"/>
                </a:solidFill>
              </a:rPr>
              <a:t> </a:t>
            </a:r>
            <a:r>
              <a:rPr lang="ru-RU" b="1" i="1" dirty="0" err="1" smtClean="0">
                <a:solidFill>
                  <a:srgbClr val="660066"/>
                </a:solidFill>
              </a:rPr>
              <a:t>насиональ</a:t>
            </a:r>
            <a:r>
              <a:rPr lang="ru-RU" b="1" i="1" dirty="0" smtClean="0">
                <a:solidFill>
                  <a:srgbClr val="660066"/>
                </a:solidFill>
              </a:rPr>
              <a:t>» в Мадриде. В 1992 году в театре «</a:t>
            </a:r>
            <a:r>
              <a:rPr lang="ru-RU" b="1" i="1" dirty="0" err="1" smtClean="0">
                <a:solidFill>
                  <a:srgbClr val="660066"/>
                </a:solidFill>
              </a:rPr>
              <a:t>Эспас</a:t>
            </a:r>
            <a:r>
              <a:rPr lang="ru-RU" b="1" i="1" dirty="0" smtClean="0">
                <a:solidFill>
                  <a:srgbClr val="660066"/>
                </a:solidFill>
              </a:rPr>
              <a:t> Пьер </a:t>
            </a:r>
            <a:r>
              <a:rPr lang="ru-RU" b="1" i="1" dirty="0" err="1" smtClean="0">
                <a:solidFill>
                  <a:srgbClr val="660066"/>
                </a:solidFill>
              </a:rPr>
              <a:t>Карден</a:t>
            </a:r>
            <a:r>
              <a:rPr lang="ru-RU" b="1" i="1" dirty="0" smtClean="0">
                <a:solidFill>
                  <a:srgbClr val="660066"/>
                </a:solidFill>
              </a:rPr>
              <a:t>» состоялась премьера «Безумная из </a:t>
            </a:r>
            <a:r>
              <a:rPr lang="ru-RU" b="1" i="1" dirty="0" err="1" smtClean="0">
                <a:solidFill>
                  <a:srgbClr val="660066"/>
                </a:solidFill>
              </a:rPr>
              <a:t>Шайо</a:t>
            </a:r>
            <a:r>
              <a:rPr lang="ru-RU" b="1" i="1" dirty="0" smtClean="0">
                <a:solidFill>
                  <a:srgbClr val="660066"/>
                </a:solidFill>
              </a:rPr>
              <a:t>», в котором Плисецкая исполнила главную роль.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майя001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00826" y="214290"/>
            <a:ext cx="2428892" cy="3516678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4" name="Рисунок 3" descr="майя001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929322" y="1357298"/>
            <a:ext cx="2384095" cy="3429024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6" name="Рисунок 5" descr="майя001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42844" y="142852"/>
            <a:ext cx="2471583" cy="3549819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7" name="Рисунок 6" descr="майя0014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071538" y="1071546"/>
            <a:ext cx="1857388" cy="3621087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9" name="Рисунок 8" descr="майя0032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3357554" y="214290"/>
            <a:ext cx="2286016" cy="2933820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10" name="Рисунок 9" descr="майя0031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3214678" y="3071810"/>
            <a:ext cx="2531008" cy="3634148"/>
          </a:xfrm>
          <a:prstGeom prst="rect">
            <a:avLst/>
          </a:prstGeom>
          <a:ln>
            <a:solidFill>
              <a:srgbClr val="BC229B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lisetskaya-1200-Reuter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1214422"/>
            <a:ext cx="4789481" cy="3190881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357158" y="5000636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Президент В. Путин вручает Плисецкой Орден «За заслуги перед Отечеством» </a:t>
            </a:r>
            <a:r>
              <a:rPr lang="ru-RU" sz="1600" b="1" dirty="0" smtClean="0">
                <a:solidFill>
                  <a:srgbClr val="660066"/>
                </a:solidFill>
              </a:rPr>
              <a:t>2005г.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14942" y="928670"/>
            <a:ext cx="3571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Громкие титулы- практически все возможные из тех, которыми могут наградить человека, творящего искусство – заслуженная, народная артистка страны, лауреат двух государственных премий, Герой социалистического труда, полный кавалер ордена «За заслуги перед Отечеством» -  </a:t>
            </a:r>
            <a:r>
              <a:rPr lang="ru-RU" b="1" i="1" dirty="0" smtClean="0">
                <a:solidFill>
                  <a:srgbClr val="660066"/>
                </a:solidFill>
              </a:rPr>
              <a:t>доказывают </a:t>
            </a:r>
            <a:r>
              <a:rPr lang="ru-RU" b="1" i="1" dirty="0" smtClean="0">
                <a:solidFill>
                  <a:srgbClr val="660066"/>
                </a:solidFill>
              </a:rPr>
              <a:t>, что Плисецкая  была и остается легендой своей страны и своего времени.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1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00100" y="214290"/>
            <a:ext cx="7078857" cy="2928958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3643306" y="4071942"/>
            <a:ext cx="50006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Это лишь неполный список . Помимо балетных названий, успешные выступления в качестве драматической актрисы, постановки, осуществленные  в разных концах планеты, мастер-классы, международный конкурс и книга воспоминаний «Я, Майя Плисецкая».</a:t>
            </a:r>
            <a:endParaRPr lang="ru-RU" b="1" i="1" dirty="0">
              <a:solidFill>
                <a:srgbClr val="660066"/>
              </a:solidFill>
            </a:endParaRPr>
          </a:p>
        </p:txBody>
      </p:sp>
      <p:pic>
        <p:nvPicPr>
          <p:cNvPr id="5" name="Рисунок 4" descr="732848_original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0034" y="3429000"/>
            <a:ext cx="2903217" cy="2987873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CC">
                <a:alpha val="74000"/>
              </a:srgbClr>
            </a:gs>
            <a:gs pos="64999">
              <a:srgbClr val="F0EBD5"/>
            </a:gs>
            <a:gs pos="100000">
              <a:srgbClr val="D1C39F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JqPcHGU5Y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785794"/>
            <a:ext cx="3394734" cy="4286280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3" name="Рисунок 2" descr="01labkedo122864210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42910" y="3500438"/>
            <a:ext cx="4143404" cy="3013384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357158" y="357166"/>
            <a:ext cx="48577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«Что вынесла я за прожитую жизнь, какую философию? Самую простую. Простую – как кружка воды, как глоток воздуха. Люди не делятся  на классы, расы, государственные  системы. Люди делятся на плохих и хороших… Хорошие всегда исключение. Подарок неба». </a:t>
            </a:r>
          </a:p>
          <a:p>
            <a:r>
              <a:rPr lang="ru-RU" b="1" i="1" dirty="0" smtClean="0">
                <a:solidFill>
                  <a:srgbClr val="660066"/>
                </a:solidFill>
              </a:rPr>
              <a:t>             </a:t>
            </a:r>
          </a:p>
          <a:p>
            <a:r>
              <a:rPr lang="ru-RU" b="1" dirty="0" smtClean="0">
                <a:solidFill>
                  <a:srgbClr val="660066"/>
                </a:solidFill>
              </a:rPr>
              <a:t>                                                Майя Плисецкая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айя00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429388" y="214290"/>
            <a:ext cx="2333134" cy="3357586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5" name="Рисунок 4" descr="майя000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86380" y="3071810"/>
            <a:ext cx="2357454" cy="3210451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357158" y="785794"/>
            <a:ext cx="464347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660066"/>
                </a:solidFill>
              </a:rPr>
              <a:t>Майя Плисецкая (1925-2015)</a:t>
            </a:r>
          </a:p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Легенда русского балета, знакомая и таинственная, магически притягательная и очаровательная  женщина, настоящая русская балерина, которую признали во всем мире, поистине выдающаяся, уникальная танцовщица ХХ столетия.</a:t>
            </a:r>
          </a:p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Её творческое долголетие феноменально, как и её талант в искусстве. Майя Плисецкая – воплощение одухотворенности танца, в своем творчестве опередившая его развитие  на целую эпоху; человек яркой  и трагической судьбы с удивительно сильной волей, звезда и жертва своей эпохи.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30624026_3157815186_f7793e536a_o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500694" y="357166"/>
            <a:ext cx="2958450" cy="3629032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571472" y="4429132"/>
            <a:ext cx="79296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Сменяются, подобно круговороту жизни, плеяды балетных артистов, целые танцевальные эпохи, но Плисецкая остается  поистине неувядающим чудом света и природы, одновременно абсолютно земным человеком и культовым божеством, магически поддерживающим вечное пламя Танца.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714356"/>
            <a:ext cx="45005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«Работая с Майей я нашёл в ней бога, абсолютную страстность и невероятную чувственность… </a:t>
            </a:r>
          </a:p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Майя – это личность, которая меня очаровала, заворожила, я думаю, </a:t>
            </a:r>
          </a:p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без неё не было бы балета ХХ века».</a:t>
            </a:r>
          </a:p>
          <a:p>
            <a:pPr algn="ctr"/>
            <a:r>
              <a:rPr lang="ru-RU" b="1" dirty="0" smtClean="0">
                <a:solidFill>
                  <a:srgbClr val="660066"/>
                </a:solidFill>
              </a:rPr>
              <a:t>   </a:t>
            </a:r>
          </a:p>
          <a:p>
            <a:r>
              <a:rPr lang="ru-RU" b="1" dirty="0" smtClean="0">
                <a:solidFill>
                  <a:srgbClr val="660066"/>
                </a:solidFill>
              </a:rPr>
              <a:t>                       Морис Бежар, балетмейстер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42976" y="142852"/>
            <a:ext cx="6858048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          Список использованной литературы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Амиргамзаева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О. А. Самые знаменитые мастера балета России [Текст] / О. А.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Амиргамзаева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. – М. :  Вече, 2002. – 480 с.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Воскобойникова, С. Прекрасная дочь Терпсихоры [Текст] / С. Воскобойникова // Музыкальная жизнь. - № 9-10. – 1993. – С. 1-4.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600" b="1" i="1" dirty="0" smtClean="0">
                <a:solidFill>
                  <a:srgbClr val="660066"/>
                </a:solidFill>
                <a:ea typeface="Times New Roman" pitchFamily="18" charset="0"/>
                <a:cs typeface="Times New Roman" pitchFamily="18" charset="0"/>
              </a:rPr>
              <a:t>Памяти Майи Плисецкой [Текст] // Поем, танцем, рисуем. - № 7. – 2015. – С. 12-19.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Плисецкая, М.  М. Я, Майя Плисецкая… [Текст] / М. Плисецкая. – М. : Изд-во «Новости», 1994. – 496 с.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Самые известные танцовщицы мира [Текст] // Поем, танцем, рисуем. - № 3. – 2013. – С. 35-52.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А.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Ave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Майя! [Текст] / А.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 // Музыкальная жизнь. - № 1. – 2001. – С. 9.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А.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Ave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Майя! [Текст] / А.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 // Музыкальная жизнь. - № 3. – 2005. – С. 2.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А. Вечная муза [Текст] / А.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 // Музыкальная жизнь. - № 11. – 2005. – С. 2-5.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, А. Олимп Плисецкой [Текст] / А. </a:t>
            </a: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Фирер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 // Музыкальная жизнь. - № 12. – 2000. – С. 8-9.</a:t>
            </a: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660066"/>
                </a:solidFill>
                <a:effectLst/>
                <a:ea typeface="Times New Roman" pitchFamily="18" charset="0"/>
                <a:cs typeface="Times New Roman" pitchFamily="18" charset="0"/>
              </a:rPr>
              <a:t>Щедрин, Р. Майе Плисецкой – 85 [Текст] / Р. Щедрин // Музыкальная жизнь. - № 9-10. – 2010. – С. 3.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660066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900" b="1" i="1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800" b="1" i="1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214290"/>
            <a:ext cx="2702520" cy="3714428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3" name="Рисунок 2" descr="майя000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071670" y="3000372"/>
            <a:ext cx="2661997" cy="3612153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3357554" y="571480"/>
            <a:ext cx="5643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660066"/>
                </a:solidFill>
              </a:rPr>
              <a:t>«Танец Плисецкой – яркая вспышка молнии, испепеляющая до черноты… Пламя, словно идущее от сказочного пера Жар-птицы».</a:t>
            </a:r>
          </a:p>
          <a:p>
            <a:endParaRPr lang="ru-RU" b="1" i="1" dirty="0" smtClean="0">
              <a:solidFill>
                <a:srgbClr val="660066"/>
              </a:solidFill>
            </a:endParaRPr>
          </a:p>
          <a:p>
            <a:r>
              <a:rPr lang="ru-RU" b="1" i="1" dirty="0" smtClean="0">
                <a:solidFill>
                  <a:srgbClr val="660066"/>
                </a:solidFill>
              </a:rPr>
              <a:t>                                                 </a:t>
            </a:r>
            <a:r>
              <a:rPr lang="ru-RU" b="1" dirty="0" smtClean="0">
                <a:solidFill>
                  <a:srgbClr val="660066"/>
                </a:solidFill>
              </a:rPr>
              <a:t>Владимир Васильев</a:t>
            </a:r>
          </a:p>
          <a:p>
            <a:endParaRPr lang="ru-RU" b="1" i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628" y="4143380"/>
            <a:ext cx="38576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660066"/>
                </a:solidFill>
              </a:rPr>
              <a:t>«Майя Плисецкая ещё при жизни стала легендой; в своей области она такой же мифологический персонаж, как Грета </a:t>
            </a:r>
            <a:r>
              <a:rPr lang="ru-RU" b="1" i="1" dirty="0" err="1" smtClean="0">
                <a:solidFill>
                  <a:srgbClr val="660066"/>
                </a:solidFill>
              </a:rPr>
              <a:t>Гарбо</a:t>
            </a:r>
            <a:r>
              <a:rPr lang="ru-RU" b="1" i="1" dirty="0" smtClean="0">
                <a:solidFill>
                  <a:srgbClr val="660066"/>
                </a:solidFill>
              </a:rPr>
              <a:t> </a:t>
            </a:r>
          </a:p>
          <a:p>
            <a:r>
              <a:rPr lang="ru-RU" b="1" i="1" dirty="0" smtClean="0">
                <a:solidFill>
                  <a:srgbClr val="660066"/>
                </a:solidFill>
              </a:rPr>
              <a:t>в кинематографе».</a:t>
            </a:r>
          </a:p>
          <a:p>
            <a:endParaRPr lang="ru-RU" b="1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                                 Пьер </a:t>
            </a:r>
            <a:r>
              <a:rPr lang="ru-RU" b="1" dirty="0" err="1" smtClean="0">
                <a:solidFill>
                  <a:srgbClr val="660066"/>
                </a:solidFill>
              </a:rPr>
              <a:t>Карден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1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285984" y="2428868"/>
            <a:ext cx="4500594" cy="3405855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3" name="TextBox 2"/>
          <p:cNvSpPr txBox="1"/>
          <p:nvPr/>
        </p:nvSpPr>
        <p:spPr>
          <a:xfrm>
            <a:off x="2714612" y="6000768"/>
            <a:ext cx="3643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800080"/>
                </a:solidFill>
              </a:rPr>
              <a:t>С родителями. Москва. 1928г.</a:t>
            </a:r>
            <a:endParaRPr lang="ru-RU" sz="1600" b="1" dirty="0">
              <a:solidFill>
                <a:srgbClr val="80008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57166"/>
            <a:ext cx="8215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На долю Плисецкой выпал огромный, фантастический успех и столь же серьезные испытания. В детстве – арест родителей, затем расстрел отца, вынужденное сиротство; позднее – постоянный контроль за ее жизнью, долгий запрет на выезд за рубеж, непрекращающаяся борьба за право быть  самой собой.</a:t>
            </a:r>
            <a:endParaRPr lang="ru-RU" b="1" i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maja1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85786" y="2428868"/>
            <a:ext cx="2298748" cy="3571900"/>
          </a:xfrm>
          <a:prstGeom prst="rect">
            <a:avLst/>
          </a:prstGeom>
          <a:ln w="28575">
            <a:solidFill>
              <a:srgbClr val="BC229B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714348" y="6215082"/>
            <a:ext cx="2428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«Раймонда». 1945 г.</a:t>
            </a:r>
            <a:endParaRPr lang="ru-RU" sz="1600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14290"/>
            <a:ext cx="85011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Любовь к балету Майя впитала еще в детстве, ведь ее тетя и дядя являлись известными танцорами. В 9 лет </a:t>
            </a:r>
            <a:r>
              <a:rPr lang="ru-RU" b="1" i="1" dirty="0" smtClean="0">
                <a:solidFill>
                  <a:srgbClr val="660066"/>
                </a:solidFill>
              </a:rPr>
              <a:t>талантливую девочку приняли  </a:t>
            </a:r>
            <a:r>
              <a:rPr lang="ru-RU" b="1" i="1" dirty="0" smtClean="0">
                <a:solidFill>
                  <a:srgbClr val="660066"/>
                </a:solidFill>
              </a:rPr>
              <a:t>в  Московское хореографическое училище, а в 1943 году юная выпускница поступает в Большой театр. Там ее педагогом стала знаменитая </a:t>
            </a:r>
            <a:r>
              <a:rPr lang="ru-RU" b="1" i="1" dirty="0" err="1" smtClean="0">
                <a:solidFill>
                  <a:srgbClr val="660066"/>
                </a:solidFill>
              </a:rPr>
              <a:t>Агриппина</a:t>
            </a:r>
            <a:r>
              <a:rPr lang="ru-RU" b="1" i="1" dirty="0" smtClean="0">
                <a:solidFill>
                  <a:srgbClr val="660066"/>
                </a:solidFill>
              </a:rPr>
              <a:t> Ваганова. Всего за пару лет Плисецкая прошла путь от кордебалета до солистки. Знаковой стала для нее постановка «Золушки» Сергея Прокофьева и партия Феи Осени в 1945 году.</a:t>
            </a:r>
          </a:p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 </a:t>
            </a:r>
            <a:endParaRPr lang="ru-RU" b="1" i="1" dirty="0">
              <a:solidFill>
                <a:srgbClr val="660066"/>
              </a:solidFill>
            </a:endParaRPr>
          </a:p>
        </p:txBody>
      </p:sp>
      <p:pic>
        <p:nvPicPr>
          <p:cNvPr id="7" name="Рисунок 6" descr="майя0022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786314" y="2500306"/>
            <a:ext cx="3678408" cy="3429024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8" name="Прямоугольник 7"/>
          <p:cNvSpPr/>
          <p:nvPr/>
        </p:nvSpPr>
        <p:spPr>
          <a:xfrm>
            <a:off x="5500694" y="6143644"/>
            <a:ext cx="26432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Мирта «Жизель» 1956 г. 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6248" y="285728"/>
            <a:ext cx="45720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Долгую творческую жизнь Плисецкой можно разделить на три периода. Первый – это ее выступления  в классических балетах «Лебединое озеро», «Спящая красавица», «Бахчисарайский фонтан». «Дон-Кихот», «Спартак» – время, когда </a:t>
            </a:r>
            <a:r>
              <a:rPr lang="ru-RU" b="1" i="1" dirty="0" smtClean="0">
                <a:solidFill>
                  <a:srgbClr val="660066"/>
                </a:solidFill>
              </a:rPr>
              <a:t> </a:t>
            </a:r>
            <a:r>
              <a:rPr lang="ru-RU" b="1" i="1" dirty="0" smtClean="0">
                <a:solidFill>
                  <a:srgbClr val="660066"/>
                </a:solidFill>
              </a:rPr>
              <a:t>лирико-героические образы стали ее визитной карточкой. Крещение «Лебединым озером» (27 апреля 1947г.)  балерина выдержала блестяще. После премьеры балета положение Плисецкой в театре окончательно утвердилось. За свою творческую жизнь она танцевала «лебединую» партию более восьмисот раз в трех разных редакциях.  Её  Лебедь жил на сцене тридцать лет, его сумели увидеть жители разных стран и континентов.</a:t>
            </a:r>
            <a:endParaRPr lang="ru-RU" b="1" i="1" dirty="0">
              <a:solidFill>
                <a:srgbClr val="660066"/>
              </a:solidFill>
            </a:endParaRPr>
          </a:p>
        </p:txBody>
      </p:sp>
      <p:pic>
        <p:nvPicPr>
          <p:cNvPr id="5" name="Рисунок 4" descr="майя002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58" y="1071546"/>
            <a:ext cx="3736102" cy="3429025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285720" y="5143512"/>
            <a:ext cx="357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660066"/>
                </a:solidFill>
              </a:rPr>
              <a:t>Одиллия. Большой театр. 1969г.</a:t>
            </a:r>
            <a:endParaRPr lang="ru-RU" sz="16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0" y="928670"/>
            <a:ext cx="44291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 smtClean="0">
                <a:solidFill>
                  <a:srgbClr val="660066"/>
                </a:solidFill>
              </a:rPr>
              <a:t>Китри</a:t>
            </a:r>
            <a:r>
              <a:rPr lang="ru-RU" b="1" i="1" dirty="0" smtClean="0">
                <a:solidFill>
                  <a:srgbClr val="660066"/>
                </a:solidFill>
              </a:rPr>
              <a:t> в балете «Дон-Кихот» стала еще одной героиней великой балерины, которая прошла через всю ее жизнь. </a:t>
            </a:r>
            <a:r>
              <a:rPr lang="ru-RU" b="1" i="1" dirty="0" err="1" smtClean="0">
                <a:solidFill>
                  <a:srgbClr val="660066"/>
                </a:solidFill>
              </a:rPr>
              <a:t>Китри</a:t>
            </a:r>
            <a:r>
              <a:rPr lang="ru-RU" b="1" i="1" dirty="0" smtClean="0">
                <a:solidFill>
                  <a:srgbClr val="660066"/>
                </a:solidFill>
              </a:rPr>
              <a:t> – начало интереснейшей, полной драматизма испанской темы в творчестве Плисецкой, вершиной которой позже стал  образ </a:t>
            </a:r>
            <a:r>
              <a:rPr lang="ru-RU" b="1" i="1" dirty="0" err="1" smtClean="0">
                <a:solidFill>
                  <a:srgbClr val="660066"/>
                </a:solidFill>
              </a:rPr>
              <a:t>Айседоры</a:t>
            </a:r>
            <a:r>
              <a:rPr lang="ru-RU" b="1" i="1" dirty="0" smtClean="0">
                <a:solidFill>
                  <a:srgbClr val="660066"/>
                </a:solidFill>
              </a:rPr>
              <a:t>. После «Дон-Кихота» Плисецкая танцевала </a:t>
            </a:r>
            <a:r>
              <a:rPr lang="ru-RU" b="1" i="1" dirty="0" err="1" smtClean="0">
                <a:solidFill>
                  <a:srgbClr val="660066"/>
                </a:solidFill>
              </a:rPr>
              <a:t>Персидку</a:t>
            </a:r>
            <a:r>
              <a:rPr lang="ru-RU" b="1" i="1" dirty="0" smtClean="0">
                <a:solidFill>
                  <a:srgbClr val="660066"/>
                </a:solidFill>
              </a:rPr>
              <a:t>  в опере Мусоргского «</a:t>
            </a:r>
            <a:r>
              <a:rPr lang="ru-RU" b="1" i="1" dirty="0" err="1" smtClean="0">
                <a:solidFill>
                  <a:srgbClr val="660066"/>
                </a:solidFill>
              </a:rPr>
              <a:t>Хованщина</a:t>
            </a:r>
            <a:r>
              <a:rPr lang="ru-RU" b="1" i="1" dirty="0" smtClean="0">
                <a:solidFill>
                  <a:srgbClr val="660066"/>
                </a:solidFill>
              </a:rPr>
              <a:t>». Феноменальный прыжок, в котором балерина на мгновение зависала  в воздухе, удивительная пластика, интуитивное ощущение ритма – все это Плисецкая продемонстрировала  в постановке с ослепительной яркостью.</a:t>
            </a:r>
            <a:endParaRPr lang="ru-RU" b="1" i="1" dirty="0">
              <a:solidFill>
                <a:srgbClr val="660066"/>
              </a:solidFill>
            </a:endParaRPr>
          </a:p>
        </p:txBody>
      </p:sp>
      <p:pic>
        <p:nvPicPr>
          <p:cNvPr id="5" name="Рисунок 4" descr="майя002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58" y="785794"/>
            <a:ext cx="3929090" cy="3691193"/>
          </a:xfrm>
          <a:prstGeom prst="rect">
            <a:avLst/>
          </a:prstGeom>
          <a:ln>
            <a:solidFill>
              <a:srgbClr val="BC229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785786" y="5000636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>
                <a:solidFill>
                  <a:srgbClr val="660066"/>
                </a:solidFill>
              </a:rPr>
              <a:t>Китри</a:t>
            </a:r>
            <a:r>
              <a:rPr lang="ru-RU" sz="1600" b="1" dirty="0" smtClean="0">
                <a:solidFill>
                  <a:srgbClr val="660066"/>
                </a:solidFill>
              </a:rPr>
              <a:t> в «Дон-Кихоте». </a:t>
            </a:r>
          </a:p>
          <a:p>
            <a:r>
              <a:rPr lang="ru-RU" sz="1600" b="1" dirty="0" smtClean="0">
                <a:solidFill>
                  <a:srgbClr val="660066"/>
                </a:solidFill>
              </a:rPr>
              <a:t>Большой театр. 1964г.</a:t>
            </a:r>
            <a:endParaRPr lang="ru-RU" sz="16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йя0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28596" y="142852"/>
            <a:ext cx="2520771" cy="3635033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4" name="Рисунок 3" descr="майя001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357818" y="142852"/>
            <a:ext cx="2942524" cy="3286148"/>
          </a:xfrm>
          <a:prstGeom prst="rect">
            <a:avLst/>
          </a:prstGeom>
          <a:ln>
            <a:solidFill>
              <a:srgbClr val="BC229B"/>
            </a:solidFill>
          </a:ln>
        </p:spPr>
      </p:pic>
      <p:pic>
        <p:nvPicPr>
          <p:cNvPr id="5" name="Рисунок 4" descr="майя0009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857488" y="785794"/>
            <a:ext cx="2585455" cy="3560835"/>
          </a:xfrm>
          <a:prstGeom prst="rect">
            <a:avLst/>
          </a:prstGeom>
          <a:ln>
            <a:solidFill>
              <a:srgbClr val="BC229B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57158" y="4572008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«Плисецкая – суть балета Она естественна и проста. Ненавидит ханжество и </a:t>
            </a:r>
            <a:r>
              <a:rPr lang="ru-RU" b="1" i="1" dirty="0" smtClean="0">
                <a:solidFill>
                  <a:srgbClr val="660066"/>
                </a:solidFill>
              </a:rPr>
              <a:t>мещанство. </a:t>
            </a:r>
            <a:r>
              <a:rPr lang="ru-RU" b="1" i="1" dirty="0" smtClean="0">
                <a:solidFill>
                  <a:srgbClr val="660066"/>
                </a:solidFill>
              </a:rPr>
              <a:t>Как на сцене, так и в жизни. Образы ее </a:t>
            </a:r>
            <a:r>
              <a:rPr lang="ru-RU" b="1" i="1" dirty="0" err="1" smtClean="0">
                <a:solidFill>
                  <a:srgbClr val="660066"/>
                </a:solidFill>
              </a:rPr>
              <a:t>отточенны</a:t>
            </a:r>
            <a:r>
              <a:rPr lang="ru-RU" b="1" i="1" dirty="0" smtClean="0">
                <a:solidFill>
                  <a:srgbClr val="660066"/>
                </a:solidFill>
              </a:rPr>
              <a:t> и скульптурны. И всегда контрастны. Как Одетта и Одиллия. Как </a:t>
            </a:r>
            <a:r>
              <a:rPr lang="ru-RU" b="1" i="1" dirty="0" err="1" smtClean="0">
                <a:solidFill>
                  <a:srgbClr val="660066"/>
                </a:solidFill>
              </a:rPr>
              <a:t>Кармен</a:t>
            </a:r>
            <a:r>
              <a:rPr lang="ru-RU" b="1" i="1" dirty="0" smtClean="0">
                <a:solidFill>
                  <a:srgbClr val="660066"/>
                </a:solidFill>
              </a:rPr>
              <a:t> Бизе-Щедрина и Роза Малера. Концовки любого, даже самого маленького фрагмента вдохновенны и точны. Это точность молнии, точность нерва».</a:t>
            </a:r>
            <a:endParaRPr lang="ru-RU" dirty="0" smtClean="0">
              <a:solidFill>
                <a:srgbClr val="660066"/>
              </a:solidFill>
            </a:endParaRPr>
          </a:p>
          <a:p>
            <a:r>
              <a:rPr lang="ru-RU" b="1" dirty="0" smtClean="0">
                <a:solidFill>
                  <a:srgbClr val="660066"/>
                </a:solidFill>
              </a:rPr>
              <a:t>                                                                                                                         А. </a:t>
            </a:r>
            <a:r>
              <a:rPr lang="ru-RU" b="1" dirty="0" err="1" smtClean="0">
                <a:solidFill>
                  <a:srgbClr val="660066"/>
                </a:solidFill>
              </a:rPr>
              <a:t>Пахмутова</a:t>
            </a:r>
            <a:endParaRPr lang="ru-RU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CCC">
                <a:alpha val="74000"/>
              </a:srgbClr>
            </a:gs>
            <a:gs pos="64999">
              <a:srgbClr val="F0EBD5"/>
            </a:gs>
            <a:gs pos="100000">
              <a:srgbClr val="D1C39F"/>
            </a:gs>
          </a:gsLst>
          <a:lin ang="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5b6993903b1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643570" y="428604"/>
            <a:ext cx="2643206" cy="5901069"/>
          </a:xfrm>
          <a:prstGeom prst="rect">
            <a:avLst/>
          </a:prstGeom>
          <a:ln>
            <a:solidFill>
              <a:srgbClr val="BC229B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714348" y="785794"/>
            <a:ext cx="42862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660066"/>
                </a:solidFill>
              </a:rPr>
              <a:t>Особое место в творчестве Плисецкой занимает роль </a:t>
            </a:r>
            <a:r>
              <a:rPr lang="ru-RU" b="1" i="1" dirty="0" err="1" smtClean="0">
                <a:solidFill>
                  <a:srgbClr val="660066"/>
                </a:solidFill>
              </a:rPr>
              <a:t>Кармен</a:t>
            </a:r>
            <a:r>
              <a:rPr lang="ru-RU" b="1" i="1" dirty="0" smtClean="0">
                <a:solidFill>
                  <a:srgbClr val="660066"/>
                </a:solidFill>
              </a:rPr>
              <a:t> – </a:t>
            </a:r>
            <a:r>
              <a:rPr lang="ru-RU" b="1" i="1" dirty="0" err="1" smtClean="0">
                <a:solidFill>
                  <a:srgbClr val="660066"/>
                </a:solidFill>
              </a:rPr>
              <a:t>роль</a:t>
            </a:r>
            <a:r>
              <a:rPr lang="ru-RU" b="1" i="1" dirty="0" smtClean="0">
                <a:solidFill>
                  <a:srgbClr val="660066"/>
                </a:solidFill>
              </a:rPr>
              <a:t>, которую по собственному признанию балерины, ей хотелось танцевать всегда. Рождение «</a:t>
            </a:r>
            <a:r>
              <a:rPr lang="ru-RU" b="1" i="1" dirty="0" err="1" smtClean="0">
                <a:solidFill>
                  <a:srgbClr val="660066"/>
                </a:solidFill>
              </a:rPr>
              <a:t>Кармен-сюиты</a:t>
            </a:r>
            <a:r>
              <a:rPr lang="ru-RU" b="1" i="1" dirty="0" smtClean="0">
                <a:solidFill>
                  <a:srgbClr val="660066"/>
                </a:solidFill>
              </a:rPr>
              <a:t>» было долгим и трудным. В сотрудничестве с Щедриным работал кубинский хореограф  Альберто </a:t>
            </a:r>
            <a:r>
              <a:rPr lang="ru-RU" b="1" i="1" dirty="0" err="1" smtClean="0">
                <a:solidFill>
                  <a:srgbClr val="660066"/>
                </a:solidFill>
              </a:rPr>
              <a:t>Алонсо</a:t>
            </a:r>
            <a:r>
              <a:rPr lang="ru-RU" b="1" i="1" dirty="0" smtClean="0">
                <a:solidFill>
                  <a:srgbClr val="660066"/>
                </a:solidFill>
              </a:rPr>
              <a:t>, приглашенный специально для постановки спектакля. «</a:t>
            </a:r>
            <a:r>
              <a:rPr lang="ru-RU" b="1" i="1" dirty="0" err="1" smtClean="0">
                <a:solidFill>
                  <a:srgbClr val="660066"/>
                </a:solidFill>
              </a:rPr>
              <a:t>Кармен</a:t>
            </a:r>
            <a:r>
              <a:rPr lang="ru-RU" b="1" i="1" dirty="0" smtClean="0">
                <a:solidFill>
                  <a:srgbClr val="660066"/>
                </a:solidFill>
              </a:rPr>
              <a:t>- сюита», созданная для Плисецкой, позволила драматическому таланту балерины раскрыться во всей глубине и яркости. Премьера состоялась 20 апреля 1967 года на сцене Большого. Роль </a:t>
            </a:r>
            <a:r>
              <a:rPr lang="ru-RU" b="1" i="1" dirty="0" err="1" smtClean="0">
                <a:solidFill>
                  <a:srgbClr val="660066"/>
                </a:solidFill>
              </a:rPr>
              <a:t>Кармен</a:t>
            </a:r>
            <a:r>
              <a:rPr lang="ru-RU" b="1" i="1" dirty="0" smtClean="0">
                <a:solidFill>
                  <a:srgbClr val="660066"/>
                </a:solidFill>
              </a:rPr>
              <a:t> стала одной из главных в репертуаре балерины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1688</Words>
  <PresentationFormat>Экран (4:3)</PresentationFormat>
  <Paragraphs>71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95</cp:revision>
  <dcterms:modified xsi:type="dcterms:W3CDTF">2015-11-12T08:15:59Z</dcterms:modified>
</cp:coreProperties>
</file>