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2" r:id="rId6"/>
    <p:sldId id="266" r:id="rId7"/>
    <p:sldId id="267" r:id="rId8"/>
    <p:sldId id="260" r:id="rId9"/>
    <p:sldId id="261" r:id="rId10"/>
    <p:sldId id="263" r:id="rId11"/>
    <p:sldId id="265" r:id="rId12"/>
    <p:sldId id="268" r:id="rId13"/>
    <p:sldId id="269" r:id="rId14"/>
    <p:sldId id="270" r:id="rId15"/>
    <p:sldId id="273" r:id="rId16"/>
    <p:sldId id="271" r:id="rId17"/>
    <p:sldId id="26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toine_blanchard_a3518_boulevard_haussmann_w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3214686"/>
            <a:ext cx="5286412" cy="342976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4500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 w="1905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«Я пою не для </a:t>
            </a:r>
          </a:p>
          <a:p>
            <a:r>
              <a:rPr lang="ru-RU" sz="4400" b="1" i="1" dirty="0" smtClean="0">
                <a:ln w="1905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всех – я пою </a:t>
            </a:r>
          </a:p>
          <a:p>
            <a:r>
              <a:rPr lang="ru-RU" sz="4400" b="1" i="1" dirty="0" smtClean="0">
                <a:ln w="1905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для каждого…»</a:t>
            </a:r>
            <a:endParaRPr lang="ru-RU" sz="4400" b="1" i="1" dirty="0">
              <a:ln w="1905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429132"/>
            <a:ext cx="3429024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700" b="1" i="1" dirty="0" err="1" smtClean="0">
                <a:solidFill>
                  <a:schemeClr val="accent2">
                    <a:lumMod val="50000"/>
                  </a:schemeClr>
                </a:solidFill>
              </a:rPr>
              <a:t>ИИЦ-Научная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библиотека</a:t>
            </a:r>
          </a:p>
          <a:p>
            <a:pPr algn="ctr">
              <a:lnSpc>
                <a:spcPct val="150000"/>
              </a:lnSpc>
            </a:pP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представляет виртуальную выставку </a:t>
            </a:r>
            <a:endParaRPr lang="ru-RU" sz="17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100-летию </a:t>
            </a:r>
            <a:r>
              <a:rPr lang="ru-RU" sz="1700" b="1" i="1" dirty="0" err="1" smtClean="0">
                <a:solidFill>
                  <a:schemeClr val="accent2">
                    <a:lumMod val="50000"/>
                  </a:schemeClr>
                </a:solidFill>
              </a:rPr>
              <a:t>Эдит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700" b="1" i="1" dirty="0" err="1" smtClean="0">
                <a:solidFill>
                  <a:schemeClr val="accent2">
                    <a:lumMod val="50000"/>
                  </a:schemeClr>
                </a:solidFill>
              </a:rPr>
              <a:t>Пиаф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images_cms-image-002921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42852"/>
            <a:ext cx="3389712" cy="383289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ф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14290"/>
            <a:ext cx="2857520" cy="3929543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иаф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2857496"/>
            <a:ext cx="2654502" cy="371475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357166"/>
            <a:ext cx="4000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время съемок фильма «Монмартр на Сене» </a:t>
            </a:r>
            <a:r>
              <a:rPr lang="ru-RU" dirty="0" err="1" smtClean="0"/>
              <a:t>Пиаф</a:t>
            </a:r>
            <a:r>
              <a:rPr lang="ru-RU" dirty="0" smtClean="0"/>
              <a:t> познакомилась с Анри Конте, который стал ее верным автором, а песни, написанные им, - </a:t>
            </a:r>
          </a:p>
          <a:p>
            <a:pPr algn="ctr"/>
            <a:r>
              <a:rPr lang="ru-RU" dirty="0" smtClean="0"/>
              <a:t>важной частью того, что позже назовут репертуаром </a:t>
            </a:r>
            <a:r>
              <a:rPr lang="ru-RU" dirty="0" err="1" smtClean="0"/>
              <a:t>Пиаф</a:t>
            </a:r>
            <a:r>
              <a:rPr lang="ru-RU" dirty="0" smtClean="0"/>
              <a:t>. Ему принадлежит «Как хорошо», «Это была любовная история», «Свадьба», «Браво клоуну» – песня, которую любила певица.</a:t>
            </a:r>
          </a:p>
          <a:p>
            <a:pPr algn="ctr"/>
            <a:r>
              <a:rPr lang="ru-RU" dirty="0" smtClean="0"/>
              <a:t>Со времен войны </a:t>
            </a:r>
            <a:r>
              <a:rPr lang="ru-RU" dirty="0" err="1" smtClean="0"/>
              <a:t>Пиаф</a:t>
            </a:r>
            <a:r>
              <a:rPr lang="ru-RU" dirty="0" smtClean="0"/>
              <a:t> сама сочиняет песни, одна из первых – </a:t>
            </a:r>
          </a:p>
          <a:p>
            <a:pPr algn="ctr"/>
            <a:r>
              <a:rPr lang="ru-RU" dirty="0" smtClean="0"/>
              <a:t>«Жизнь в </a:t>
            </a:r>
            <a:r>
              <a:rPr lang="ru-RU" dirty="0" err="1" smtClean="0"/>
              <a:t>розовом</a:t>
            </a:r>
            <a:r>
              <a:rPr lang="ru-RU" dirty="0" smtClean="0"/>
              <a:t> свете».</a:t>
            </a:r>
          </a:p>
          <a:p>
            <a:pPr algn="ctr"/>
            <a:r>
              <a:rPr lang="ru-RU" dirty="0" smtClean="0"/>
              <a:t>Первые послевоенные годы насыщены многочисленными гастрольными поездками по Франции и зарубежными странами.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ф0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72198" y="357166"/>
            <a:ext cx="2571768" cy="387859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иаф00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2071678"/>
            <a:ext cx="2571768" cy="335758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4000528" cy="5355312"/>
          </a:xfrm>
          <a:prstGeom prst="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Познавшая любовь и славу, </a:t>
            </a:r>
            <a:r>
              <a:rPr lang="ru-RU" dirty="0" err="1" smtClean="0"/>
              <a:t>Пиаф</a:t>
            </a:r>
            <a:r>
              <a:rPr lang="ru-RU" dirty="0" smtClean="0"/>
              <a:t> едет в Америку. Первоначально внешний вид певицы и ее совсем невеселые песни не вызвали восторга, но и этот бой </a:t>
            </a:r>
            <a:r>
              <a:rPr lang="ru-RU" dirty="0" err="1" smtClean="0"/>
              <a:t>Пиаф</a:t>
            </a:r>
            <a:r>
              <a:rPr lang="ru-RU" dirty="0" smtClean="0"/>
              <a:t> выиграла. Она была первой певицей, выступившей в «Карнеги-холле», и каждый ее концерт завершался шквалом аплодисментов. В Америке </a:t>
            </a:r>
            <a:r>
              <a:rPr lang="ru-RU" dirty="0" err="1" smtClean="0"/>
              <a:t>Пиаф</a:t>
            </a:r>
            <a:r>
              <a:rPr lang="ru-RU" dirty="0" smtClean="0"/>
              <a:t> познакомилась с Марлен Дитрих, и они стали друзьями на всю жизнь. В Америке же </a:t>
            </a:r>
            <a:r>
              <a:rPr lang="ru-RU" dirty="0" err="1" smtClean="0"/>
              <a:t>Пиаф</a:t>
            </a:r>
            <a:r>
              <a:rPr lang="ru-RU" dirty="0" smtClean="0"/>
              <a:t> встретила и полюбила знаменитого французского боксера Марселя </a:t>
            </a:r>
            <a:r>
              <a:rPr lang="ru-RU" dirty="0" err="1" smtClean="0"/>
              <a:t>Сердана</a:t>
            </a:r>
            <a:r>
              <a:rPr lang="ru-RU" dirty="0" smtClean="0"/>
              <a:t>, но вскоре он погиб, и у </a:t>
            </a:r>
            <a:r>
              <a:rPr lang="ru-RU" dirty="0" err="1" smtClean="0"/>
              <a:t>Пиаф</a:t>
            </a:r>
            <a:r>
              <a:rPr lang="ru-RU" dirty="0" smtClean="0"/>
              <a:t> наступили долгие месяцы депрессии.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9d7f_18cdd67f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915366" cy="422711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4876" y="428604"/>
            <a:ext cx="4214842" cy="4801314"/>
          </a:xfrm>
          <a:prstGeom prst="rect">
            <a:avLst/>
          </a:prstGeom>
          <a:solidFill>
            <a:schemeClr val="accent3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И вновь работа спасает певицу. </a:t>
            </a:r>
            <a:endParaRPr lang="ru-RU" sz="1700" dirty="0" smtClean="0"/>
          </a:p>
          <a:p>
            <a:pPr algn="ctr"/>
            <a:r>
              <a:rPr lang="ru-RU" sz="1700" dirty="0" err="1" smtClean="0"/>
              <a:t>Эдит</a:t>
            </a:r>
            <a:r>
              <a:rPr lang="ru-RU" sz="1700" dirty="0" smtClean="0"/>
              <a:t> </a:t>
            </a:r>
            <a:r>
              <a:rPr lang="ru-RU" sz="1700" dirty="0" smtClean="0"/>
              <a:t>предлагают сыграть роль в музыкальной комедии «Маленькая Лили». </a:t>
            </a:r>
            <a:r>
              <a:rPr lang="ru-RU" sz="1700" dirty="0" err="1" smtClean="0"/>
              <a:t>Пиаф</a:t>
            </a:r>
            <a:r>
              <a:rPr lang="ru-RU" sz="1700" dirty="0" smtClean="0"/>
              <a:t> пропадает в театре, репетирует до изнеможения… </a:t>
            </a:r>
          </a:p>
          <a:p>
            <a:pPr algn="ctr"/>
            <a:r>
              <a:rPr lang="ru-RU" sz="1700" dirty="0" smtClean="0"/>
              <a:t>И она опять поражает зрителя многогранностью своего таланта. «Маленькая Лили» принесла </a:t>
            </a:r>
            <a:r>
              <a:rPr lang="ru-RU" sz="1700" dirty="0" err="1" smtClean="0"/>
              <a:t>Пиаф</a:t>
            </a:r>
            <a:r>
              <a:rPr lang="ru-RU" sz="1700" dirty="0" smtClean="0"/>
              <a:t> и новые песни, которые вошли в ее репертуар. Среди них – «Завтра», ставшая музыкальным эпиграфом к последующим годам жизни певицы, трудным годам, когда смерть уносит любимых </a:t>
            </a:r>
            <a:r>
              <a:rPr lang="ru-RU" sz="1700" dirty="0" smtClean="0"/>
              <a:t>людей; </a:t>
            </a:r>
            <a:r>
              <a:rPr lang="ru-RU" sz="1700" dirty="0" smtClean="0"/>
              <a:t>она попадает в автомобильные катастрофы, тяжелые болезни атакуют ее. Но </a:t>
            </a:r>
            <a:r>
              <a:rPr lang="ru-RU" sz="1700" dirty="0" err="1" smtClean="0"/>
              <a:t>Эдит</a:t>
            </a:r>
            <a:r>
              <a:rPr lang="ru-RU" sz="1700" dirty="0" smtClean="0"/>
              <a:t> </a:t>
            </a:r>
          </a:p>
          <a:p>
            <a:pPr algn="ctr"/>
            <a:r>
              <a:rPr lang="ru-RU" sz="1700" dirty="0" smtClean="0"/>
              <a:t>верит, что наступит завтра:</a:t>
            </a:r>
            <a:br>
              <a:rPr lang="ru-RU" sz="1700" dirty="0" smtClean="0"/>
            </a:br>
            <a:endParaRPr lang="ru-RU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5072074"/>
            <a:ext cx="6429420" cy="1323439"/>
          </a:xfrm>
          <a:prstGeom prst="rect">
            <a:avLst/>
          </a:prstGeom>
          <a:solidFill>
            <a:schemeClr val="accent3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Колокола зазвонят на вашем небе завтра...</a:t>
            </a:r>
            <a:br>
              <a:rPr lang="ru-RU" sz="1600" b="1" dirty="0" smtClean="0"/>
            </a:br>
            <a:r>
              <a:rPr lang="ru-RU" sz="1600" b="1" dirty="0" smtClean="0"/>
              <a:t>Ты увидишь, как медовый месяц будет сверкать завтра...</a:t>
            </a:r>
            <a:br>
              <a:rPr lang="ru-RU" sz="1600" b="1" dirty="0" smtClean="0"/>
            </a:br>
            <a:r>
              <a:rPr lang="ru-RU" sz="1600" b="1" dirty="0" smtClean="0"/>
              <a:t>Потому что завтра ты улыбнёшься ещё, </a:t>
            </a:r>
            <a:br>
              <a:rPr lang="ru-RU" sz="1600" b="1" dirty="0" smtClean="0"/>
            </a:br>
            <a:r>
              <a:rPr lang="ru-RU" sz="1600" b="1" dirty="0" smtClean="0"/>
              <a:t>Полюбишь вновь, будешь страдать вновь, всегда...</a:t>
            </a:r>
            <a:br>
              <a:rPr lang="ru-RU" sz="1600" b="1" dirty="0" smtClean="0"/>
            </a:br>
            <a:r>
              <a:rPr lang="ru-RU" sz="1600" b="1" dirty="0" smtClean="0"/>
              <a:t>Завтра будет день, завтра...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ф00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14942" y="500042"/>
            <a:ext cx="3354988" cy="450059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528638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Эдит</a:t>
            </a:r>
            <a:r>
              <a:rPr lang="ru-RU" sz="1600" dirty="0" smtClean="0"/>
              <a:t> </a:t>
            </a:r>
            <a:r>
              <a:rPr lang="ru-RU" sz="1600" dirty="0" err="1" smtClean="0"/>
              <a:t>Пиаф</a:t>
            </a:r>
            <a:r>
              <a:rPr lang="ru-RU" sz="1600" dirty="0" smtClean="0"/>
              <a:t> и Феликс Мартен за кулисами «Олимпии»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4357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1955 году </a:t>
            </a:r>
            <a:r>
              <a:rPr lang="ru-RU" dirty="0" err="1" smtClean="0"/>
              <a:t>Пиаф</a:t>
            </a:r>
            <a:r>
              <a:rPr lang="ru-RU" dirty="0" smtClean="0"/>
              <a:t> впервые выходит на сцену «Олимпии». Успех певицы был неописуем. Ее голос звучал как никогда мощно, свежо, а новые песни «</a:t>
            </a:r>
            <a:r>
              <a:rPr lang="ru-RU" dirty="0" err="1" smtClean="0"/>
              <a:t>Падам</a:t>
            </a:r>
            <a:r>
              <a:rPr lang="ru-RU" dirty="0" smtClean="0"/>
              <a:t>, </a:t>
            </a:r>
            <a:r>
              <a:rPr lang="ru-RU" dirty="0" err="1" smtClean="0"/>
              <a:t>падам</a:t>
            </a:r>
            <a:r>
              <a:rPr lang="ru-RU" dirty="0" smtClean="0"/>
              <a:t>…», «Жалоба бедного Жака» вновь заставляют плакать, как часто бывало на ее концертах и аплодировать до боли в ладонях. Песни </a:t>
            </a:r>
            <a:r>
              <a:rPr lang="ru-RU" dirty="0" err="1" smtClean="0"/>
              <a:t>Пиаф</a:t>
            </a:r>
            <a:r>
              <a:rPr lang="ru-RU" dirty="0" smtClean="0"/>
              <a:t> – неотъемлемая часть ее жизни, потому что отражают так или иначе прошлое и настоящее артистки, потому что помогают ей верить в будущее, исцеляют ее… Наступает тяжелейший 1959 год, она теряет сознание на сцене во время концертов  в Нью-Йорке, </a:t>
            </a:r>
          </a:p>
          <a:p>
            <a:pPr algn="ctr"/>
            <a:r>
              <a:rPr lang="ru-RU" dirty="0" smtClean="0"/>
              <a:t>в Стокгольме. И вдруг с песней «Милорд» вновь обретает силы, </a:t>
            </a:r>
          </a:p>
          <a:p>
            <a:pPr algn="ctr"/>
            <a:r>
              <a:rPr lang="ru-RU" dirty="0" smtClean="0"/>
              <a:t>с песней, которая и сейчас </a:t>
            </a:r>
          </a:p>
          <a:p>
            <a:pPr algn="ctr"/>
            <a:r>
              <a:rPr lang="ru-RU" dirty="0" smtClean="0"/>
              <a:t>у всех на слуху.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14422"/>
            <a:ext cx="4786346" cy="3416320"/>
          </a:xfrm>
          <a:prstGeom prst="rect">
            <a:avLst/>
          </a:prstGeom>
          <a:solidFill>
            <a:schemeClr val="accent3">
              <a:lumMod val="40000"/>
              <a:lumOff val="6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1961 году у </a:t>
            </a:r>
            <a:r>
              <a:rPr lang="ru-RU" dirty="0" err="1" smtClean="0"/>
              <a:t>Пиаф</a:t>
            </a:r>
            <a:r>
              <a:rPr lang="ru-RU" dirty="0" smtClean="0"/>
              <a:t> вновь жестокий приступ, Кажется, что ей уже не выйти на сцену. Но судьба сводит </a:t>
            </a:r>
            <a:r>
              <a:rPr lang="ru-RU" dirty="0" err="1" smtClean="0"/>
              <a:t>Пиаф</a:t>
            </a:r>
            <a:r>
              <a:rPr lang="ru-RU" dirty="0" smtClean="0"/>
              <a:t> с молодым композитором Шарлем </a:t>
            </a:r>
            <a:r>
              <a:rPr lang="ru-RU" dirty="0" err="1" smtClean="0"/>
              <a:t>Дюмоном</a:t>
            </a:r>
            <a:r>
              <a:rPr lang="ru-RU" dirty="0" smtClean="0"/>
              <a:t>, который приносит ей песню «</a:t>
            </a:r>
            <a:r>
              <a:rPr lang="fr-FR" dirty="0" smtClean="0"/>
              <a:t>Non, je ne regrette rien</a:t>
            </a:r>
            <a:r>
              <a:rPr lang="ru-RU" dirty="0" smtClean="0"/>
              <a:t>» </a:t>
            </a:r>
            <a:r>
              <a:rPr lang="ru-RU" dirty="0" smtClean="0"/>
              <a:t>(Нет, я </a:t>
            </a:r>
            <a:r>
              <a:rPr lang="ru-RU" dirty="0" smtClean="0"/>
              <a:t>ни о чем не жалею). </a:t>
            </a:r>
            <a:r>
              <a:rPr lang="ru-RU" dirty="0" err="1" smtClean="0"/>
              <a:t>Пиаф</a:t>
            </a:r>
            <a:r>
              <a:rPr lang="ru-RU" dirty="0" smtClean="0"/>
              <a:t> буквально влюбляется в нее. С </a:t>
            </a:r>
            <a:r>
              <a:rPr lang="ru-RU" dirty="0" err="1" smtClean="0"/>
              <a:t>Дюмоном</a:t>
            </a:r>
            <a:r>
              <a:rPr lang="ru-RU" dirty="0" smtClean="0"/>
              <a:t> и поэтом Мишелем </a:t>
            </a:r>
            <a:r>
              <a:rPr lang="ru-RU" dirty="0" err="1" smtClean="0"/>
              <a:t>Вокэром</a:t>
            </a:r>
            <a:r>
              <a:rPr lang="ru-RU" dirty="0" smtClean="0"/>
              <a:t> она  почти целиком обновляет репертуар. Четыре месяца имя </a:t>
            </a:r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на афишах «Олимпии» – рекорд, никем не побитый до сих пор.</a:t>
            </a:r>
            <a:endParaRPr lang="ru-RU" dirty="0"/>
          </a:p>
        </p:txBody>
      </p:sp>
      <p:pic>
        <p:nvPicPr>
          <p:cNvPr id="4" name="Рисунок 3" descr="tmp6192-1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785794"/>
            <a:ext cx="3448770" cy="411009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521495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Шарль </a:t>
            </a:r>
            <a:r>
              <a:rPr lang="ru-RU" sz="1600" dirty="0" err="1" smtClean="0"/>
              <a:t>Дюмон</a:t>
            </a:r>
            <a:r>
              <a:rPr lang="ru-RU" sz="1600" dirty="0" smtClean="0"/>
              <a:t> и </a:t>
            </a:r>
            <a:r>
              <a:rPr lang="ru-RU" sz="1600" dirty="0" err="1" smtClean="0"/>
              <a:t>Эдит</a:t>
            </a:r>
            <a:r>
              <a:rPr lang="ru-RU" sz="1600" dirty="0" smtClean="0"/>
              <a:t> </a:t>
            </a:r>
            <a:r>
              <a:rPr lang="ru-RU" sz="1600" dirty="0" err="1" smtClean="0"/>
              <a:t>Пиаф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ф0012.JPG"/>
          <p:cNvPicPr>
            <a:picLocks noChangeAspect="1"/>
          </p:cNvPicPr>
          <p:nvPr/>
        </p:nvPicPr>
        <p:blipFill>
          <a:blip r:embed="rId2" cstate="email"/>
          <a:srcRect r="-138"/>
          <a:stretch>
            <a:fillRect/>
          </a:stretch>
        </p:blipFill>
        <p:spPr>
          <a:xfrm>
            <a:off x="214282" y="214290"/>
            <a:ext cx="2928958" cy="4000528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иаф00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57290" y="2643182"/>
            <a:ext cx="2786082" cy="3980117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1071546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Нет! Ничуть…</a:t>
            </a:r>
            <a:br>
              <a:rPr lang="ru-RU" sz="1600" b="1" dirty="0" smtClean="0"/>
            </a:br>
            <a:r>
              <a:rPr lang="ru-RU" sz="1600" b="1" dirty="0" smtClean="0"/>
              <a:t>Нет! Я не жалею ничуть</a:t>
            </a:r>
            <a:br>
              <a:rPr lang="ru-RU" sz="1600" b="1" dirty="0" smtClean="0"/>
            </a:br>
            <a:r>
              <a:rPr lang="ru-RU" sz="1600" b="1" dirty="0" smtClean="0"/>
              <a:t>Ни о хорошем, сделанном мне,</a:t>
            </a:r>
            <a:br>
              <a:rPr lang="ru-RU" sz="1600" b="1" dirty="0" smtClean="0"/>
            </a:br>
            <a:r>
              <a:rPr lang="ru-RU" sz="1600" b="1" dirty="0" smtClean="0"/>
              <a:t>Ни о плохом – все это мне абсолютно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/>
              <a:t>                                              безразлично!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Нет! Ничуть…</a:t>
            </a:r>
            <a:br>
              <a:rPr lang="ru-RU" sz="1600" b="1" dirty="0" smtClean="0"/>
            </a:br>
            <a:r>
              <a:rPr lang="ru-RU" sz="1600" b="1" dirty="0" smtClean="0"/>
              <a:t>Нет! Я не жалею ничуть</a:t>
            </a:r>
            <a:br>
              <a:rPr lang="ru-RU" sz="1600" b="1" dirty="0" smtClean="0"/>
            </a:br>
            <a:r>
              <a:rPr lang="ru-RU" sz="1600" b="1" dirty="0" smtClean="0"/>
              <a:t>Так как моя жизнь, так как мои радости      </a:t>
            </a:r>
            <a:br>
              <a:rPr lang="ru-RU" sz="1600" b="1" dirty="0" smtClean="0"/>
            </a:br>
            <a:r>
              <a:rPr lang="ru-RU" sz="1600" b="1" dirty="0" smtClean="0"/>
              <a:t>Сегодня все начинаются с тебя!</a:t>
            </a:r>
            <a:endParaRPr lang="ru-RU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929066"/>
            <a:ext cx="7643866" cy="2585323"/>
          </a:xfrm>
          <a:prstGeom prst="rect">
            <a:avLst/>
          </a:prstGeom>
          <a:solidFill>
            <a:schemeClr val="bg2">
              <a:lumMod val="90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 сентября 1962 года </a:t>
            </a:r>
            <a:r>
              <a:rPr lang="ru-RU" dirty="0" err="1" smtClean="0"/>
              <a:t>Эдит</a:t>
            </a:r>
            <a:r>
              <a:rPr lang="ru-RU" dirty="0" smtClean="0"/>
              <a:t> пела с высоты </a:t>
            </a:r>
            <a:r>
              <a:rPr lang="ru-RU" dirty="0" smtClean="0"/>
              <a:t>Эйфелевой башни по </a:t>
            </a:r>
            <a:r>
              <a:rPr lang="ru-RU" dirty="0" smtClean="0"/>
              <a:t>случаю премьеры фильма «Самый длинный день» песни «Нет, я ни о чём не жалею», «Толпа», «Милорд», «Ты не слышишь», «Право любить». Её слушал весь Париж. </a:t>
            </a:r>
            <a:r>
              <a:rPr lang="ru-RU" dirty="0" smtClean="0"/>
              <a:t>Голос </a:t>
            </a:r>
            <a:r>
              <a:rPr lang="ru-RU" dirty="0" smtClean="0"/>
              <a:t>певицы заполнил ночное небо, разнесся над Сеной, над парком </a:t>
            </a:r>
            <a:r>
              <a:rPr lang="ru-RU" dirty="0" err="1" smtClean="0"/>
              <a:t>Шайо</a:t>
            </a:r>
            <a:r>
              <a:rPr lang="ru-RU" dirty="0" smtClean="0"/>
              <a:t>, над </a:t>
            </a:r>
            <a:r>
              <a:rPr lang="ru-RU" dirty="0" err="1" smtClean="0"/>
              <a:t>Трокадеро</a:t>
            </a:r>
            <a:r>
              <a:rPr lang="ru-RU" dirty="0" smtClean="0"/>
              <a:t>. В ту ночь простые французы спешили открыть окна, чтобы к ним прилетел этот любимый </a:t>
            </a:r>
            <a:r>
              <a:rPr lang="ru-RU" dirty="0" smtClean="0"/>
              <a:t>голос. 10 октября 1963 года </a:t>
            </a:r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не стало. </a:t>
            </a:r>
            <a:r>
              <a:rPr lang="ru-RU" dirty="0" smtClean="0"/>
              <a:t>Но г</a:t>
            </a:r>
            <a:r>
              <a:rPr lang="ru-RU" dirty="0" smtClean="0"/>
              <a:t>олос </a:t>
            </a:r>
            <a:r>
              <a:rPr lang="ru-RU" dirty="0" smtClean="0"/>
              <a:t>В</a:t>
            </a:r>
            <a:r>
              <a:rPr lang="ru-RU" dirty="0" smtClean="0"/>
              <a:t>еликой </a:t>
            </a:r>
            <a:r>
              <a:rPr lang="ru-RU" dirty="0" err="1" smtClean="0"/>
              <a:t>Пиаф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сегодня заполняет небо французской песни. Он по-прежнему слышен и во всем мире.</a:t>
            </a:r>
            <a:endParaRPr lang="ru-RU" dirty="0"/>
          </a:p>
        </p:txBody>
      </p:sp>
      <p:pic>
        <p:nvPicPr>
          <p:cNvPr id="4" name="Рисунок 3" descr="15379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42852"/>
            <a:ext cx="4759633" cy="35719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388" y="2643182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Площадь </a:t>
            </a:r>
            <a:r>
              <a:rPr lang="ru-RU" sz="1600" dirty="0" err="1" smtClean="0"/>
              <a:t>Трокадеро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в Париже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ф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000108"/>
            <a:ext cx="2506021" cy="400052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571480"/>
            <a:ext cx="4643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</a:t>
            </a:r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endParaRPr lang="ru-RU" dirty="0" smtClean="0"/>
          </a:p>
          <a:p>
            <a:r>
              <a:rPr lang="ru-RU" dirty="0" smtClean="0"/>
              <a:t>                 </a:t>
            </a:r>
          </a:p>
          <a:p>
            <a:r>
              <a:rPr lang="ru-RU" dirty="0" smtClean="0"/>
              <a:t>                           ***</a:t>
            </a:r>
          </a:p>
          <a:p>
            <a:r>
              <a:rPr lang="ru-RU" dirty="0" smtClean="0"/>
              <a:t>Песня на три такта</a:t>
            </a:r>
          </a:p>
          <a:p>
            <a:r>
              <a:rPr lang="ru-RU" dirty="0" smtClean="0"/>
              <a:t>Была ее жизнью, а жизнь ее текла,</a:t>
            </a:r>
          </a:p>
          <a:p>
            <a:r>
              <a:rPr lang="ru-RU" dirty="0" smtClean="0"/>
              <a:t>Полная страданий, и однако ей не было</a:t>
            </a:r>
          </a:p>
          <a:p>
            <a:r>
              <a:rPr lang="ru-RU" dirty="0" smtClean="0"/>
              <a:t>Тяжело нести эту ношу.</a:t>
            </a:r>
          </a:p>
          <a:p>
            <a:r>
              <a:rPr lang="ru-RU" dirty="0" smtClean="0"/>
              <a:t>Прохожий, остановись,</a:t>
            </a:r>
          </a:p>
          <a:p>
            <a:r>
              <a:rPr lang="ru-RU" dirty="0" smtClean="0"/>
              <a:t>Помолись за нее.</a:t>
            </a:r>
          </a:p>
          <a:p>
            <a:r>
              <a:rPr lang="ru-RU" dirty="0" smtClean="0"/>
              <a:t>Человек, как бы ни был велик,</a:t>
            </a:r>
          </a:p>
          <a:p>
            <a:r>
              <a:rPr lang="ru-RU" dirty="0" smtClean="0"/>
              <a:t>Обращается в прах..</a:t>
            </a:r>
          </a:p>
          <a:p>
            <a:r>
              <a:rPr lang="ru-RU" dirty="0" smtClean="0"/>
              <a:t>Но оставит после себя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есню</a:t>
            </a:r>
            <a:r>
              <a:rPr lang="ru-RU" dirty="0" smtClean="0"/>
              <a:t>, которую будут всегда петь,</a:t>
            </a:r>
          </a:p>
          <a:p>
            <a:r>
              <a:rPr lang="ru-RU" dirty="0" smtClean="0"/>
              <a:t>Потому что история забывается,</a:t>
            </a:r>
          </a:p>
          <a:p>
            <a:r>
              <a:rPr lang="ru-RU" dirty="0" smtClean="0"/>
              <a:t>И помнится только мелодия</a:t>
            </a:r>
          </a:p>
          <a:p>
            <a:r>
              <a:rPr lang="ru-RU" dirty="0" smtClean="0"/>
              <a:t>Песни на три такта,</a:t>
            </a:r>
          </a:p>
          <a:p>
            <a:r>
              <a:rPr lang="ru-RU" dirty="0" smtClean="0"/>
              <a:t>Чисто парижской песни…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Мишель  </a:t>
            </a:r>
            <a:r>
              <a:rPr lang="ru-RU" dirty="0" err="1" smtClean="0"/>
              <a:t>Эмер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429552" cy="6186309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Список использованной литературы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Берто</a:t>
            </a:r>
            <a:r>
              <a:rPr lang="ru-RU" dirty="0" smtClean="0"/>
              <a:t>, С. </a:t>
            </a:r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[Текст] / С. </a:t>
            </a:r>
            <a:r>
              <a:rPr lang="ru-RU" dirty="0" err="1" smtClean="0"/>
              <a:t>Берто</a:t>
            </a:r>
            <a:r>
              <a:rPr lang="ru-RU" dirty="0" smtClean="0"/>
              <a:t>. – Ростов </a:t>
            </a:r>
            <a:r>
              <a:rPr lang="ru-RU" dirty="0" err="1" smtClean="0"/>
              <a:t>н</a:t>
            </a:r>
            <a:r>
              <a:rPr lang="ru-RU" dirty="0" smtClean="0"/>
              <a:t>/Д. : Феникс, 1999. – </a:t>
            </a:r>
            <a:r>
              <a:rPr lang="ru-RU" dirty="0" smtClean="0"/>
              <a:t>512 с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Бутковская</a:t>
            </a:r>
            <a:r>
              <a:rPr lang="ru-RU" dirty="0" smtClean="0"/>
              <a:t>, Т. Великая </a:t>
            </a:r>
            <a:r>
              <a:rPr lang="ru-RU" dirty="0" err="1" smtClean="0"/>
              <a:t>Пиаф</a:t>
            </a:r>
            <a:r>
              <a:rPr lang="ru-RU" dirty="0" smtClean="0"/>
              <a:t> [Текст] / Т. </a:t>
            </a:r>
            <a:r>
              <a:rPr lang="ru-RU" dirty="0" err="1" smtClean="0"/>
              <a:t>Бутковская</a:t>
            </a:r>
            <a:r>
              <a:rPr lang="ru-RU" dirty="0" smtClean="0"/>
              <a:t> </a:t>
            </a:r>
            <a:r>
              <a:rPr lang="ru-RU" dirty="0" smtClean="0"/>
              <a:t>// Музыкальная </a:t>
            </a:r>
            <a:r>
              <a:rPr lang="ru-RU" dirty="0" smtClean="0"/>
              <a:t>жизнь. – 1986. - № 1. – С. 22-23.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Кокто, Жан. Воплощенная поэзия [Текст] / Ж.Кокто // Музыкальная жизнь. – 2005. - № 12. – С. 36-38.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Мастера зарубежной эстрады [Ноты] : песни для голоса в </a:t>
            </a:r>
            <a:r>
              <a:rPr lang="ru-RU" dirty="0" err="1" smtClean="0"/>
              <a:t>сопровожд</a:t>
            </a:r>
            <a:r>
              <a:rPr lang="ru-RU" dirty="0" smtClean="0"/>
              <a:t>. </a:t>
            </a:r>
            <a:r>
              <a:rPr lang="ru-RU" dirty="0" err="1" smtClean="0"/>
              <a:t>фп</a:t>
            </a:r>
            <a:r>
              <a:rPr lang="ru-RU" dirty="0" smtClean="0"/>
              <a:t>. (баяна, гит.) </a:t>
            </a:r>
            <a:r>
              <a:rPr lang="ru-RU" dirty="0" err="1" smtClean="0"/>
              <a:t>Вып</a:t>
            </a:r>
            <a:r>
              <a:rPr lang="ru-RU" dirty="0" smtClean="0"/>
              <a:t>. 4. — М. : Музыка, 1983. — 56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Мастера зарубежной эстрады [Ноты] : песни для голоса в </a:t>
            </a:r>
            <a:r>
              <a:rPr lang="ru-RU" dirty="0" err="1" smtClean="0"/>
              <a:t>сопровожд</a:t>
            </a:r>
            <a:r>
              <a:rPr lang="ru-RU" dirty="0" smtClean="0"/>
              <a:t>. </a:t>
            </a:r>
            <a:r>
              <a:rPr lang="ru-RU" dirty="0" err="1" smtClean="0"/>
              <a:t>фп</a:t>
            </a:r>
            <a:r>
              <a:rPr lang="ru-RU" dirty="0" smtClean="0"/>
              <a:t>. (баяна, гит.) </a:t>
            </a:r>
            <a:r>
              <a:rPr lang="ru-RU" dirty="0" err="1" smtClean="0"/>
              <a:t>Вып</a:t>
            </a:r>
            <a:r>
              <a:rPr lang="ru-RU" dirty="0" smtClean="0"/>
              <a:t>. 8. — М. : Музыка, 1986. — 48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Самин</a:t>
            </a:r>
            <a:r>
              <a:rPr lang="ru-RU" dirty="0" smtClean="0"/>
              <a:t>, Д.К.Сто великих вокалистов [Текст] / Сост. </a:t>
            </a:r>
            <a:r>
              <a:rPr lang="ru-RU" dirty="0" err="1" smtClean="0"/>
              <a:t>Д.К.Самин</a:t>
            </a:r>
            <a:r>
              <a:rPr lang="ru-RU" dirty="0" smtClean="0"/>
              <a:t>. — М. : Вече, 2004. — 480с.</a:t>
            </a:r>
            <a:r>
              <a:rPr lang="ru-RU" b="1" dirty="0" smtClean="0"/>
              <a:t>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Самин</a:t>
            </a:r>
            <a:r>
              <a:rPr lang="ru-RU" dirty="0" smtClean="0"/>
              <a:t>, Дмитрий. Он и Она на французской эстраде [Текст] / Дмитрий </a:t>
            </a:r>
            <a:r>
              <a:rPr lang="ru-RU" dirty="0" err="1" smtClean="0"/>
              <a:t>Самин</a:t>
            </a:r>
            <a:r>
              <a:rPr lang="ru-RU" dirty="0" smtClean="0"/>
              <a:t> // Поем, танцуем и рисуем. — 2014. — № 8. — С. 18-35.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Сидорович, Д.Е. Великие музыканты ХХ века [Текст] / Авт.-сост. Д. Е. Сидорович. — М. : Мартин, 2003. — 512с. 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af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642918"/>
            <a:ext cx="4286280" cy="428628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1428736"/>
            <a:ext cx="3714776" cy="3970318"/>
          </a:xfrm>
          <a:prstGeom prst="rect">
            <a:avLst/>
          </a:prstGeom>
          <a:solidFill>
            <a:schemeClr val="bg2">
              <a:lumMod val="9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 считается королевой шансона, а ее голос – визитной карточкой Франции  середины ХХ века. Образ </a:t>
            </a:r>
            <a:r>
              <a:rPr lang="ru-RU" dirty="0" err="1" smtClean="0"/>
              <a:t>Пиаф</a:t>
            </a:r>
            <a:r>
              <a:rPr lang="ru-RU" dirty="0" smtClean="0"/>
              <a:t> и сегодня поражает своей сдержанностью и одновременно бешеным напором, он прост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в то же время невероятно выразителен.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«Ваша музыка заставила меня плакать!» – признался </a:t>
            </a:r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 великий комик </a:t>
            </a:r>
          </a:p>
          <a:p>
            <a:pPr algn="ctr"/>
            <a:r>
              <a:rPr lang="ru-RU" dirty="0" smtClean="0"/>
              <a:t>Чарли Чаплин.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b5b5e9b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571480"/>
            <a:ext cx="2571768" cy="38161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5" name="TextBox 4"/>
          <p:cNvSpPr txBox="1"/>
          <p:nvPr/>
        </p:nvSpPr>
        <p:spPr>
          <a:xfrm>
            <a:off x="571472" y="142852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Эдит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Пиаф</a:t>
            </a:r>
            <a:r>
              <a:rPr lang="ru-RU" sz="1600" b="1" dirty="0" smtClean="0"/>
              <a:t> в детстве</a:t>
            </a:r>
            <a:endParaRPr lang="ru-RU" sz="1600" b="1" dirty="0"/>
          </a:p>
        </p:txBody>
      </p:sp>
      <p:pic>
        <p:nvPicPr>
          <p:cNvPr id="9" name="Рисунок 8" descr="boulevard-de-Bellevill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1285860"/>
            <a:ext cx="4680019" cy="30003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86182" y="642918"/>
            <a:ext cx="492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Квартал </a:t>
            </a:r>
            <a:r>
              <a:rPr lang="ru-RU" sz="1600" b="1" dirty="0" err="1" smtClean="0"/>
              <a:t>Бельвиль</a:t>
            </a:r>
            <a:r>
              <a:rPr lang="ru-RU" sz="1600" b="1" dirty="0" smtClean="0"/>
              <a:t>. Париж, начало ХХ века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643446"/>
            <a:ext cx="8572560" cy="2031325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(1915-1963) родилась в Париже, в артистической семье, рождение произошло на улице </a:t>
            </a:r>
            <a:r>
              <a:rPr lang="ru-RU" dirty="0" err="1" smtClean="0"/>
              <a:t>Бельвиль</a:t>
            </a:r>
            <a:r>
              <a:rPr lang="ru-RU" dirty="0" smtClean="0"/>
              <a:t>. Ее мать, неудачливая актриса, отдала свою дочь в два месяца на попечение бабушки. Та не слишком утруждала себя заботами о внучке, и когда </a:t>
            </a:r>
            <a:r>
              <a:rPr lang="ru-RU" dirty="0" smtClean="0"/>
              <a:t>отец, </a:t>
            </a:r>
            <a:r>
              <a:rPr lang="ru-RU" dirty="0" smtClean="0"/>
              <a:t>уличный акробат, вернувшись из армии, нашел дочь в ужасном состоянии: от грязи она едва не </a:t>
            </a:r>
            <a:r>
              <a:rPr lang="ru-RU" dirty="0" smtClean="0"/>
              <a:t>ослепла</a:t>
            </a:r>
            <a:r>
              <a:rPr lang="ru-RU" dirty="0" smtClean="0"/>
              <a:t>, то</a:t>
            </a:r>
            <a:r>
              <a:rPr lang="ru-RU" dirty="0" smtClean="0"/>
              <a:t> </a:t>
            </a:r>
            <a:r>
              <a:rPr lang="ru-RU" dirty="0" smtClean="0"/>
              <a:t>передал свою дочь </a:t>
            </a:r>
            <a:r>
              <a:rPr lang="ru-RU" dirty="0" smtClean="0"/>
              <a:t>своей </a:t>
            </a:r>
            <a:r>
              <a:rPr lang="ru-RU" dirty="0" smtClean="0"/>
              <a:t>матери и ее сестре, </a:t>
            </a:r>
            <a:endParaRPr lang="ru-RU" dirty="0" smtClean="0"/>
          </a:p>
          <a:p>
            <a:pPr algn="ctr"/>
            <a:r>
              <a:rPr lang="ru-RU" dirty="0" smtClean="0"/>
              <a:t>где девочка </a:t>
            </a:r>
            <a:r>
              <a:rPr lang="ru-RU" dirty="0" smtClean="0"/>
              <a:t>прожила до самой школы.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428868"/>
            <a:ext cx="5440189" cy="382290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 четырнадцати лет девочка участвовала в уличных выступлениях отца, а потом начала петь вместе со своей двоюродной сестрой  </a:t>
            </a:r>
            <a:r>
              <a:rPr lang="ru-RU" dirty="0" err="1" smtClean="0"/>
              <a:t>Симоной</a:t>
            </a:r>
            <a:r>
              <a:rPr lang="ru-RU" dirty="0" smtClean="0"/>
              <a:t> </a:t>
            </a:r>
            <a:r>
              <a:rPr lang="ru-RU" dirty="0" err="1" smtClean="0"/>
              <a:t>Берто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Их </a:t>
            </a:r>
            <a:r>
              <a:rPr lang="ru-RU" dirty="0" smtClean="0"/>
              <a:t>репертуар состоял из простеньких песенок, популярных в рабочих кварталах. Денег хватало на еду и одежду. Постепенно атмосфера уличных выступлений заставила </a:t>
            </a:r>
            <a:r>
              <a:rPr lang="ru-RU" dirty="0" err="1" smtClean="0"/>
              <a:t>Эдит</a:t>
            </a:r>
            <a:r>
              <a:rPr lang="ru-RU" dirty="0" smtClean="0"/>
              <a:t> поверить в себя. Однажды ее заметили, дали маленький ангажемент  в одном из кабаре на окраине Парижа.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542926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К.Писсаро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Бульвар Монмартр. </a:t>
            </a:r>
          </a:p>
          <a:p>
            <a:pPr algn="ctr"/>
            <a:r>
              <a:rPr lang="ru-RU" sz="1600" b="1" dirty="0" smtClean="0"/>
              <a:t>После полудня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ф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386776"/>
            <a:ext cx="2714644" cy="3829815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иаф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2500306"/>
            <a:ext cx="4929222" cy="349952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Там ее заметил Луи </a:t>
            </a:r>
            <a:r>
              <a:rPr lang="ru-RU" dirty="0" err="1" smtClean="0"/>
              <a:t>Лепле</a:t>
            </a:r>
            <a:r>
              <a:rPr lang="ru-RU" dirty="0" smtClean="0"/>
              <a:t>, который привел уличную певицу на профессиональную сцену в 1935 году и придумал ей псевдоним </a:t>
            </a:r>
            <a:r>
              <a:rPr lang="ru-RU" dirty="0" err="1" smtClean="0"/>
              <a:t>Пиаф</a:t>
            </a:r>
            <a:r>
              <a:rPr lang="ru-RU" dirty="0" smtClean="0"/>
              <a:t> («Воробышек»). </a:t>
            </a:r>
            <a:r>
              <a:rPr lang="ru-RU" dirty="0" err="1" smtClean="0"/>
              <a:t>Лепле</a:t>
            </a:r>
            <a:r>
              <a:rPr lang="ru-RU" dirty="0" smtClean="0"/>
              <a:t> вытащил ее из нищеты, открыл ей новые </a:t>
            </a:r>
            <a:r>
              <a:rPr lang="ru-RU" dirty="0" smtClean="0"/>
              <a:t>горизонты, относясь к ней как к настоящей певице. </a:t>
            </a:r>
            <a:r>
              <a:rPr lang="ru-RU" dirty="0" smtClean="0"/>
              <a:t>Состоялась успешная премьера</a:t>
            </a:r>
            <a:r>
              <a:rPr lang="ru-RU" dirty="0" smtClean="0"/>
              <a:t>. Но </a:t>
            </a:r>
            <a:r>
              <a:rPr lang="ru-RU" dirty="0" smtClean="0"/>
              <a:t>только-только встав на ноги </a:t>
            </a:r>
            <a:r>
              <a:rPr lang="ru-RU" dirty="0" err="1" smtClean="0"/>
              <a:t>Эдит</a:t>
            </a:r>
            <a:r>
              <a:rPr lang="ru-RU" dirty="0" smtClean="0"/>
              <a:t> вновь оказалась на улице из-за внезапной смерти </a:t>
            </a:r>
            <a:r>
              <a:rPr lang="ru-RU" dirty="0" err="1" smtClean="0"/>
              <a:t>Лепле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26178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658429" cy="378621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457200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1936год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00042"/>
            <a:ext cx="40719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Огромная воля к жизни, целеустремленность и вера в свои силы потребовались ей , чтобы опять подняться, бороться за свое место в жизни, на сцене. Нужно было уговаривать известных композиторов, музыкантов, поэтов, чтобы они отдавали ей свои песни. Но чаще всего она исполняла песни молодых авторов, которые только начинали свой </a:t>
            </a:r>
            <a:r>
              <a:rPr lang="ru-RU" dirty="0" smtClean="0"/>
              <a:t>путь на эстраде. </a:t>
            </a:r>
            <a:r>
              <a:rPr lang="ru-RU" dirty="0" smtClean="0"/>
              <a:t>Один из них, </a:t>
            </a:r>
            <a:r>
              <a:rPr lang="ru-RU" dirty="0" err="1" smtClean="0"/>
              <a:t>Раймон</a:t>
            </a:r>
            <a:r>
              <a:rPr lang="ru-RU" dirty="0" smtClean="0"/>
              <a:t> </a:t>
            </a:r>
            <a:r>
              <a:rPr lang="ru-RU" dirty="0" smtClean="0"/>
              <a:t>Ассо,  </a:t>
            </a:r>
            <a:r>
              <a:rPr lang="ru-RU" dirty="0" smtClean="0"/>
              <a:t>поддержал </a:t>
            </a:r>
            <a:r>
              <a:rPr lang="ru-RU" dirty="0" err="1" smtClean="0"/>
              <a:t>Пиаф</a:t>
            </a:r>
            <a:r>
              <a:rPr lang="ru-RU" dirty="0" smtClean="0"/>
              <a:t>, ему певица доверила некоторые факты своей биографии, которые легли в основу прекрасных стихов: «Мой легионер», «Мое сердце выбрало его…» и др. Музыка к песне «Мой легионер» написана </a:t>
            </a:r>
            <a:r>
              <a:rPr lang="ru-RU" dirty="0" err="1" smtClean="0"/>
              <a:t>Маргерит</a:t>
            </a:r>
            <a:r>
              <a:rPr lang="ru-RU" dirty="0" smtClean="0"/>
              <a:t> </a:t>
            </a:r>
            <a:r>
              <a:rPr lang="ru-RU" dirty="0" err="1" smtClean="0"/>
              <a:t>Монно</a:t>
            </a:r>
            <a:r>
              <a:rPr lang="ru-RU" dirty="0" smtClean="0"/>
              <a:t>, которая стала подругой и композитором певицы.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65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714356"/>
            <a:ext cx="3857652" cy="35719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394693"/>
            <a:ext cx="4357718" cy="6740307"/>
          </a:xfrm>
          <a:prstGeom prst="rect">
            <a:avLst/>
          </a:prstGeom>
          <a:solidFill>
            <a:schemeClr val="accent3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1937 году </a:t>
            </a:r>
            <a:r>
              <a:rPr lang="ru-RU" dirty="0" err="1" smtClean="0"/>
              <a:t>Раймон</a:t>
            </a:r>
            <a:r>
              <a:rPr lang="ru-RU" dirty="0" smtClean="0"/>
              <a:t> Ассо с трудом убеждает директора театра «АВС», самого знаменитого мюзик-холла Парижа, взять </a:t>
            </a:r>
            <a:r>
              <a:rPr lang="ru-RU" dirty="0" err="1" smtClean="0"/>
              <a:t>Пиаф</a:t>
            </a:r>
            <a:r>
              <a:rPr lang="ru-RU" dirty="0" smtClean="0"/>
              <a:t> в спектакль. За </a:t>
            </a:r>
            <a:r>
              <a:rPr lang="ru-RU" dirty="0" smtClean="0"/>
              <a:t>тридцать </a:t>
            </a:r>
            <a:r>
              <a:rPr lang="ru-RU" dirty="0" smtClean="0"/>
              <a:t>минут она должна была добиться успеха. Успех был оглушительным. Наутро </a:t>
            </a:r>
            <a:r>
              <a:rPr lang="ru-RU" dirty="0" err="1" smtClean="0"/>
              <a:t>Пиаф</a:t>
            </a:r>
            <a:r>
              <a:rPr lang="ru-RU" dirty="0" smtClean="0"/>
              <a:t> проснулась знаменитой. Имя юной певицы у всех на устах, радио передает по нескольку раз в день ее песни, с ней заключают контракты фирмы грамзаписи, ей предоставляется сцена одного из самых популярных мюзик-холлов «</a:t>
            </a:r>
            <a:r>
              <a:rPr lang="ru-RU" dirty="0" err="1" smtClean="0"/>
              <a:t>Бобино</a:t>
            </a:r>
            <a:r>
              <a:rPr lang="ru-RU" dirty="0" smtClean="0"/>
              <a:t>», где она выступает с песнями </a:t>
            </a:r>
            <a:r>
              <a:rPr lang="ru-RU" dirty="0" err="1" smtClean="0"/>
              <a:t>Раймона</a:t>
            </a:r>
            <a:r>
              <a:rPr lang="ru-RU" dirty="0" smtClean="0"/>
              <a:t> </a:t>
            </a:r>
            <a:r>
              <a:rPr lang="ru-RU" dirty="0" smtClean="0"/>
              <a:t>Ассо</a:t>
            </a:r>
            <a:r>
              <a:rPr lang="ru-RU" dirty="0" smtClean="0"/>
              <a:t>. Эти песни точно подходят  голосу </a:t>
            </a:r>
            <a:r>
              <a:rPr lang="ru-RU" dirty="0" err="1" smtClean="0"/>
              <a:t>Пиаф</a:t>
            </a:r>
            <a:r>
              <a:rPr lang="ru-RU" dirty="0" smtClean="0"/>
              <a:t>, необузданному, обрушивающему на слушателя лавину чувств, обжигающему огнем любви и страдания.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14942" y="4643446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Эдит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Пиаф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Раймон</a:t>
            </a:r>
            <a:r>
              <a:rPr lang="ru-RU" sz="1600" b="1" dirty="0" smtClean="0"/>
              <a:t> Ассо</a:t>
            </a:r>
            <a:endParaRPr lang="ru-RU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иаф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2387787" cy="364333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пиаф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2571744"/>
            <a:ext cx="2357454" cy="363025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35716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Практически большую часть творческого пути </a:t>
            </a:r>
            <a:r>
              <a:rPr lang="ru-RU" dirty="0" err="1" smtClean="0"/>
              <a:t>Пиаф</a:t>
            </a:r>
            <a:r>
              <a:rPr lang="ru-RU" dirty="0" smtClean="0"/>
              <a:t> пришлось доказывать свое право быть певицей не для развлечения. Она хотела петь и пела реалистические песни о том мире простых людей, откуда она сама родом. Певица всегда считала, что зритель должен принимать ее такой, какая она есть. Во время войны </a:t>
            </a:r>
            <a:r>
              <a:rPr lang="ru-RU" dirty="0" err="1" smtClean="0"/>
              <a:t>Пиаф</a:t>
            </a:r>
            <a:r>
              <a:rPr lang="ru-RU" dirty="0" smtClean="0"/>
              <a:t> продолжала выступать, </a:t>
            </a:r>
            <a:r>
              <a:rPr lang="ru-RU" dirty="0" smtClean="0"/>
              <a:t> </a:t>
            </a:r>
            <a:r>
              <a:rPr lang="ru-RU" dirty="0" smtClean="0"/>
              <a:t>не только в оккупированном Париже, но </a:t>
            </a:r>
            <a:r>
              <a:rPr lang="ru-RU" dirty="0" smtClean="0"/>
              <a:t>и в </a:t>
            </a:r>
            <a:r>
              <a:rPr lang="ru-RU" dirty="0" smtClean="0"/>
              <a:t>лагерях перед пленными. Полученные гонорары отдавала пленным солдатам; фотографируясь с ними, помогала готовить для пленных фальшивые удостоверения личности, затем во второй приезд передавала их в корзинке с двойным дном. </a:t>
            </a:r>
            <a:r>
              <a:rPr lang="ru-RU" dirty="0" err="1" smtClean="0"/>
              <a:t>Эдит</a:t>
            </a:r>
            <a:r>
              <a:rPr lang="ru-RU" dirty="0" smtClean="0"/>
              <a:t> не страшилась </a:t>
            </a:r>
            <a:r>
              <a:rPr lang="ru-RU" dirty="0" smtClean="0"/>
              <a:t>даже выдавать некоторых </a:t>
            </a:r>
            <a:r>
              <a:rPr lang="ru-RU" dirty="0" smtClean="0"/>
              <a:t>беглецов </a:t>
            </a:r>
            <a:r>
              <a:rPr lang="ru-RU" dirty="0" smtClean="0"/>
              <a:t>за </a:t>
            </a:r>
            <a:r>
              <a:rPr lang="ru-RU" dirty="0" smtClean="0"/>
              <a:t>своих  музыкантов.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аф0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2071702" cy="296798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иаф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1071546"/>
            <a:ext cx="2071702" cy="30054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5ddeafc66e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285728"/>
            <a:ext cx="2452493" cy="341624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42860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Жан Кокто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4214818"/>
            <a:ext cx="8858312" cy="2308324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«Для меня она была больше, чем певицей. Она была душой, зеркалом, живым отражением человеческого горя, отчаянным криком страдания, символом нашего одиночества и нашей печали. Как только она начинала петь, на сцене происходило чудо. Люди уже не видели этой маленькой славной женщины, одетой в черное, почти незначительной; их охватывало большое чувство; этот сильный, несравненный голос, который вас пронизывает, заставляет почувствовать всю нищету и отчаяние человечества».</a:t>
            </a:r>
          </a:p>
          <a:p>
            <a:pPr algn="ctr"/>
            <a:endParaRPr lang="ru-RU" sz="1600" b="1" i="1" dirty="0" smtClean="0"/>
          </a:p>
          <a:p>
            <a:pPr algn="ctr"/>
            <a:r>
              <a:rPr lang="ru-RU" sz="1600" b="1" i="1" dirty="0" smtClean="0"/>
              <a:t>                                                                                      </a:t>
            </a:r>
            <a:r>
              <a:rPr lang="ru-RU" sz="1600" b="1" dirty="0" smtClean="0"/>
              <a:t>Жан Кокто об </a:t>
            </a:r>
            <a:r>
              <a:rPr lang="ru-RU" sz="1600" b="1" dirty="0" err="1" smtClean="0"/>
              <a:t>Эдит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Пиаф</a:t>
            </a:r>
            <a:endParaRPr lang="ru-RU" sz="1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721</TotalTime>
  <Words>1710</Words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89</cp:revision>
  <dcterms:modified xsi:type="dcterms:W3CDTF">2015-11-26T09:20:33Z</dcterms:modified>
</cp:coreProperties>
</file>