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57" r:id="rId5"/>
    <p:sldId id="263" r:id="rId6"/>
    <p:sldId id="260" r:id="rId7"/>
    <p:sldId id="277" r:id="rId8"/>
    <p:sldId id="261" r:id="rId9"/>
    <p:sldId id="278" r:id="rId10"/>
    <p:sldId id="272" r:id="rId11"/>
    <p:sldId id="279" r:id="rId12"/>
    <p:sldId id="271" r:id="rId13"/>
    <p:sldId id="265" r:id="rId14"/>
    <p:sldId id="262" r:id="rId15"/>
    <p:sldId id="268" r:id="rId16"/>
    <p:sldId id="267" r:id="rId17"/>
    <p:sldId id="270" r:id="rId18"/>
    <p:sldId id="269" r:id="rId19"/>
    <p:sldId id="266" r:id="rId20"/>
    <p:sldId id="281" r:id="rId21"/>
    <p:sldId id="280" r:id="rId22"/>
    <p:sldId id="282" r:id="rId23"/>
    <p:sldId id="264" r:id="rId24"/>
    <p:sldId id="273" r:id="rId25"/>
    <p:sldId id="283" r:id="rId26"/>
    <p:sldId id="274" r:id="rId27"/>
    <p:sldId id="275" r:id="rId28"/>
    <p:sldId id="276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257D"/>
    <a:srgbClr val="9900FF"/>
    <a:srgbClr val="9B7EEE"/>
    <a:srgbClr val="8B394B"/>
    <a:srgbClr val="9E3866"/>
    <a:srgbClr val="C25285"/>
    <a:srgbClr val="0B73E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2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7EEE"/>
            </a:gs>
            <a:gs pos="7001">
              <a:srgbClr val="0B73E5">
                <a:alpha val="44000"/>
              </a:srgbClr>
            </a:gs>
            <a:gs pos="32001">
              <a:srgbClr val="00B0F0">
                <a:alpha val="45000"/>
              </a:srgbClr>
            </a:gs>
            <a:gs pos="47000">
              <a:srgbClr val="9B7EEE">
                <a:alpha val="48000"/>
              </a:srgbClr>
            </a:gs>
            <a:gs pos="85001">
              <a:schemeClr val="accent2">
                <a:lumMod val="60000"/>
                <a:lumOff val="40000"/>
                <a:alpha val="43000"/>
              </a:schemeClr>
            </a:gs>
            <a:gs pos="100000">
              <a:srgbClr val="8B394B">
                <a:alpha val="35000"/>
              </a:srgbClr>
            </a:gs>
          </a:gsLst>
          <a:lin ang="14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4214810" y="928670"/>
            <a:ext cx="4714908" cy="2386028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57257D"/>
                </a:solidFill>
                <a:latin typeface="Old English Text MT" pitchFamily="66" charset="0"/>
              </a:rPr>
              <a:t>Amadeus</a:t>
            </a:r>
            <a:r>
              <a:rPr lang="ru-RU" sz="6600" dirty="0" smtClean="0">
                <a:solidFill>
                  <a:srgbClr val="57257D"/>
                </a:solidFill>
                <a:latin typeface="Old English Text MT" pitchFamily="66" charset="0"/>
              </a:rPr>
              <a:t> </a:t>
            </a:r>
            <a:r>
              <a:rPr lang="ru-RU" sz="6600" dirty="0" smtClean="0">
                <a:solidFill>
                  <a:srgbClr val="57257D"/>
                </a:solidFill>
                <a:latin typeface="Old English Text MT" pitchFamily="66" charset="0"/>
              </a:rPr>
              <a:t>-  </a:t>
            </a:r>
            <a:r>
              <a:rPr lang="ru-RU" sz="6600" b="1" i="1" dirty="0" smtClean="0">
                <a:solidFill>
                  <a:srgbClr val="57257D"/>
                </a:solidFill>
                <a:latin typeface="Monotype Corsiva" pitchFamily="66" charset="0"/>
              </a:rPr>
              <a:t>возлюбленный </a:t>
            </a:r>
            <a:r>
              <a:rPr lang="ru-RU" sz="6600" b="1" i="1" dirty="0" smtClean="0">
                <a:solidFill>
                  <a:srgbClr val="57257D"/>
                </a:solidFill>
                <a:latin typeface="Monotype Corsiva" pitchFamily="66" charset="0"/>
              </a:rPr>
              <a:t>Богом</a:t>
            </a:r>
            <a:endParaRPr lang="en-US" sz="6600" b="1" i="1" dirty="0">
              <a:solidFill>
                <a:srgbClr val="57257D"/>
              </a:solidFill>
              <a:latin typeface="Old English Text MT" pitchFamily="66" charset="0"/>
            </a:endParaRPr>
          </a:p>
        </p:txBody>
      </p:sp>
      <p:pic>
        <p:nvPicPr>
          <p:cNvPr id="3" name="Рисунок 2" descr="mozart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2844" y="142852"/>
            <a:ext cx="4071966" cy="4841472"/>
          </a:xfrm>
          <a:prstGeom prst="rect">
            <a:avLst/>
          </a:prstGeom>
          <a:ln>
            <a:solidFill>
              <a:srgbClr val="57257D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928662" y="5572140"/>
            <a:ext cx="757242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rgbClr val="7030A0"/>
                </a:solidFill>
                <a:latin typeface="Monotype Corsiva" pitchFamily="66" charset="0"/>
              </a:rPr>
              <a:t>ИИЦ – Научная библиотека представляет виртуальную выставку к 260-летию Вольфганга Амадея Моцарта </a:t>
            </a:r>
            <a:endParaRPr lang="ru-RU" sz="26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моцарт005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14282" y="285728"/>
            <a:ext cx="2228040" cy="3191517"/>
          </a:xfrm>
          <a:prstGeom prst="rect">
            <a:avLst/>
          </a:prstGeom>
          <a:ln>
            <a:solidFill>
              <a:srgbClr val="9900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моцарт005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858016" y="214290"/>
            <a:ext cx="2126965" cy="3000396"/>
          </a:xfrm>
          <a:prstGeom prst="rect">
            <a:avLst/>
          </a:prstGeom>
          <a:ln>
            <a:solidFill>
              <a:srgbClr val="9900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714612" y="642918"/>
            <a:ext cx="400052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57257D"/>
                </a:solidFill>
                <a:latin typeface="Monotype Corsiva" pitchFamily="66" charset="0"/>
              </a:rPr>
              <a:t>«Я хочу, чтобы ария так же идеально подходила певцу, как хорошо сшитый костюм».  </a:t>
            </a:r>
          </a:p>
          <a:p>
            <a:endParaRPr lang="ru-RU" dirty="0" smtClean="0"/>
          </a:p>
          <a:p>
            <a:r>
              <a:rPr lang="ru-RU" dirty="0" smtClean="0"/>
              <a:t>                 </a:t>
            </a:r>
            <a:r>
              <a:rPr lang="ru-RU" dirty="0" smtClean="0"/>
              <a:t>   </a:t>
            </a:r>
            <a:r>
              <a:rPr lang="ru-RU" sz="2000" b="1" dirty="0" smtClean="0">
                <a:solidFill>
                  <a:srgbClr val="57257D"/>
                </a:solidFill>
                <a:latin typeface="Monotype Corsiva" pitchFamily="66" charset="0"/>
              </a:rPr>
              <a:t>Вольфганг  Амадей Моцарт</a:t>
            </a:r>
            <a:endParaRPr lang="ru-RU" sz="2000" b="1" dirty="0">
              <a:solidFill>
                <a:srgbClr val="57257D"/>
              </a:solidFill>
              <a:latin typeface="Monotype Corsiva" pitchFamily="66" charset="0"/>
            </a:endParaRPr>
          </a:p>
        </p:txBody>
      </p:sp>
      <p:pic>
        <p:nvPicPr>
          <p:cNvPr id="8" name="Рисунок 7" descr="моцарт0045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643438" y="3071810"/>
            <a:ext cx="2643206" cy="3456501"/>
          </a:xfrm>
          <a:prstGeom prst="rect">
            <a:avLst/>
          </a:prstGeom>
          <a:ln>
            <a:solidFill>
              <a:srgbClr val="9900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моцарт0041.JPG"/>
          <p:cNvPicPr>
            <a:picLocks noChangeAspect="1"/>
          </p:cNvPicPr>
          <p:nvPr/>
        </p:nvPicPr>
        <p:blipFill>
          <a:blip r:embed="rId5" cstate="email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1571604" y="2928934"/>
            <a:ext cx="2571736" cy="3549027"/>
          </a:xfrm>
          <a:prstGeom prst="rect">
            <a:avLst/>
          </a:prstGeom>
          <a:ln>
            <a:solidFill>
              <a:srgbClr val="9900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оцарт002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2844" y="857232"/>
            <a:ext cx="2626931" cy="3714776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786050" y="142852"/>
            <a:ext cx="60722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57257D"/>
                </a:solidFill>
                <a:latin typeface="Monotype Corsiva" pitchFamily="66" charset="0"/>
              </a:rPr>
              <a:t>В опере «Дон Жуан» получил воплощение средневековый сюжет о покорителе женских сердец. Энергичному и  темпераментному, своевольному и свободному от всех нравственных норм герою противостоит в лице Командора высшая сила, олицетворяющая разумный порядок. Философское обобщение соседствует здесь с любовными интригами и жанрово-бытовыми элементами. Трагическое и комическое  образуют неразрывное единство – автор дал своему сочинению подзаголовок «Веселая драма». Казалось бы, в финале справедливость торжествует – порок (Дон Жуан) наказан. Но музыка оперы вызывает сочувствие к герою, оставшемуся верным себе даже перед лицом смерти.</a:t>
            </a:r>
            <a:endParaRPr lang="ru-RU" sz="2000" b="1" dirty="0">
              <a:solidFill>
                <a:srgbClr val="57257D"/>
              </a:solidFill>
              <a:latin typeface="Monotype Corsiva" pitchFamily="66" charset="0"/>
            </a:endParaRPr>
          </a:p>
        </p:txBody>
      </p:sp>
      <p:pic>
        <p:nvPicPr>
          <p:cNvPr id="6" name="Рисунок 5" descr="моцарт0056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214810" y="4071942"/>
            <a:ext cx="3899186" cy="2553270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85720" y="5715016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Monotype Corsiva" pitchFamily="66" charset="0"/>
              </a:rPr>
              <a:t>Пражский театр. Здесь состоялось первое представление оперы «Дон Жуан»</a:t>
            </a:r>
            <a:endParaRPr lang="ru-RU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моцарт005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3071802" y="214290"/>
            <a:ext cx="2335042" cy="3402490"/>
          </a:xfrm>
          <a:prstGeom prst="rect">
            <a:avLst/>
          </a:prstGeom>
          <a:ln>
            <a:solidFill>
              <a:srgbClr val="9900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моцарт0044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715008" y="214290"/>
            <a:ext cx="2506824" cy="3446883"/>
          </a:xfrm>
          <a:prstGeom prst="rect">
            <a:avLst/>
          </a:prstGeom>
          <a:ln>
            <a:solidFill>
              <a:srgbClr val="9900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моцарт0049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071934" y="3000372"/>
            <a:ext cx="2714644" cy="3622624"/>
          </a:xfrm>
          <a:prstGeom prst="rect">
            <a:avLst/>
          </a:prstGeom>
          <a:ln>
            <a:solidFill>
              <a:srgbClr val="9900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моцарт0050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428596" y="357166"/>
            <a:ext cx="2357454" cy="3376894"/>
          </a:xfrm>
          <a:prstGeom prst="rect">
            <a:avLst/>
          </a:prstGeom>
          <a:ln>
            <a:solidFill>
              <a:srgbClr val="9900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моцарт0048.JPG"/>
          <p:cNvPicPr>
            <a:picLocks noChangeAspect="1"/>
          </p:cNvPicPr>
          <p:nvPr/>
        </p:nvPicPr>
        <p:blipFill>
          <a:blip r:embed="rId6" cstate="email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1000100" y="2918894"/>
            <a:ext cx="2500330" cy="3574796"/>
          </a:xfrm>
          <a:prstGeom prst="rect">
            <a:avLst/>
          </a:prstGeom>
          <a:ln>
            <a:solidFill>
              <a:srgbClr val="9900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моцарт003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00298" y="2928934"/>
            <a:ext cx="2298259" cy="3249998"/>
          </a:xfrm>
          <a:prstGeom prst="rect">
            <a:avLst/>
          </a:prstGeom>
          <a:ln>
            <a:solidFill>
              <a:srgbClr val="9900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 descr="моцарт0028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57158" y="2000240"/>
            <a:ext cx="2411033" cy="3214710"/>
          </a:xfrm>
          <a:prstGeom prst="rect">
            <a:avLst/>
          </a:prstGeom>
          <a:ln>
            <a:solidFill>
              <a:srgbClr val="9900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428596" y="214290"/>
            <a:ext cx="81439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57257D"/>
                </a:solidFill>
                <a:latin typeface="Monotype Corsiva" pitchFamily="66" charset="0"/>
              </a:rPr>
              <a:t>«…Моцарт – величайший композитор из ныне живущих… Если бы каждый любитель музыки мог оценить несравненные произведения Моцарта с той степенью глубины чувств и понимания музыкального содержания, с которой я понимаю  и чувствую их, то народы бы стали соперничать друг с другом за право иметь такое сокровище у себя в стране».</a:t>
            </a:r>
          </a:p>
          <a:p>
            <a:pPr algn="ctr"/>
            <a:r>
              <a:rPr lang="ru-RU" sz="2000" b="1" dirty="0" smtClean="0">
                <a:solidFill>
                  <a:srgbClr val="57257D"/>
                </a:solidFill>
                <a:latin typeface="Monotype Corsiva" pitchFamily="66" charset="0"/>
              </a:rPr>
              <a:t>                                                                                                        </a:t>
            </a:r>
            <a:r>
              <a:rPr lang="ru-RU" sz="2000" dirty="0" smtClean="0">
                <a:solidFill>
                  <a:srgbClr val="57257D"/>
                </a:solidFill>
                <a:latin typeface="Monotype Corsiva" pitchFamily="66" charset="0"/>
              </a:rPr>
              <a:t>Йозеф Гайдн, 1788г.</a:t>
            </a:r>
            <a:endParaRPr lang="ru-RU" sz="2000" dirty="0">
              <a:solidFill>
                <a:srgbClr val="57257D"/>
              </a:solidFill>
              <a:latin typeface="Monotype Corsiva" pitchFamily="66" charset="0"/>
            </a:endParaRPr>
          </a:p>
        </p:txBody>
      </p:sp>
      <p:pic>
        <p:nvPicPr>
          <p:cNvPr id="9" name="Рисунок 8" descr="моцарт0059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5214942" y="2571744"/>
            <a:ext cx="3590336" cy="2714644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5143504" y="5572140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Monotype Corsiva" pitchFamily="66" charset="0"/>
              </a:rPr>
              <a:t>«Свадьба Фигаро». Титульный лист партитуры</a:t>
            </a:r>
            <a:endParaRPr lang="ru-RU" b="1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моцарт0008.JPG"/>
          <p:cNvPicPr>
            <a:picLocks noChangeAspect="1"/>
          </p:cNvPicPr>
          <p:nvPr/>
        </p:nvPicPr>
        <p:blipFill>
          <a:blip r:embed="rId2" cstate="email"/>
          <a:srcRect r="-147"/>
          <a:stretch>
            <a:fillRect/>
          </a:stretch>
        </p:blipFill>
        <p:spPr>
          <a:xfrm>
            <a:off x="142844" y="3357562"/>
            <a:ext cx="2293058" cy="3357586"/>
          </a:xfrm>
          <a:prstGeom prst="rect">
            <a:avLst/>
          </a:prstGeom>
          <a:ln>
            <a:solidFill>
              <a:srgbClr val="9900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моцарт000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71538" y="285728"/>
            <a:ext cx="2286016" cy="3435747"/>
          </a:xfrm>
          <a:prstGeom prst="rect">
            <a:avLst/>
          </a:prstGeom>
          <a:ln>
            <a:solidFill>
              <a:srgbClr val="9900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357554" y="214290"/>
            <a:ext cx="550072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57257D"/>
                </a:solidFill>
                <a:latin typeface="Monotype Corsiva" pitchFamily="66" charset="0"/>
              </a:rPr>
              <a:t>Главным в опере Моцарт считал музыку, поэтому в его произведениях значительно возросла роль оркестра. Именно в оркестровой партии нередко обнаруживается авторское отношение к действующим лицам. Основными  портретными характеристиками  остались арии, а о взаимоотношениях героев рассказывается в вокальных ансамблях</a:t>
            </a:r>
            <a:endParaRPr lang="ru-RU" sz="2200" b="1" dirty="0">
              <a:solidFill>
                <a:srgbClr val="57257D"/>
              </a:solidFill>
              <a:latin typeface="Monotype Corsiva" pitchFamily="66" charset="0"/>
            </a:endParaRPr>
          </a:p>
        </p:txBody>
      </p:sp>
      <p:pic>
        <p:nvPicPr>
          <p:cNvPr id="8" name="Рисунок 7" descr="моцарт0058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143372" y="3214686"/>
            <a:ext cx="3500462" cy="2786082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571868" y="6215082"/>
            <a:ext cx="492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Титульный лист партитуры оперы «Дон Жуан»</a:t>
            </a:r>
            <a:endParaRPr lang="ru-RU" b="1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моцарт0026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929322" y="642918"/>
            <a:ext cx="2643206" cy="3817939"/>
          </a:xfrm>
          <a:prstGeom prst="rect">
            <a:avLst/>
          </a:prstGeom>
          <a:ln w="19050">
            <a:solidFill>
              <a:srgbClr val="9900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моцарт0057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14348" y="3643314"/>
            <a:ext cx="4085286" cy="2927500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000628" y="5786454"/>
            <a:ext cx="392909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Сцена из оперы «Волшебная флейта»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44" y="357166"/>
            <a:ext cx="54292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57257D"/>
                </a:solidFill>
                <a:latin typeface="Monotype Corsiva" pitchFamily="66" charset="0"/>
              </a:rPr>
              <a:t>Философская притча – сказка «Волшебная флейта» (1791 г.) написана в тиле зингшпиля (оперы с разговорными диалогами).  Основная идея произведения – неизбежность победы добра над злом, призыв к стойкости духа, к любви. Герои оперы – </a:t>
            </a:r>
            <a:r>
              <a:rPr lang="ru-RU" sz="2200" b="1" dirty="0" err="1" smtClean="0">
                <a:solidFill>
                  <a:srgbClr val="57257D"/>
                </a:solidFill>
                <a:latin typeface="Monotype Corsiva" pitchFamily="66" charset="0"/>
              </a:rPr>
              <a:t>Тамно</a:t>
            </a:r>
            <a:r>
              <a:rPr lang="ru-RU" sz="2200" b="1" dirty="0" smtClean="0">
                <a:solidFill>
                  <a:srgbClr val="57257D"/>
                </a:solidFill>
                <a:latin typeface="Monotype Corsiva" pitchFamily="66" charset="0"/>
              </a:rPr>
              <a:t> и </a:t>
            </a:r>
            <a:r>
              <a:rPr lang="ru-RU" sz="2200" b="1" dirty="0" err="1" smtClean="0">
                <a:solidFill>
                  <a:srgbClr val="57257D"/>
                </a:solidFill>
                <a:latin typeface="Monotype Corsiva" pitchFamily="66" charset="0"/>
              </a:rPr>
              <a:t>Памина</a:t>
            </a:r>
            <a:r>
              <a:rPr lang="ru-RU" sz="2200" b="1" dirty="0" smtClean="0">
                <a:solidFill>
                  <a:srgbClr val="57257D"/>
                </a:solidFill>
                <a:latin typeface="Monotype Corsiva" pitchFamily="66" charset="0"/>
              </a:rPr>
              <a:t> – подвергаются серьезным испытаниям (молчанием, огнем, водой), но достойно преодолевают их и достигают царства красоты и гармонии.</a:t>
            </a:r>
            <a:endParaRPr lang="ru-RU" sz="2200" b="1" dirty="0">
              <a:solidFill>
                <a:srgbClr val="57257D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ozart_family_portrait_by_della_Croce_178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0034" y="357166"/>
            <a:ext cx="4754880" cy="3566160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57158" y="4500570"/>
            <a:ext cx="814393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57257D"/>
                </a:solidFill>
                <a:latin typeface="Monotype Corsiva" pitchFamily="66" charset="0"/>
              </a:rPr>
              <a:t>Будучи представителем венской классической школы, Моцарт, как и Гайдн, большое значение придавал жанру симфонии. Особенно популярны  три последние симфонии – тридцать девятая, сороковая и сорок первая, созданные в 1788 г. В произведениях этого жанра окончательно закрепились </a:t>
            </a:r>
            <a:r>
              <a:rPr lang="ru-RU" sz="2200" b="1" dirty="0" err="1" smtClean="0">
                <a:solidFill>
                  <a:srgbClr val="57257D"/>
                </a:solidFill>
                <a:latin typeface="Monotype Corsiva" pitchFamily="66" charset="0"/>
              </a:rPr>
              <a:t>четырехчастный</a:t>
            </a:r>
            <a:r>
              <a:rPr lang="ru-RU" sz="2200" b="1" dirty="0" smtClean="0">
                <a:solidFill>
                  <a:srgbClr val="57257D"/>
                </a:solidFill>
                <a:latin typeface="Monotype Corsiva" pitchFamily="66" charset="0"/>
              </a:rPr>
              <a:t> цикл и правила сонатной формы. </a:t>
            </a:r>
            <a:endParaRPr lang="ru-RU" sz="2200" b="1" dirty="0">
              <a:solidFill>
                <a:srgbClr val="57257D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00694" y="1214422"/>
            <a:ext cx="29289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Monotype Corsiva" pitchFamily="66" charset="0"/>
              </a:rPr>
              <a:t>Двадцатитрёхлетний Вольфганг с отцом и сестрой. На стене портрет матери. </a:t>
            </a:r>
          </a:p>
          <a:p>
            <a:pPr algn="ctr"/>
            <a:r>
              <a:rPr lang="ru-RU" b="1" dirty="0" smtClean="0">
                <a:latin typeface="Monotype Corsiva" pitchFamily="66" charset="0"/>
              </a:rPr>
              <a:t>С картины Иоганна </a:t>
            </a:r>
          </a:p>
          <a:p>
            <a:pPr algn="ctr"/>
            <a:r>
              <a:rPr lang="ru-RU" b="1" dirty="0" err="1" smtClean="0">
                <a:latin typeface="Monotype Corsiva" pitchFamily="66" charset="0"/>
              </a:rPr>
              <a:t>Непомука</a:t>
            </a:r>
            <a:r>
              <a:rPr lang="ru-RU" b="1" dirty="0" smtClean="0">
                <a:latin typeface="Monotype Corsiva" pitchFamily="66" charset="0"/>
              </a:rPr>
              <a:t> де </a:t>
            </a:r>
            <a:r>
              <a:rPr lang="ru-RU" b="1" dirty="0" err="1" smtClean="0">
                <a:latin typeface="Monotype Corsiva" pitchFamily="66" charset="0"/>
              </a:rPr>
              <a:t>ла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Кроче</a:t>
            </a:r>
            <a:r>
              <a:rPr lang="ru-RU" b="1" dirty="0" smtClean="0">
                <a:latin typeface="Monotype Corsiva" pitchFamily="66" charset="0"/>
              </a:rPr>
              <a:t>.  Зальцбург, 1780-1781 г.г.</a:t>
            </a:r>
            <a:endParaRPr lang="ru-RU" b="1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оцарт0039.JPG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3286116" y="928670"/>
            <a:ext cx="2448240" cy="3357586"/>
          </a:xfrm>
          <a:prstGeom prst="rect">
            <a:avLst/>
          </a:prstGeom>
          <a:ln>
            <a:solidFill>
              <a:srgbClr val="9900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моцарт0040.JP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500034" y="428604"/>
            <a:ext cx="2571768" cy="3614376"/>
          </a:xfrm>
          <a:prstGeom prst="rect">
            <a:avLst/>
          </a:prstGeom>
          <a:ln>
            <a:solidFill>
              <a:srgbClr val="9900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моцарт0035.JPG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6072198" y="1071546"/>
            <a:ext cx="2571768" cy="3513191"/>
          </a:xfrm>
          <a:prstGeom prst="rect">
            <a:avLst/>
          </a:prstGeom>
          <a:ln>
            <a:solidFill>
              <a:srgbClr val="9900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500034" y="4929198"/>
            <a:ext cx="828680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57257D"/>
                </a:solidFill>
                <a:latin typeface="Monotype Corsiva" pitchFamily="66" charset="0"/>
              </a:rPr>
              <a:t>Симфонии Моцарта включают множество тонких эмоциональных нюансов и близки по духу к немецкому литературному движению «Бури и натиска», представители которого Гёте и Шиллер стремились </a:t>
            </a:r>
            <a:r>
              <a:rPr lang="ru-RU" sz="2200" b="1" dirty="0" smtClean="0">
                <a:solidFill>
                  <a:srgbClr val="57257D"/>
                </a:solidFill>
                <a:latin typeface="Monotype Corsiva" pitchFamily="66" charset="0"/>
              </a:rPr>
              <a:t>изображать сильные </a:t>
            </a:r>
            <a:r>
              <a:rPr lang="ru-RU" sz="2200" b="1" dirty="0" smtClean="0">
                <a:solidFill>
                  <a:srgbClr val="57257D"/>
                </a:solidFill>
                <a:latin typeface="Monotype Corsiva" pitchFamily="66" charset="0"/>
              </a:rPr>
              <a:t>чувства, героические поступки и характеры.</a:t>
            </a:r>
            <a:endParaRPr lang="ru-RU" sz="2200" b="1" dirty="0">
              <a:solidFill>
                <a:srgbClr val="57257D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моцарт0036.JP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 rot="21214572">
            <a:off x="571472" y="3136444"/>
            <a:ext cx="2286016" cy="3120593"/>
          </a:xfrm>
          <a:prstGeom prst="rect">
            <a:avLst/>
          </a:prstGeom>
          <a:ln>
            <a:solidFill>
              <a:srgbClr val="9900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 descr="моцарт0032.JP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3428992" y="3143248"/>
            <a:ext cx="2286016" cy="3200422"/>
          </a:xfrm>
          <a:prstGeom prst="rect">
            <a:avLst/>
          </a:prstGeom>
          <a:ln>
            <a:solidFill>
              <a:srgbClr val="9900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71472" y="357166"/>
            <a:ext cx="807249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57257D"/>
                </a:solidFill>
                <a:latin typeface="Monotype Corsiva" pitchFamily="66" charset="0"/>
              </a:rPr>
              <a:t>Моцарт стал одним из  создателей жанра классического концерта. В основе концерта – соревнование солиста и оркестра, и этот процесс всегда подчинен строгой логике. Композитору принадлежит двадцать семь концертов для фортепиано с оркестром, семь – для скрипки с оркестром. В одних произведениях слушателя поражает виртуозное мастерство, праздничность, в других – драматизм и эмоциональные контрасты </a:t>
            </a:r>
            <a:r>
              <a:rPr lang="ru-RU" sz="2200" b="1" dirty="0" smtClean="0">
                <a:solidFill>
                  <a:srgbClr val="57257D"/>
                </a:solidFill>
                <a:latin typeface="Monotype Corsiva" pitchFamily="66" charset="0"/>
              </a:rPr>
              <a:t>.</a:t>
            </a:r>
            <a:endParaRPr lang="ru-RU" sz="2200" b="1" dirty="0">
              <a:solidFill>
                <a:srgbClr val="57257D"/>
              </a:solidFill>
              <a:latin typeface="Monotype Corsiva" pitchFamily="66" charset="0"/>
            </a:endParaRPr>
          </a:p>
        </p:txBody>
      </p:sp>
      <p:pic>
        <p:nvPicPr>
          <p:cNvPr id="8" name="Рисунок 7" descr="моцарт0043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rot="442771">
            <a:off x="6215074" y="3286124"/>
            <a:ext cx="2214578" cy="3248122"/>
          </a:xfrm>
          <a:prstGeom prst="rect">
            <a:avLst/>
          </a:prstGeom>
          <a:ln>
            <a:solidFill>
              <a:srgbClr val="9900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оцарт0029.JPG"/>
          <p:cNvPicPr>
            <a:picLocks noChangeAspect="1"/>
          </p:cNvPicPr>
          <p:nvPr/>
        </p:nvPicPr>
        <p:blipFill>
          <a:blip r:embed="rId2" cstate="email"/>
          <a:srcRect r="-893"/>
          <a:stretch>
            <a:fillRect/>
          </a:stretch>
        </p:blipFill>
        <p:spPr>
          <a:xfrm>
            <a:off x="5857884" y="239804"/>
            <a:ext cx="2714644" cy="3684159"/>
          </a:xfrm>
          <a:prstGeom prst="rect">
            <a:avLst/>
          </a:prstGeom>
          <a:ln>
            <a:solidFill>
              <a:srgbClr val="9900FF"/>
            </a:solidFill>
          </a:ln>
        </p:spPr>
      </p:pic>
      <p:pic>
        <p:nvPicPr>
          <p:cNvPr id="3" name="Рисунок 2" descr="моцарт0030.JPG"/>
          <p:cNvPicPr>
            <a:picLocks noChangeAspect="1"/>
          </p:cNvPicPr>
          <p:nvPr/>
        </p:nvPicPr>
        <p:blipFill>
          <a:blip r:embed="rId3" cstate="email"/>
          <a:srcRect r="-667"/>
          <a:stretch>
            <a:fillRect/>
          </a:stretch>
        </p:blipFill>
        <p:spPr>
          <a:xfrm>
            <a:off x="357158" y="214290"/>
            <a:ext cx="2737203" cy="3714776"/>
          </a:xfrm>
          <a:prstGeom prst="rect">
            <a:avLst/>
          </a:prstGeom>
          <a:ln>
            <a:solidFill>
              <a:srgbClr val="9900FF"/>
            </a:solidFill>
          </a:ln>
        </p:spPr>
      </p:pic>
      <p:pic>
        <p:nvPicPr>
          <p:cNvPr id="4" name="Рисунок 3" descr="моцарт0031.JPG"/>
          <p:cNvPicPr>
            <a:picLocks noChangeAspect="1"/>
          </p:cNvPicPr>
          <p:nvPr/>
        </p:nvPicPr>
        <p:blipFill>
          <a:blip r:embed="rId4" cstate="email"/>
          <a:srcRect r="-17"/>
          <a:stretch>
            <a:fillRect/>
          </a:stretch>
        </p:blipFill>
        <p:spPr>
          <a:xfrm>
            <a:off x="2000232" y="2928934"/>
            <a:ext cx="2571768" cy="3512659"/>
          </a:xfrm>
          <a:prstGeom prst="rect">
            <a:avLst/>
          </a:prstGeom>
          <a:ln>
            <a:solidFill>
              <a:srgbClr val="9900FF"/>
            </a:solidFill>
          </a:ln>
        </p:spPr>
      </p:pic>
      <p:pic>
        <p:nvPicPr>
          <p:cNvPr id="5" name="Рисунок 4" descr="моцарт0033.JPG"/>
          <p:cNvPicPr>
            <a:picLocks noChangeAspect="1"/>
          </p:cNvPicPr>
          <p:nvPr/>
        </p:nvPicPr>
        <p:blipFill>
          <a:blip r:embed="rId5" cstate="email"/>
          <a:srcRect r="-118"/>
          <a:stretch>
            <a:fillRect/>
          </a:stretch>
        </p:blipFill>
        <p:spPr>
          <a:xfrm>
            <a:off x="4857752" y="2928934"/>
            <a:ext cx="2750363" cy="3667151"/>
          </a:xfrm>
          <a:prstGeom prst="rect">
            <a:avLst/>
          </a:prstGeom>
          <a:ln>
            <a:solidFill>
              <a:srgbClr val="9900FF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7EEE"/>
            </a:gs>
            <a:gs pos="7001">
              <a:srgbClr val="0B73E5">
                <a:alpha val="44000"/>
              </a:srgbClr>
            </a:gs>
            <a:gs pos="32001">
              <a:srgbClr val="00B0F0">
                <a:alpha val="45000"/>
              </a:srgbClr>
            </a:gs>
            <a:gs pos="47000">
              <a:srgbClr val="9B7EEE">
                <a:alpha val="48000"/>
              </a:srgbClr>
            </a:gs>
            <a:gs pos="85001">
              <a:schemeClr val="accent2">
                <a:lumMod val="60000"/>
                <a:lumOff val="40000"/>
                <a:alpha val="43000"/>
              </a:schemeClr>
            </a:gs>
            <a:gs pos="100000">
              <a:srgbClr val="8B394B">
                <a:alpha val="35000"/>
              </a:srgbClr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9a76d5c5ffc906eeb145addd5195161c8bf31e8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785918" y="2857496"/>
            <a:ext cx="5072098" cy="3641506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28596" y="357166"/>
            <a:ext cx="82153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7030A0"/>
                </a:solidFill>
                <a:latin typeface="Monotype Corsiva" pitchFamily="66" charset="0"/>
              </a:rPr>
              <a:t>Творчество Моцарта  (1756-1791) занимает особое место в венской классической школе. В его произведениях классическая строгость и ясность форм соединились с глубокой эмоциональностью. Музыка композитора  близка к тем направлениям в культуре второй половины  Х </a:t>
            </a:r>
            <a:r>
              <a:rPr lang="en-US" sz="2200" b="1" dirty="0" smtClean="0">
                <a:solidFill>
                  <a:srgbClr val="7030A0"/>
                </a:solidFill>
                <a:latin typeface="Monotype Corsiva" pitchFamily="66" charset="0"/>
              </a:rPr>
              <a:t>VIII</a:t>
            </a:r>
            <a:r>
              <a:rPr lang="ru-RU" sz="2200" b="1" dirty="0" smtClean="0">
                <a:solidFill>
                  <a:srgbClr val="7030A0"/>
                </a:solidFill>
                <a:latin typeface="Monotype Corsiva" pitchFamily="66" charset="0"/>
              </a:rPr>
              <a:t>  века, которые были обращены к чувствам человека. Именно Моцарт  показал впервые противоречивость внутреннего мира личности</a:t>
            </a:r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.</a:t>
            </a:r>
            <a:endParaRPr lang="ru-RU" sz="20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285728"/>
            <a:ext cx="842968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57257D"/>
                </a:solidFill>
                <a:latin typeface="Monotype Corsiva" pitchFamily="66" charset="0"/>
              </a:rPr>
              <a:t>Фортепианное творчество Моцарта включает девятнадцать сонат, в которых он продолжает разрабатывать сонатную форму, а также сочинения  в жанре фантазии – музыкального произведения, основанного на импровизации  и свободного по форме. Композитор отказался от клавесина и </a:t>
            </a:r>
            <a:r>
              <a:rPr lang="ru-RU" sz="2200" b="1" dirty="0" err="1" smtClean="0">
                <a:solidFill>
                  <a:srgbClr val="57257D"/>
                </a:solidFill>
                <a:latin typeface="Monotype Corsiva" pitchFamily="66" charset="0"/>
              </a:rPr>
              <a:t>клавикорда</a:t>
            </a:r>
            <a:r>
              <a:rPr lang="ru-RU" sz="2200" b="1" dirty="0" smtClean="0">
                <a:solidFill>
                  <a:srgbClr val="57257D"/>
                </a:solidFill>
                <a:latin typeface="Monotype Corsiva" pitchFamily="66" charset="0"/>
              </a:rPr>
              <a:t>, обладающих по сравнению с фортепиано более мягким, но слабым звуком. Фортепианная  манера Моцарта  – отчетливая, элегантная , с тщательной отделкой мелодии и аккомпанемента.                                                            </a:t>
            </a:r>
            <a:endParaRPr lang="ru-RU" sz="2200" b="1" dirty="0">
              <a:solidFill>
                <a:srgbClr val="57257D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моцарт006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4857752" y="3071810"/>
            <a:ext cx="3429024" cy="3429024"/>
          </a:xfrm>
          <a:prstGeom prst="rect">
            <a:avLst/>
          </a:prstGeom>
          <a:ln>
            <a:solidFill>
              <a:srgbClr val="9900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71472" y="3143248"/>
            <a:ext cx="4000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Большое пианино, созданное Штейном в 1770-х г.г. Любимый инструмент Моцарта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4357694"/>
            <a:ext cx="42148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57257D"/>
                </a:solidFill>
                <a:latin typeface="Monotype Corsiva" pitchFamily="66" charset="0"/>
              </a:rPr>
              <a:t>«Если бы я </a:t>
            </a:r>
            <a:r>
              <a:rPr lang="ru-RU" b="1" dirty="0" smtClean="0">
                <a:solidFill>
                  <a:srgbClr val="57257D"/>
                </a:solidFill>
                <a:latin typeface="Monotype Corsiva" pitchFamily="66" charset="0"/>
              </a:rPr>
              <a:t>не </a:t>
            </a:r>
            <a:r>
              <a:rPr lang="ru-RU" b="1" dirty="0" smtClean="0">
                <a:solidFill>
                  <a:srgbClr val="57257D"/>
                </a:solidFill>
                <a:latin typeface="Monotype Corsiva" pitchFamily="66" charset="0"/>
              </a:rPr>
              <a:t>был страстным любителем музыки и не умел играть на клавире, давно бы оставил это ремесло. Но я счастлив, если инструмент надежен, и я твердо знаю, что он никогда не подведет  музыканта».</a:t>
            </a:r>
          </a:p>
          <a:p>
            <a:endParaRPr lang="ru-RU" b="1" dirty="0" smtClean="0">
              <a:solidFill>
                <a:srgbClr val="57257D"/>
              </a:solidFill>
              <a:latin typeface="Monotype Corsiva" pitchFamily="66" charset="0"/>
            </a:endParaRPr>
          </a:p>
          <a:p>
            <a:r>
              <a:rPr lang="ru-RU" b="1" dirty="0" smtClean="0">
                <a:solidFill>
                  <a:srgbClr val="57257D"/>
                </a:solidFill>
                <a:latin typeface="Monotype Corsiva" pitchFamily="66" charset="0"/>
              </a:rPr>
              <a:t>                                      </a:t>
            </a:r>
            <a:r>
              <a:rPr lang="ru-RU" b="1" dirty="0" smtClean="0">
                <a:solidFill>
                  <a:srgbClr val="57257D"/>
                </a:solidFill>
                <a:latin typeface="Monotype Corsiva" pitchFamily="66" charset="0"/>
              </a:rPr>
              <a:t>       </a:t>
            </a:r>
            <a:r>
              <a:rPr lang="ru-RU" dirty="0" smtClean="0">
                <a:solidFill>
                  <a:srgbClr val="57257D"/>
                </a:solidFill>
                <a:latin typeface="Monotype Corsiva" pitchFamily="66" charset="0"/>
              </a:rPr>
              <a:t>Андреас </a:t>
            </a:r>
            <a:r>
              <a:rPr lang="ru-RU" dirty="0" smtClean="0">
                <a:solidFill>
                  <a:srgbClr val="57257D"/>
                </a:solidFill>
                <a:latin typeface="Monotype Corsiva" pitchFamily="66" charset="0"/>
              </a:rPr>
              <a:t>Штейн</a:t>
            </a:r>
            <a:endParaRPr lang="ru-RU" dirty="0">
              <a:solidFill>
                <a:srgbClr val="57257D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моцарт004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4500562" y="214290"/>
            <a:ext cx="2639156" cy="3686428"/>
          </a:xfrm>
          <a:prstGeom prst="rect">
            <a:avLst/>
          </a:prstGeom>
          <a:ln>
            <a:solidFill>
              <a:srgbClr val="57257D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моцарт0034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643570" y="2643182"/>
            <a:ext cx="2500330" cy="3461996"/>
          </a:xfrm>
          <a:prstGeom prst="rect">
            <a:avLst/>
          </a:prstGeom>
          <a:ln>
            <a:solidFill>
              <a:srgbClr val="57257D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моцарт0037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357158" y="214290"/>
            <a:ext cx="2671783" cy="3410908"/>
          </a:xfrm>
          <a:prstGeom prst="rect">
            <a:avLst/>
          </a:prstGeom>
          <a:ln>
            <a:solidFill>
              <a:srgbClr val="57257D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моцарт0046.JPG"/>
          <p:cNvPicPr>
            <a:picLocks noChangeAspect="1"/>
          </p:cNvPicPr>
          <p:nvPr/>
        </p:nvPicPr>
        <p:blipFill>
          <a:blip r:embed="rId5" cstate="email"/>
          <a:srcRect r="-150"/>
          <a:stretch>
            <a:fillRect/>
          </a:stretch>
        </p:blipFill>
        <p:spPr>
          <a:xfrm>
            <a:off x="1357290" y="2428868"/>
            <a:ext cx="2571768" cy="3586940"/>
          </a:xfrm>
          <a:prstGeom prst="rect">
            <a:avLst/>
          </a:prstGeom>
          <a:ln>
            <a:solidFill>
              <a:srgbClr val="57257D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оцарт006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500694" y="428604"/>
            <a:ext cx="3214710" cy="3986240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Копия моцарт0061.JPG"/>
          <p:cNvPicPr>
            <a:picLocks noChangeAspect="1"/>
          </p:cNvPicPr>
          <p:nvPr/>
        </p:nvPicPr>
        <p:blipFill>
          <a:blip r:embed="rId3" cstate="email">
            <a:grayscl/>
            <a:lum bright="-2000" contrast="-18000"/>
          </a:blip>
          <a:srcRect/>
          <a:stretch>
            <a:fillRect/>
          </a:stretch>
        </p:blipFill>
        <p:spPr>
          <a:xfrm>
            <a:off x="6143636" y="5500702"/>
            <a:ext cx="2071702" cy="65422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500694" y="4643446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Последний прижизненный портрет Моцарта. 1789г. Рисунок Д.Шток.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571480"/>
            <a:ext cx="442915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57257D"/>
                </a:solidFill>
                <a:latin typeface="Monotype Corsiva" pitchFamily="66" charset="0"/>
              </a:rPr>
              <a:t>О последних годах жизни  и смерти Моцарта существует множество легенд, связанных преимущественно с литературными источниками </a:t>
            </a:r>
          </a:p>
          <a:p>
            <a:pPr algn="ctr"/>
            <a:r>
              <a:rPr lang="ru-RU" sz="2000" b="1" dirty="0" smtClean="0">
                <a:solidFill>
                  <a:srgbClr val="57257D"/>
                </a:solidFill>
                <a:latin typeface="Monotype Corsiva" pitchFamily="66" charset="0"/>
              </a:rPr>
              <a:t>(«Моцарт и Сальери» А.Пушкина).</a:t>
            </a:r>
          </a:p>
          <a:p>
            <a:pPr algn="ctr"/>
            <a:r>
              <a:rPr lang="ru-RU" sz="2000" b="1" dirty="0" smtClean="0">
                <a:solidFill>
                  <a:srgbClr val="57257D"/>
                </a:solidFill>
                <a:latin typeface="Monotype Corsiva" pitchFamily="66" charset="0"/>
              </a:rPr>
              <a:t>Позади был пик творчества, счастливая и обеспеченная жизнь. Наступили годы нужды и даже назначение Моцарта на должность императорского придворного композитора не давала нужного дохода. Болезнь жены, смерть детей усугубляли ситуацию. К тому же сам композитор  чувствовал себя неважно, мучился головными болями. Несмотря на это, Моцарт работает над «Волшебной флейтой». В июле 1791 года  Констанца родила  здорового малыша, теперь у Моцарта было двое детей. </a:t>
            </a:r>
            <a:endParaRPr lang="ru-RU" sz="2000" b="1" dirty="0">
              <a:solidFill>
                <a:srgbClr val="57257D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моцарт000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355133">
            <a:off x="5397075" y="2961960"/>
            <a:ext cx="2214578" cy="3646907"/>
          </a:xfrm>
          <a:prstGeom prst="rect">
            <a:avLst/>
          </a:prstGeom>
          <a:ln>
            <a:solidFill>
              <a:srgbClr val="9900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 descr="моцарт0008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21110598">
            <a:off x="794359" y="3011434"/>
            <a:ext cx="2406200" cy="3313455"/>
          </a:xfrm>
          <a:prstGeom prst="rect">
            <a:avLst/>
          </a:prstGeom>
          <a:ln>
            <a:solidFill>
              <a:srgbClr val="9900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моцарт000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071803" y="2857496"/>
            <a:ext cx="2357454" cy="3596256"/>
          </a:xfrm>
          <a:prstGeom prst="rect">
            <a:avLst/>
          </a:prstGeom>
          <a:ln>
            <a:solidFill>
              <a:srgbClr val="9900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00034" y="357166"/>
            <a:ext cx="81439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57257D"/>
                </a:solidFill>
                <a:latin typeface="Monotype Corsiva" pitchFamily="66" charset="0"/>
              </a:rPr>
              <a:t>Одновременно с рождением сына произошел странный  случай, как будто суливший беду. Высокий худой незнакомец, одетый в серое, пришел к Моцарту и оставил анонимное письмо с просьбой сочинить реквием. Моцарт, больной и подавленный, был сильно обеспокоен визитом незнакомца,, который продолжал приходить к нему и требовать реквием. Он чувствовал близость  своей кончины и то, что сочиняет свой собственный реквием. Ему не суждено было узнать, что незнакомец в сером приходил  от вельможи, пожелавшего выдать сочинение Моцарта за свое.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моцарт0055.JP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500034" y="285728"/>
            <a:ext cx="2500330" cy="3500462"/>
          </a:xfrm>
          <a:prstGeom prst="rect">
            <a:avLst/>
          </a:prstGeom>
          <a:ln>
            <a:solidFill>
              <a:srgbClr val="9900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 descr="моцарт0054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071538" y="3000372"/>
            <a:ext cx="2428892" cy="3300802"/>
          </a:xfrm>
          <a:prstGeom prst="rect">
            <a:avLst/>
          </a:prstGeom>
          <a:ln>
            <a:solidFill>
              <a:srgbClr val="9900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714744" y="642918"/>
            <a:ext cx="507209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57257D"/>
                </a:solidFill>
                <a:latin typeface="Monotype Corsiva" pitchFamily="66" charset="0"/>
              </a:rPr>
              <a:t>Музыка «Реквиема» глубоко трагична. При создании «Реквиема» Моцарт использовал опыт, приобретенный в работе над операми, и достижения предшественников. Части сочинения, напоминающие оперные арии и ансамбли, делают музыку  очень эмоциональной, а полифонические  олицетворяют духовное начало, высшую справедливость. Главный образ реквиема -  страдающий человек перед лицом сурового Божественного правосудия.</a:t>
            </a:r>
          </a:p>
          <a:p>
            <a:pPr algn="ctr"/>
            <a:r>
              <a:rPr lang="ru-RU" sz="2200" b="1" dirty="0" smtClean="0">
                <a:solidFill>
                  <a:srgbClr val="57257D"/>
                </a:solidFill>
                <a:latin typeface="Monotype Corsiva" pitchFamily="66" charset="0"/>
              </a:rPr>
              <a:t>Мастер так и не успел дописать реквием; он был доработан по наброскам композитора его учеником Францем </a:t>
            </a:r>
            <a:r>
              <a:rPr lang="ru-RU" sz="2200" b="1" dirty="0" err="1" smtClean="0">
                <a:solidFill>
                  <a:srgbClr val="57257D"/>
                </a:solidFill>
                <a:latin typeface="Monotype Corsiva" pitchFamily="66" charset="0"/>
              </a:rPr>
              <a:t>Ксавером</a:t>
            </a:r>
            <a:r>
              <a:rPr lang="ru-RU" sz="2200" b="1" dirty="0" smtClean="0">
                <a:solidFill>
                  <a:srgbClr val="57257D"/>
                </a:solidFill>
                <a:latin typeface="Monotype Corsiva" pitchFamily="66" charset="0"/>
              </a:rPr>
              <a:t> </a:t>
            </a:r>
            <a:r>
              <a:rPr lang="ru-RU" sz="2200" b="1" dirty="0" err="1" smtClean="0">
                <a:solidFill>
                  <a:srgbClr val="57257D"/>
                </a:solidFill>
                <a:latin typeface="Monotype Corsiva" pitchFamily="66" charset="0"/>
              </a:rPr>
              <a:t>Зюсмаром</a:t>
            </a:r>
            <a:r>
              <a:rPr lang="ru-RU" sz="2200" b="1" dirty="0" smtClean="0">
                <a:solidFill>
                  <a:srgbClr val="57257D"/>
                </a:solidFill>
                <a:latin typeface="Monotype Corsiva" pitchFamily="66" charset="0"/>
              </a:rPr>
              <a:t>.</a:t>
            </a:r>
            <a:endParaRPr lang="ru-RU" sz="2200" b="1" dirty="0">
              <a:solidFill>
                <a:srgbClr val="57257D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08554310_470017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714348" y="1428736"/>
            <a:ext cx="3000396" cy="4450587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42910" y="6143644"/>
            <a:ext cx="292895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Памятник Моцарту в Вене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7620" y="2071678"/>
            <a:ext cx="507209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57257D"/>
                </a:solidFill>
                <a:latin typeface="Monotype Corsiva" pitchFamily="66" charset="0"/>
              </a:rPr>
              <a:t>Музыку Моцарт сочинял очень легко, иногда даже без черновиков, создавая творения, непревзойденные по художественной красоте и гармоничности. Музыканты современники высоко ценили дарование Моцарта, но большинство аристократической публики его сочинения не понимало, а последние годы жизни композитора не принимало вовсе. Умер Моцарт в бедности и был похоронен в общей могиле. Но музыка Моцарта с нами  до тех пор, пока мы способны слышать.</a:t>
            </a:r>
            <a:endParaRPr lang="ru-RU" sz="2200" b="1" dirty="0">
              <a:solidFill>
                <a:srgbClr val="57257D"/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1538" y="500042"/>
            <a:ext cx="7358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57257D"/>
                </a:solidFill>
                <a:latin typeface="Monotype Corsiva" pitchFamily="66" charset="0"/>
              </a:rPr>
              <a:t>«Влияние Моцарта выходит за пределы границ истории».</a:t>
            </a:r>
          </a:p>
          <a:p>
            <a:r>
              <a:rPr lang="ru-RU" sz="2000" dirty="0" smtClean="0">
                <a:solidFill>
                  <a:srgbClr val="57257D"/>
                </a:solidFill>
                <a:latin typeface="Monotype Corsiva" pitchFamily="66" charset="0"/>
              </a:rPr>
              <a:t>                                                                         </a:t>
            </a:r>
            <a:r>
              <a:rPr lang="ru-RU" sz="2000" b="1" i="1" dirty="0" smtClean="0">
                <a:solidFill>
                  <a:srgbClr val="57257D"/>
                </a:solidFill>
                <a:latin typeface="Monotype Corsiva" pitchFamily="66" charset="0"/>
              </a:rPr>
              <a:t>Альфред Эйнштейн, музыковед</a:t>
            </a:r>
            <a:endParaRPr lang="ru-RU" sz="2000" b="1" i="1" dirty="0">
              <a:solidFill>
                <a:srgbClr val="57257D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00034" y="1214422"/>
            <a:ext cx="8072494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Аберт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, Г. В. А. Моцарт [Текст]. Ч. 1, кн. 1. 1756-1774 / Г.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Аберт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М. : Музыка, 1987.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544 с.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57257D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Аберт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, Г. В. А. Моцарт [Текст]. Ч. 2, кн. 1. 1783-1787 / Г.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Аберт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М. : Музыка, 1989.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496 с.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57257D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Бадура-Скода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, Е. Интерпретация Моцарта [Текст] / Е.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Бадура-Скода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М. : Музыка, 1972.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376 с.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57257D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Базунов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, С. А. Бах. Моцарт. Бетховен. Шуман. Вагнер [Текст] :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Биогр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очерки / С.А.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Базунов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М. : Республика, 1998.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336с.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57257D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Брион,М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Моцарт [Текст] / М.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Брион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М. : Молодая гвардия, 2007.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340 с.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57257D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Вудфорд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Пегги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Моцарт [Текст] / П.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Вудфорд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Челябинск : УРАЛ LTD, 1999.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155 с.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57257D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Кремнев, Б. Моцарт  [Текст] / Б. Кремнев.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М. : Молодая гвардия, 1958.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288 с.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57257D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Моцарт Вольфганг Амадей.  Волшебная флейта [Ноты] : опера в 2 д., 11 карт.: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перелож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для пения с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фп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/ В. А. Моцарт.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Клавир.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М. : Музыка, 1971.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224 с.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57257D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Моцарт, Вольфганг Амадей. Директор театра [Ноты] :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комич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опера в 1 д.: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перелож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для пения с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фп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/ В. А. Моцарт.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Клавир.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М. : Музыка, 1984.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64 с.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57257D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Моцарт, Вольфганг Амадей. Дон Жуан [Ноты] :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комич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опера в 2 д.: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перелож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для пения с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фп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/ В. А. Моцарт ;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либр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Л. да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Понте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; рус. текст Н.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Кончаловской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Клавир.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М. : Музыка, 1959.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368 с.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57257D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Моцарт, Вольфганг Амадей.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Идоменей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[Ноты] : опера в 3 д. / В. А. Моцарт.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Клавир.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М. : Музыка, 1989.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424 с.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57257D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Моцарт, Вольфганг Амадей. Ария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Тамино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: из оперы "Волшебная флейта" [Ноты] / В. Моцарт.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М. :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Музгиз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, 1962.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12 с.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57257D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Моцарт, Вольфганг Амадей. К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Хлое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[Ноты] / В. Моцарт.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М. :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Музгиз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, 1963.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9 с. :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57257D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Моцарт, Вольфганг Амадей. Арии [Ноты] : для Б в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сопровожд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фп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/ В. Моцарт.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М. : Музыка, 1964.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56 с.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57257D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Моцарт, Вольфганг Амадей. Арии [Ноты] : для Т в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сопровожд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фп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/ В. Моцарт.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М. : Музыка, 1990.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48 с.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57257D"/>
              </a:solidFill>
              <a:effectLst/>
              <a:latin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1538" y="642918"/>
            <a:ext cx="70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57257D"/>
                </a:solidFill>
                <a:latin typeface="Arial Narrow" pitchFamily="34" charset="0"/>
              </a:rPr>
              <a:t>            Список использованной литературы</a:t>
            </a:r>
            <a:endParaRPr lang="ru-RU" b="1" dirty="0">
              <a:solidFill>
                <a:srgbClr val="57257D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00034" y="428604"/>
            <a:ext cx="821537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6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Моцарт, Вольфганг Амадей. Ария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Церлины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Ария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Барбарины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[Ноты] / В. Моцарт.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М. : Музыка, 1967.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12 с.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57257D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6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Моцарт, Вольфганг Амадей. Хоры из оперы "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Идоменей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" [Ноты] : для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смеш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голосов с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фп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/ В. Моцарт.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М. :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Музгиз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, 1955.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9 с.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57257D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6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Моцарт, Вольфганг Амадей. Хоры из опер [Ноты] : в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сопровожд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фп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/ В. Моцарт.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М. : Музыка, 1981.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63 с.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57257D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6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Моцарт, Вольфганг Амадей. Реквием [Ноты] : для солистов, хора и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симф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орк. / В. А. Моцарт.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Клавир.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М. :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Музгиз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, 1956.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84 с.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57257D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6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Моцарт, Вольфганг Амадей. Реквием [Ноты] / В. А. Моцарт.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Клавир.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М. : Фонд молодежи за Россию, 1993.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81 с.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57257D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6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Моцарт, Вольфганг Амадей. Дивертисмент [Ноты] : ре мажор :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перелож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для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фп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в 4 руки / В.А. Моцарт.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Л. : Музыка, 1971.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80 с.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57257D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6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Моцарт, Вольфганг Амадей. Вариации. Рондо. Фантазии [Ноты] : для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фп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/ В. Моцарт.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М. : Музыка, 1981.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78 с.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57257D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6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Моцарт, Вольфганг Амадей. 12 пьес из нотной тетради Вольфганга Моцарта [Ноты] : для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фп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/ Л. Моцарт.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М. : Музыка, 1979.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16 с.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57257D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6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Моцарт, Вольфганг Амадей. Избранные оперные увертюры [Ноты] :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перелож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для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фп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в 4 руки / В. Моцарт.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Л. : Музыка, 1981.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191 с.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57257D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6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Моцарт, Вольфганг Амадей. Концерт № 25 [Ноты] : для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фп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с орк. :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перелож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для 2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фп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/ В. Моцарт.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М. :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Музгиз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, 1959.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68 с.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57257D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6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Моцарт, Вольфганг Амадей. Концерт № 28 [Ноты] : ре мажор) : для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фп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с орк. :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перелож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для 2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фп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/ В. Моцарт.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М. :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Музгиз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, 1960.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16 с.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57257D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6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Моцарт, Вольфганг Амадей. Концерт № 20 [Ноты] : ре минор : для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фп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с орк. :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перелож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для 2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фп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/ В. Моцарт.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М. : Музыка, 1960.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60 с.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57257D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6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Моцарт, Вольфганг Амадей. Концерт № 15 [Ноты] : для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фп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с орк. :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перелож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для 2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фп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/ В. Моцарт.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М. :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Музгиз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, 1960.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48 с.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57257D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642910" y="714356"/>
            <a:ext cx="7643866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9"/>
            </a:pPr>
            <a:r>
              <a:rPr lang="ru-RU" sz="1400" b="1" dirty="0" smtClean="0">
                <a:solidFill>
                  <a:srgbClr val="57257D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Моцарт, Вольфганг Амадей. Концерт № 8 [Ноты] : до мажор : для </a:t>
            </a:r>
            <a:r>
              <a:rPr lang="ru-RU" sz="1400" b="1" dirty="0" err="1" smtClean="0">
                <a:solidFill>
                  <a:srgbClr val="57257D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фп</a:t>
            </a:r>
            <a:r>
              <a:rPr lang="ru-RU" sz="1400" b="1" dirty="0" smtClean="0">
                <a:solidFill>
                  <a:srgbClr val="57257D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с орк. : </a:t>
            </a:r>
            <a:r>
              <a:rPr lang="ru-RU" sz="1400" b="1" dirty="0" err="1" smtClean="0">
                <a:solidFill>
                  <a:srgbClr val="57257D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перелож</a:t>
            </a:r>
            <a:r>
              <a:rPr lang="ru-RU" sz="1400" b="1" dirty="0" smtClean="0">
                <a:solidFill>
                  <a:srgbClr val="57257D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для 2 </a:t>
            </a:r>
            <a:r>
              <a:rPr lang="ru-RU" sz="1400" b="1" dirty="0" err="1" smtClean="0">
                <a:solidFill>
                  <a:srgbClr val="57257D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фп</a:t>
            </a:r>
            <a:r>
              <a:rPr lang="ru-RU" sz="1400" b="1" dirty="0" smtClean="0">
                <a:solidFill>
                  <a:srgbClr val="57257D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/ В. Моцарт. </a:t>
            </a:r>
            <a:r>
              <a:rPr lang="ru-RU" sz="1400" b="1" dirty="0" smtClean="0">
                <a:solidFill>
                  <a:srgbClr val="57257D"/>
                </a:solidFill>
                <a:ea typeface="Times New Roman" pitchFamily="18" charset="0"/>
                <a:cs typeface="Times New Roman" pitchFamily="18" charset="0"/>
              </a:rPr>
              <a:t>—</a:t>
            </a:r>
            <a:r>
              <a:rPr lang="ru-RU" sz="1400" b="1" dirty="0" smtClean="0">
                <a:solidFill>
                  <a:srgbClr val="57257D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М. : </a:t>
            </a:r>
            <a:r>
              <a:rPr lang="ru-RU" sz="1400" b="1" dirty="0" err="1" smtClean="0">
                <a:solidFill>
                  <a:srgbClr val="57257D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Музгиз</a:t>
            </a:r>
            <a:r>
              <a:rPr lang="ru-RU" sz="1400" b="1" dirty="0" smtClean="0">
                <a:solidFill>
                  <a:srgbClr val="57257D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, 1961. </a:t>
            </a:r>
            <a:r>
              <a:rPr lang="ru-RU" sz="1400" b="1" dirty="0" smtClean="0">
                <a:solidFill>
                  <a:srgbClr val="57257D"/>
                </a:solidFill>
                <a:ea typeface="Times New Roman" pitchFamily="18" charset="0"/>
                <a:cs typeface="Times New Roman" pitchFamily="18" charset="0"/>
              </a:rPr>
              <a:t>—</a:t>
            </a:r>
            <a:r>
              <a:rPr lang="ru-RU" sz="1400" b="1" dirty="0" smtClean="0">
                <a:solidFill>
                  <a:srgbClr val="57257D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48 с. </a:t>
            </a:r>
            <a:endParaRPr lang="ru-RU" sz="1400" b="1" dirty="0" smtClean="0">
              <a:solidFill>
                <a:srgbClr val="57257D"/>
              </a:solidFill>
              <a:latin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9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Моцарт, Вольфганг Амадей. Два концерта [Ноты] : для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фп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/ В. Моцарт.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М. : Музыка, 1965.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82 с.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57257D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9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Моцарт, Вольфганг Амадей. Пьесы [Ноты] : для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фп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/ В. Моцарт.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М. : Музыка, 1973.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96 с.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57257D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9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Моцарт, Вольфганг Амадей. Пьесы [Ноты] : для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фп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/ В. Моцарт.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М. : Музыка, 1994.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96 с.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57257D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9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Моцарт, Вольфганг Амадей. Концерты [Ноты] : для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фп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с орк. :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перелож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для 2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фп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/ В. Моцарт.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М. : Музыка, 1972.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158 с.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57257D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9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Моцарт, Вольфганг Амадей. Избранные отрывки из симфонических и камерных произведений [Ноты] : в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перелож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для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фп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в 4 руки / В. Моцарт.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М. : Музыка, 1965.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56 с.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57257D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9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Моцарт, Вольфганг Амадей. Избранные сонаты [Ноты] : для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фп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/ В. Моцарт.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М. : Музыка, 1994.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96 с.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57257D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9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Моцарт, Вольфганг Амадей. Сонаты [Ноты] : для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фп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: в 2 т. Т. 2 / В. Моцарт.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Л. : Музыка, 1981.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160 с.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57257D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9"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Моцарт,Вольфганг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Амадей. Свадьба Фигаро [Ноты] :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комич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опера в 4 д.: для пения с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фп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/ В. А. Моцарт.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Клавир.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М. :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Музгиз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, 1956.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356 с.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57257D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9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Попова, Т. Моцарт [Текст] / Т. Попова.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М. : Музыка, 1967.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190 с.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57257D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9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Черная, Е. Моцарт [Текст] / Е. Черная.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М. :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Музгиз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, 1969.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375 с.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57257D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9"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Чигарева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, Е. И.Оперы Моцарта в контексте культуры его времени : Художественная индивидуальность. Семантика. [Текст] /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Е.И.Чигарева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М. : Книжный дом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ЛИБРОКОМ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, 2009.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280 с.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57257D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9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Чичерин, Г. В. Моцарт. Исследовательский этюд [Текст] / Г. Чичерин.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Л. : Музыка, 1987.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208 с.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57257D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9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В. А. Моцарт [Текст] / И.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Дальхов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[и др.].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М. : Музыка, 1991.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287 с.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57257D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9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Черная, Е. С. Моцарт и Австрийский музыкальный театр [Текст] / Е. С. Черная.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М. :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Музгиз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, 1963.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7257D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436 с.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57257D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9"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57257D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оцарт002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00034" y="3786190"/>
            <a:ext cx="3684818" cy="2786082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357686" y="5572140"/>
            <a:ext cx="2357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Monotype Corsiva" pitchFamily="66" charset="0"/>
              </a:rPr>
              <a:t>Дом, где родился </a:t>
            </a:r>
          </a:p>
          <a:p>
            <a:pPr algn="ctr"/>
            <a:r>
              <a:rPr lang="ru-RU" sz="2000" b="1" dirty="0" smtClean="0">
                <a:latin typeface="Monotype Corsiva" pitchFamily="66" charset="0"/>
              </a:rPr>
              <a:t>Вольфганг Моцарт</a:t>
            </a:r>
            <a:endParaRPr lang="ru-RU" sz="2000" b="1" dirty="0"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29322" y="3929066"/>
            <a:ext cx="2714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Monotype Corsiva" pitchFamily="66" charset="0"/>
              </a:rPr>
              <a:t>Вольфганг  в парадном платье,1762 год</a:t>
            </a:r>
            <a:endParaRPr lang="ru-RU" sz="2000" b="1" dirty="0">
              <a:latin typeface="Monotype Corsiva" pitchFamily="66" charset="0"/>
            </a:endParaRPr>
          </a:p>
        </p:txBody>
      </p:sp>
      <p:pic>
        <p:nvPicPr>
          <p:cNvPr id="7" name="Рисунок 6" descr="моцарт001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929322" y="285728"/>
            <a:ext cx="2714644" cy="3357586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28596" y="357166"/>
            <a:ext cx="521497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7030A0"/>
                </a:solidFill>
                <a:latin typeface="Monotype Corsiva" pitchFamily="66" charset="0"/>
              </a:rPr>
              <a:t>«Маленький волшебник», которым любовалась и восхищалась вся Европа, Вольфганг Амадей Моцарт родился 27 января 1756 года в бедной семье придворного органиста города Зальцбурга Леопольда Моцарта. Обладая  феноменальным музыкальным слухом и памятью, Вольфганг  уже в раннем детстве научился играть на клавесине, а в пять лет написал первые </a:t>
            </a:r>
            <a:r>
              <a:rPr lang="ru-RU" sz="2200" b="1" dirty="0" smtClean="0">
                <a:solidFill>
                  <a:srgbClr val="7030A0"/>
                </a:solidFill>
                <a:latin typeface="Monotype Corsiva" pitchFamily="66" charset="0"/>
              </a:rPr>
              <a:t>сочинения.</a:t>
            </a:r>
            <a:endParaRPr lang="ru-RU" sz="22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оцарт0019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71472" y="3357562"/>
            <a:ext cx="4648697" cy="3286148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786446" y="5643578"/>
            <a:ext cx="2786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Аугсбург, родовое гнездо семьи </a:t>
            </a:r>
            <a:r>
              <a:rPr lang="ru-RU" sz="2000" b="1" dirty="0" err="1" smtClean="0">
                <a:solidFill>
                  <a:srgbClr val="7030A0"/>
                </a:solidFill>
                <a:latin typeface="Monotype Corsiva" pitchFamily="66" charset="0"/>
              </a:rPr>
              <a:t>Моцартов</a:t>
            </a:r>
            <a:endParaRPr lang="ru-RU" sz="20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моцарт0019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143108" y="214290"/>
            <a:ext cx="2143140" cy="2956055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моцарт0019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429124" y="214290"/>
            <a:ext cx="2196719" cy="2928958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42844" y="714356"/>
            <a:ext cx="2000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Леопольд Моцарт, отец Вольфганга.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Около 1770 г.</a:t>
            </a:r>
            <a:endParaRPr lang="ru-RU" sz="20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43702" y="785794"/>
            <a:ext cx="23574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Анна Мария Моцарт, мать Вольфганга.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1775 г.</a:t>
            </a:r>
            <a:endParaRPr lang="ru-RU" sz="20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5357826"/>
            <a:ext cx="33575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Monotype Corsiva" pitchFamily="66" charset="0"/>
              </a:rPr>
              <a:t>Леопольд Моцарт выступает с семилетним Вольфгангом и одиннадцатилетней </a:t>
            </a:r>
            <a:r>
              <a:rPr lang="ru-RU" sz="2000" b="1" dirty="0" err="1" smtClean="0">
                <a:latin typeface="Monotype Corsiva" pitchFamily="66" charset="0"/>
              </a:rPr>
              <a:t>Наннерль</a:t>
            </a:r>
            <a:r>
              <a:rPr lang="ru-RU" sz="2000" b="1" dirty="0" smtClean="0">
                <a:latin typeface="Monotype Corsiva" pitchFamily="66" charset="0"/>
              </a:rPr>
              <a:t>. </a:t>
            </a:r>
            <a:endParaRPr lang="ru-RU" sz="2000" b="1" dirty="0">
              <a:latin typeface="Monotype Corsiva" pitchFamily="66" charset="0"/>
            </a:endParaRPr>
          </a:p>
        </p:txBody>
      </p:sp>
      <p:pic>
        <p:nvPicPr>
          <p:cNvPr id="5" name="Рисунок 4" descr="моцарт002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357158" y="142852"/>
            <a:ext cx="3214710" cy="5014948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214810" y="642918"/>
            <a:ext cx="457203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57257D"/>
                </a:solidFill>
                <a:latin typeface="Monotype Corsiva" pitchFamily="66" charset="0"/>
              </a:rPr>
              <a:t>Первым педагогом будущего композитора стал его отец. Моцарт виртуозно владел не только клавесином, но также органом и скрипкой, славился как блестящий импровизатор. С шести лет он гастролировал по странам Европы. </a:t>
            </a:r>
          </a:p>
          <a:p>
            <a:pPr algn="ctr"/>
            <a:r>
              <a:rPr lang="ru-RU" sz="2400" b="1" dirty="0" smtClean="0">
                <a:solidFill>
                  <a:srgbClr val="57257D"/>
                </a:solidFill>
                <a:latin typeface="Monotype Corsiva" pitchFamily="66" charset="0"/>
              </a:rPr>
              <a:t>В одиннадцать создал первую оперу «Аполлон и Гиацинт», а в четырнадцать уже дирижировал в театре Милана на премьере собственной  оперы  « Митридат, царь Понтийский</a:t>
            </a:r>
            <a:r>
              <a:rPr lang="ru-RU" sz="2400" b="1" dirty="0" smtClean="0">
                <a:solidFill>
                  <a:srgbClr val="57257D"/>
                </a:solidFill>
                <a:latin typeface="Monotype Corsiva" pitchFamily="66" charset="0"/>
              </a:rPr>
              <a:t>».</a:t>
            </a:r>
            <a:endParaRPr lang="ru-RU" sz="2400" b="1" dirty="0">
              <a:solidFill>
                <a:srgbClr val="57257D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оцарт000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511139">
            <a:off x="6097332" y="461952"/>
            <a:ext cx="2634590" cy="3429024"/>
          </a:xfrm>
          <a:prstGeom prst="rect">
            <a:avLst/>
          </a:prstGeom>
          <a:ln>
            <a:solidFill>
              <a:srgbClr val="9900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моцарт000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1335864">
            <a:off x="418130" y="305546"/>
            <a:ext cx="2514056" cy="3546677"/>
          </a:xfrm>
          <a:prstGeom prst="rect">
            <a:avLst/>
          </a:prstGeom>
          <a:ln>
            <a:solidFill>
              <a:srgbClr val="9900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моцарт000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400982" y="285728"/>
            <a:ext cx="2316166" cy="3500462"/>
          </a:xfrm>
          <a:prstGeom prst="rect">
            <a:avLst/>
          </a:prstGeom>
          <a:ln>
            <a:solidFill>
              <a:srgbClr val="9900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14282" y="4357694"/>
            <a:ext cx="84296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57257D"/>
                </a:solidFill>
                <a:latin typeface="Monotype Corsiva" pitchFamily="66" charset="0"/>
              </a:rPr>
              <a:t>Как и многие музыканты той эпохи, Моцарт состоял на придворной службе </a:t>
            </a:r>
          </a:p>
          <a:p>
            <a:pPr algn="ctr"/>
            <a:r>
              <a:rPr lang="ru-RU" sz="2200" b="1" dirty="0" smtClean="0">
                <a:solidFill>
                  <a:srgbClr val="57257D"/>
                </a:solidFill>
                <a:latin typeface="Monotype Corsiva" pitchFamily="66" charset="0"/>
              </a:rPr>
              <a:t>(1769 – 1781 г.г.) – был концертмейстером и органистом архиепископа города Зальцбург. Однако независимый характер мастера </a:t>
            </a:r>
            <a:r>
              <a:rPr lang="ru-RU" sz="2200" b="1" dirty="0" smtClean="0">
                <a:solidFill>
                  <a:srgbClr val="57257D"/>
                </a:solidFill>
                <a:latin typeface="Monotype Corsiva" pitchFamily="66" charset="0"/>
              </a:rPr>
              <a:t>(особенно </a:t>
            </a:r>
            <a:r>
              <a:rPr lang="ru-RU" sz="2200" b="1" dirty="0" smtClean="0">
                <a:solidFill>
                  <a:srgbClr val="57257D"/>
                </a:solidFill>
                <a:latin typeface="Monotype Corsiva" pitchFamily="66" charset="0"/>
              </a:rPr>
              <a:t>когда дело касалось музыки) </a:t>
            </a:r>
            <a:r>
              <a:rPr lang="ru-RU" sz="2200" b="1" dirty="0" smtClean="0">
                <a:solidFill>
                  <a:srgbClr val="57257D"/>
                </a:solidFill>
                <a:latin typeface="Monotype Corsiva" pitchFamily="66" charset="0"/>
              </a:rPr>
              <a:t> вызывал </a:t>
            </a:r>
            <a:r>
              <a:rPr lang="ru-RU" sz="2200" b="1" dirty="0" smtClean="0">
                <a:solidFill>
                  <a:srgbClr val="57257D"/>
                </a:solidFill>
                <a:latin typeface="Monotype Corsiva" pitchFamily="66" charset="0"/>
              </a:rPr>
              <a:t>резкое неудовольствие архиепископа, </a:t>
            </a:r>
            <a:endParaRPr lang="ru-RU" sz="2200" b="1" dirty="0" smtClean="0">
              <a:solidFill>
                <a:srgbClr val="57257D"/>
              </a:solidFill>
              <a:latin typeface="Monotype Corsiva" pitchFamily="66" charset="0"/>
            </a:endParaRPr>
          </a:p>
          <a:p>
            <a:pPr algn="ctr"/>
            <a:r>
              <a:rPr lang="ru-RU" sz="2200" b="1" dirty="0" smtClean="0">
                <a:solidFill>
                  <a:srgbClr val="57257D"/>
                </a:solidFill>
                <a:latin typeface="Monotype Corsiva" pitchFamily="66" charset="0"/>
              </a:rPr>
              <a:t>и </a:t>
            </a:r>
            <a:r>
              <a:rPr lang="ru-RU" sz="2200" b="1" dirty="0" smtClean="0">
                <a:solidFill>
                  <a:srgbClr val="57257D"/>
                </a:solidFill>
                <a:latin typeface="Monotype Corsiva" pitchFamily="66" charset="0"/>
              </a:rPr>
              <a:t>Моцарт предпочел покинуть службу. Из выдающихся композиторов прошлого он стал первым, кто выбрал жизнь свободного художника.</a:t>
            </a:r>
            <a:endParaRPr lang="ru-RU" sz="2200" b="1" dirty="0">
              <a:solidFill>
                <a:srgbClr val="57257D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опия моцарт0024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4000496" y="2285992"/>
            <a:ext cx="4575602" cy="3000396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357686" y="5572140"/>
            <a:ext cx="3929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Monotype Corsiva" pitchFamily="66" charset="0"/>
              </a:rPr>
              <a:t>Вена. Церковь Св.Петра и соборная площадь. Моцарт жил в доме справа.</a:t>
            </a:r>
            <a:endParaRPr lang="ru-RU" sz="2000" b="1" dirty="0"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214290"/>
            <a:ext cx="85725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57257D"/>
                </a:solidFill>
                <a:latin typeface="Monotype Corsiva" pitchFamily="66" charset="0"/>
              </a:rPr>
              <a:t>В 1781 г. Моцарт переехал в Вену, у него появилась семья. Зарабатывал он редкими изданиями собственных сочинений, уроками игры на фортепиано и выступлениями, которые послужили стимулом для создания концертов для фортепиано с оркестром.</a:t>
            </a:r>
            <a:endParaRPr lang="ru-RU" sz="2200" b="1" dirty="0">
              <a:solidFill>
                <a:srgbClr val="57257D"/>
              </a:solidFill>
              <a:latin typeface="Monotype Corsiva" pitchFamily="66" charset="0"/>
            </a:endParaRPr>
          </a:p>
        </p:txBody>
      </p:sp>
      <p:pic>
        <p:nvPicPr>
          <p:cNvPr id="8" name="Рисунок 7" descr="моцарт0024.JPG"/>
          <p:cNvPicPr>
            <a:picLocks noChangeAspect="1"/>
          </p:cNvPicPr>
          <p:nvPr/>
        </p:nvPicPr>
        <p:blipFill>
          <a:blip r:embed="rId3" cstate="email">
            <a:lum bright="-9000"/>
          </a:blip>
          <a:srcRect/>
          <a:stretch>
            <a:fillRect/>
          </a:stretch>
        </p:blipFill>
        <p:spPr>
          <a:xfrm>
            <a:off x="714348" y="2071678"/>
            <a:ext cx="2357454" cy="3115207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642910" y="5500702"/>
            <a:ext cx="25003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Monotype Corsiva" pitchFamily="66" charset="0"/>
              </a:rPr>
              <a:t>Констанца Моцарт, жена композитора, Около 1782 г.</a:t>
            </a:r>
            <a:endParaRPr lang="ru-RU" sz="2000" b="1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моцарт000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86116" y="428604"/>
            <a:ext cx="2357454" cy="3755160"/>
          </a:xfrm>
          <a:prstGeom prst="rect">
            <a:avLst/>
          </a:prstGeom>
          <a:ln>
            <a:solidFill>
              <a:srgbClr val="9900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моцарт001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549175">
            <a:off x="5869822" y="461001"/>
            <a:ext cx="2519463" cy="3944549"/>
          </a:xfrm>
          <a:prstGeom prst="rect">
            <a:avLst/>
          </a:prstGeom>
          <a:ln>
            <a:solidFill>
              <a:srgbClr val="9900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 descr="моцарт000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10244832">
            <a:off x="703248" y="589292"/>
            <a:ext cx="2290169" cy="3601586"/>
          </a:xfrm>
          <a:prstGeom prst="rect">
            <a:avLst/>
          </a:prstGeom>
          <a:ln>
            <a:solidFill>
              <a:srgbClr val="9900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0" y="4714884"/>
            <a:ext cx="90011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57257D"/>
                </a:solidFill>
                <a:latin typeface="Monotype Corsiva" pitchFamily="66" charset="0"/>
              </a:rPr>
              <a:t>Особенное внимание Моцарт уделял опере. Его произведения  - целая эпоха в развитии этого вида музыкального искусства. Опера привлекала композитора возможностью показать взаимоотношения людей, их чувства и стремления</a:t>
            </a:r>
            <a:r>
              <a:rPr lang="ru-RU" sz="2000" b="1" dirty="0" smtClean="0">
                <a:solidFill>
                  <a:srgbClr val="57257D"/>
                </a:solidFill>
                <a:latin typeface="Monotype Corsiva" pitchFamily="66" charset="0"/>
              </a:rPr>
              <a:t>.</a:t>
            </a:r>
            <a:r>
              <a:rPr lang="ru-RU" sz="2000" b="1" dirty="0" smtClean="0">
                <a:solidFill>
                  <a:srgbClr val="57257D"/>
                </a:solidFill>
                <a:latin typeface="Monotype Corsiva" pitchFamily="66" charset="0"/>
              </a:rPr>
              <a:t> В зрелых произведениях Моцарт отказался  от строгого разграничения оперы на серьезную и комическую – появился музыкально-драматический  спектакль, в которых эти элементы переплетены. </a:t>
            </a:r>
            <a:endParaRPr lang="ru-RU" sz="2000" b="1" dirty="0">
              <a:solidFill>
                <a:srgbClr val="57257D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200-stretch-a2d94a6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85720" y="191731"/>
            <a:ext cx="2786082" cy="3665897"/>
          </a:xfrm>
          <a:prstGeom prst="rect">
            <a:avLst/>
          </a:prstGeom>
          <a:ln>
            <a:solidFill>
              <a:srgbClr val="9900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286248" y="285728"/>
            <a:ext cx="457203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57257D"/>
                </a:solidFill>
                <a:latin typeface="Monotype Corsiva" pitchFamily="66" charset="0"/>
              </a:rPr>
              <a:t>В </a:t>
            </a:r>
            <a:r>
              <a:rPr lang="ru-RU" sz="2200" b="1" dirty="0" smtClean="0">
                <a:solidFill>
                  <a:srgbClr val="57257D"/>
                </a:solidFill>
                <a:latin typeface="Monotype Corsiva" pitchFamily="66" charset="0"/>
              </a:rPr>
              <a:t>операх Моцарта нет однозначно положительных и отрицательных героев, характеры живые и многогранные. Моцарт часто обращался к литературным источникам. </a:t>
            </a:r>
            <a:r>
              <a:rPr lang="ru-RU" sz="2200" b="1" dirty="0" smtClean="0">
                <a:solidFill>
                  <a:srgbClr val="57257D"/>
                </a:solidFill>
                <a:latin typeface="Monotype Corsiva" pitchFamily="66" charset="0"/>
              </a:rPr>
              <a:t>Так опера «Свадьба Фигаро» (1786г.) написана по пьесе французского драматурга Бомарше. Главная тема оперы – любовь, однако в произведении есть социальный подтекст: Фигаро и </a:t>
            </a:r>
          </a:p>
          <a:p>
            <a:pPr algn="ctr"/>
            <a:r>
              <a:rPr lang="ru-RU" sz="2200" b="1" dirty="0" smtClean="0">
                <a:solidFill>
                  <a:srgbClr val="57257D"/>
                </a:solidFill>
                <a:latin typeface="Monotype Corsiva" pitchFamily="66" charset="0"/>
              </a:rPr>
              <a:t>его возлюбленная  </a:t>
            </a:r>
            <a:r>
              <a:rPr lang="ru-RU" sz="2200" b="1" dirty="0" err="1" smtClean="0">
                <a:solidFill>
                  <a:srgbClr val="57257D"/>
                </a:solidFill>
                <a:latin typeface="Monotype Corsiva" pitchFamily="66" charset="0"/>
              </a:rPr>
              <a:t>Сюзанна</a:t>
            </a:r>
            <a:r>
              <a:rPr lang="ru-RU" sz="2200" b="1" dirty="0" smtClean="0">
                <a:solidFill>
                  <a:srgbClr val="57257D"/>
                </a:solidFill>
                <a:latin typeface="Monotype Corsiva" pitchFamily="66" charset="0"/>
              </a:rPr>
              <a:t>  умны и энергичны, но они незнатного происхождения –всего  лишь слуги  в доме  графа Альмавивы, глуповатого и непорядочного аристократа. </a:t>
            </a:r>
          </a:p>
          <a:p>
            <a:pPr algn="ctr"/>
            <a:r>
              <a:rPr lang="ru-RU" sz="2200" b="1" dirty="0" smtClean="0">
                <a:solidFill>
                  <a:srgbClr val="57257D"/>
                </a:solidFill>
                <a:latin typeface="Monotype Corsiva" pitchFamily="66" charset="0"/>
              </a:rPr>
              <a:t>Конечно, авторские симпатии </a:t>
            </a:r>
          </a:p>
          <a:p>
            <a:pPr algn="ctr"/>
            <a:r>
              <a:rPr lang="ru-RU" sz="2200" b="1" dirty="0" smtClean="0">
                <a:solidFill>
                  <a:srgbClr val="57257D"/>
                </a:solidFill>
                <a:latin typeface="Monotype Corsiva" pitchFamily="66" charset="0"/>
              </a:rPr>
              <a:t>на стороне влюбленных.</a:t>
            </a:r>
          </a:p>
          <a:p>
            <a:pPr algn="ctr"/>
            <a:endParaRPr lang="ru-RU" sz="2200" b="1" dirty="0">
              <a:solidFill>
                <a:srgbClr val="57257D"/>
              </a:solidFill>
              <a:latin typeface="Monotype Corsiva" pitchFamily="66" charset="0"/>
            </a:endParaRPr>
          </a:p>
        </p:txBody>
      </p:sp>
      <p:pic>
        <p:nvPicPr>
          <p:cNvPr id="7" name="Рисунок 6" descr="моцарт002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28728" y="2786058"/>
            <a:ext cx="2707029" cy="3828045"/>
          </a:xfrm>
          <a:prstGeom prst="rect">
            <a:avLst/>
          </a:prstGeom>
          <a:ln>
            <a:solidFill>
              <a:srgbClr val="9900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1019</TotalTime>
  <Words>3032</Words>
  <PresentationFormat>Экран (4:3)</PresentationFormat>
  <Paragraphs>104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Amadeus -  возлюбленный Богом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Amadeus</dc:title>
  <cp:lastModifiedBy>User</cp:lastModifiedBy>
  <cp:revision>116</cp:revision>
  <dcterms:modified xsi:type="dcterms:W3CDTF">2016-01-13T08:07:15Z</dcterms:modified>
</cp:coreProperties>
</file>