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7" r:id="rId7"/>
    <p:sldId id="268" r:id="rId8"/>
    <p:sldId id="269" r:id="rId9"/>
    <p:sldId id="263" r:id="rId10"/>
    <p:sldId id="270" r:id="rId11"/>
    <p:sldId id="262" r:id="rId12"/>
    <p:sldId id="261" r:id="rId13"/>
    <p:sldId id="264" r:id="rId14"/>
    <p:sldId id="272" r:id="rId15"/>
    <p:sldId id="271" r:id="rId16"/>
    <p:sldId id="266" r:id="rId17"/>
    <p:sldId id="265"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FFFFFF"/>
    <a:srgbClr val="800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417" autoAdjust="0"/>
  </p:normalViewPr>
  <p:slideViewPr>
    <p:cSldViewPr>
      <p:cViewPr varScale="1">
        <p:scale>
          <a:sx n="98" d="100"/>
          <a:sy n="98" d="100"/>
        </p:scale>
        <p:origin x="-2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24.12.2015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3000"/>
            <a:lum/>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24.12.2015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214290"/>
            <a:ext cx="6429420" cy="1015663"/>
          </a:xfrm>
          <a:prstGeom prst="rect">
            <a:avLst/>
          </a:prstGeom>
          <a:noFill/>
        </p:spPr>
        <p:txBody>
          <a:bodyPr wrap="square" rtlCol="0">
            <a:spAutoFit/>
            <a:scene3d>
              <a:camera prst="orthographicFront"/>
              <a:lightRig rig="threePt" dir="t"/>
            </a:scene3d>
            <a:sp3d extrusionH="57150">
              <a:bevelT w="57150" h="38100" prst="artDeco"/>
            </a:sp3d>
          </a:bodyPr>
          <a:lstStyle/>
          <a:p>
            <a:r>
              <a:rPr lang="ru-RU" sz="6000" b="1" dirty="0" smtClean="0">
                <a:solidFill>
                  <a:srgbClr val="800080"/>
                </a:solidFill>
                <a:latin typeface="Monotype Corsiva" pitchFamily="66" charset="0"/>
              </a:rPr>
              <a:t>Сотворивший танец</a:t>
            </a:r>
            <a:endParaRPr lang="ru-RU" sz="6000" b="1" dirty="0">
              <a:solidFill>
                <a:srgbClr val="800080"/>
              </a:solidFill>
              <a:latin typeface="Monotype Corsiva" pitchFamily="66" charset="0"/>
            </a:endParaRPr>
          </a:p>
        </p:txBody>
      </p:sp>
      <p:pic>
        <p:nvPicPr>
          <p:cNvPr id="5" name="Рисунок 4" descr="56278.jpg"/>
          <p:cNvPicPr>
            <a:picLocks noChangeAspect="1"/>
          </p:cNvPicPr>
          <p:nvPr/>
        </p:nvPicPr>
        <p:blipFill>
          <a:blip r:embed="rId2" cstate="email"/>
          <a:srcRect/>
          <a:stretch>
            <a:fillRect/>
          </a:stretch>
        </p:blipFill>
        <p:spPr>
          <a:xfrm>
            <a:off x="5715008" y="1214422"/>
            <a:ext cx="3301301" cy="4357718"/>
          </a:xfrm>
          <a:prstGeom prst="rect">
            <a:avLst/>
          </a:prstGeom>
          <a:ln w="12700">
            <a:solidFill>
              <a:srgbClr val="800080"/>
            </a:solidFill>
          </a:ln>
          <a:effectLst>
            <a:outerShdw blurRad="292100" dist="139700" dir="2700000" algn="tl" rotWithShape="0">
              <a:srgbClr val="333333">
                <a:alpha val="65000"/>
              </a:srgbClr>
            </a:outerShdw>
          </a:effectLst>
        </p:spPr>
      </p:pic>
      <p:sp>
        <p:nvSpPr>
          <p:cNvPr id="6" name="TextBox 5"/>
          <p:cNvSpPr txBox="1"/>
          <p:nvPr/>
        </p:nvSpPr>
        <p:spPr>
          <a:xfrm>
            <a:off x="571472" y="2000240"/>
            <a:ext cx="4429156" cy="1446550"/>
          </a:xfrm>
          <a:prstGeom prst="rect">
            <a:avLst/>
          </a:prstGeom>
          <a:noFill/>
        </p:spPr>
        <p:txBody>
          <a:bodyPr wrap="square" rtlCol="0">
            <a:spAutoFit/>
          </a:bodyPr>
          <a:lstStyle/>
          <a:p>
            <a:pPr algn="ctr"/>
            <a:r>
              <a:rPr lang="ru-RU" sz="2200" dirty="0" smtClean="0">
                <a:solidFill>
                  <a:srgbClr val="660066"/>
                </a:solidFill>
                <a:latin typeface="Nautilus Pompilius" pitchFamily="50" charset="-52"/>
              </a:rPr>
              <a:t>ИИЦ – Научная библиотека представляет виртуальную выставку к 110-летию балетмейстера Игоря Моисеева </a:t>
            </a:r>
            <a:endParaRPr lang="ru-RU" sz="2200" dirty="0">
              <a:solidFill>
                <a:srgbClr val="660066"/>
              </a:solidFill>
              <a:latin typeface="Nautilus Pompilius" pitchFamily="50" charset="-52"/>
            </a:endParaRPr>
          </a:p>
        </p:txBody>
      </p:sp>
      <p:pic>
        <p:nvPicPr>
          <p:cNvPr id="7" name="Рисунок 6" descr="мо0017.JPG"/>
          <p:cNvPicPr>
            <a:picLocks noChangeAspect="1"/>
          </p:cNvPicPr>
          <p:nvPr/>
        </p:nvPicPr>
        <p:blipFill>
          <a:blip r:embed="rId3" cstate="email"/>
          <a:stretch>
            <a:fillRect/>
          </a:stretch>
        </p:blipFill>
        <p:spPr>
          <a:xfrm>
            <a:off x="142843" y="4643446"/>
            <a:ext cx="5367703" cy="2071702"/>
          </a:xfrm>
          <a:prstGeom prst="rect">
            <a:avLst/>
          </a:prstGeom>
          <a:ln w="19050">
            <a:solidFill>
              <a:srgbClr val="800080"/>
            </a:solid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3RIA-506274-Preview.jpg"/>
          <p:cNvPicPr>
            <a:picLocks noChangeAspect="1"/>
          </p:cNvPicPr>
          <p:nvPr/>
        </p:nvPicPr>
        <p:blipFill>
          <a:blip r:embed="rId2"/>
          <a:srcRect/>
          <a:stretch>
            <a:fillRect/>
          </a:stretch>
        </p:blipFill>
        <p:spPr>
          <a:xfrm>
            <a:off x="4643438" y="642918"/>
            <a:ext cx="4143404" cy="2714644"/>
          </a:xfrm>
          <a:prstGeom prst="rect">
            <a:avLst/>
          </a:prstGeom>
          <a:ln>
            <a:solidFill>
              <a:schemeClr val="bg1"/>
            </a:solidFill>
          </a:ln>
          <a:effectLst>
            <a:outerShdw blurRad="292100" dist="139700" dir="2700000" algn="tl" rotWithShape="0">
              <a:srgbClr val="333333">
                <a:alpha val="65000"/>
              </a:srgbClr>
            </a:outerShdw>
          </a:effectLst>
        </p:spPr>
      </p:pic>
      <p:pic>
        <p:nvPicPr>
          <p:cNvPr id="8" name="Рисунок 7" descr="1448913430_10.jpg"/>
          <p:cNvPicPr>
            <a:picLocks noChangeAspect="1"/>
          </p:cNvPicPr>
          <p:nvPr/>
        </p:nvPicPr>
        <p:blipFill>
          <a:blip r:embed="rId3" cstate="email"/>
          <a:srcRect/>
          <a:stretch>
            <a:fillRect/>
          </a:stretch>
        </p:blipFill>
        <p:spPr>
          <a:xfrm>
            <a:off x="500034" y="3786190"/>
            <a:ext cx="6572296" cy="2782417"/>
          </a:xfrm>
          <a:prstGeom prst="rect">
            <a:avLst/>
          </a:prstGeom>
          <a:ln>
            <a:solidFill>
              <a:srgbClr val="FFFFFF"/>
            </a:solidFill>
          </a:ln>
          <a:effectLst>
            <a:outerShdw blurRad="292100" dist="139700" dir="2700000" algn="tl" rotWithShape="0">
              <a:srgbClr val="333333">
                <a:alpha val="65000"/>
              </a:srgbClr>
            </a:outerShdw>
          </a:effectLst>
        </p:spPr>
      </p:pic>
      <p:sp>
        <p:nvSpPr>
          <p:cNvPr id="9" name="TextBox 8"/>
          <p:cNvSpPr txBox="1"/>
          <p:nvPr/>
        </p:nvSpPr>
        <p:spPr>
          <a:xfrm>
            <a:off x="357158" y="571480"/>
            <a:ext cx="3857652" cy="2246769"/>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«Что такое народный танец? Это пластический портрет народа. Немая поэзия, зримая песня, таящая в себе часть народной души». </a:t>
            </a:r>
          </a:p>
          <a:p>
            <a:endParaRPr lang="ru-RU" sz="2000" dirty="0" smtClean="0">
              <a:solidFill>
                <a:srgbClr val="660066"/>
              </a:solidFill>
              <a:latin typeface="Nautilus Pompilius" pitchFamily="50" charset="-52"/>
            </a:endParaRPr>
          </a:p>
          <a:p>
            <a:r>
              <a:rPr lang="ru-RU" sz="2000" dirty="0" smtClean="0">
                <a:solidFill>
                  <a:srgbClr val="660066"/>
                </a:solidFill>
                <a:latin typeface="Nautilus Pompilius" pitchFamily="50" charset="-52"/>
              </a:rPr>
              <a:t>                             Игорь Моисеев</a:t>
            </a:r>
            <a:endParaRPr lang="ru-RU" sz="2000" dirty="0">
              <a:solidFill>
                <a:srgbClr val="660066"/>
              </a:solidFill>
              <a:latin typeface="Nautilus Pompilius" pitchFamily="50" charset="-5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о0009.JPG"/>
          <p:cNvPicPr>
            <a:picLocks noChangeAspect="1"/>
          </p:cNvPicPr>
          <p:nvPr/>
        </p:nvPicPr>
        <p:blipFill>
          <a:blip r:embed="rId2" cstate="email"/>
          <a:stretch>
            <a:fillRect/>
          </a:stretch>
        </p:blipFill>
        <p:spPr>
          <a:xfrm>
            <a:off x="1214414" y="2285992"/>
            <a:ext cx="3071834" cy="402751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3" name="Рисунок 2" descr="мо0008.JPG"/>
          <p:cNvPicPr>
            <a:picLocks noChangeAspect="1"/>
          </p:cNvPicPr>
          <p:nvPr/>
        </p:nvPicPr>
        <p:blipFill>
          <a:blip r:embed="rId3" cstate="email"/>
          <a:stretch>
            <a:fillRect/>
          </a:stretch>
        </p:blipFill>
        <p:spPr>
          <a:xfrm>
            <a:off x="5143504" y="2285992"/>
            <a:ext cx="2992729" cy="40032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Прямоугольник 3"/>
          <p:cNvSpPr/>
          <p:nvPr/>
        </p:nvSpPr>
        <p:spPr>
          <a:xfrm>
            <a:off x="571472" y="357166"/>
            <a:ext cx="8072494" cy="1323439"/>
          </a:xfrm>
          <a:prstGeom prst="rect">
            <a:avLst/>
          </a:prstGeom>
        </p:spPr>
        <p:txBody>
          <a:bodyPr wrap="square">
            <a:spAutoFit/>
          </a:bodyPr>
          <a:lstStyle/>
          <a:p>
            <a:pPr algn="ctr"/>
            <a:r>
              <a:rPr lang="ru-RU" sz="2000" dirty="0" smtClean="0">
                <a:solidFill>
                  <a:srgbClr val="660066"/>
                </a:solidFill>
                <a:latin typeface="Nautilus Pompilius" pitchFamily="50" charset="-52"/>
              </a:rPr>
              <a:t>Первые программы Ансамбля состояли из подлинников, действительно бытовавших в народе. И коллектив вначале на две трети состоял из танцоров, пришедших из самодеятельности. Но вскоре стало ясно, что в таком виде сценический танец существовать не может</a:t>
            </a:r>
            <a:endParaRPr lang="ru-RU" sz="2000" dirty="0">
              <a:solidFill>
                <a:srgbClr val="660066"/>
              </a:solidFill>
              <a:latin typeface="Nautilus Pompilius" pitchFamily="50" charset="-5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357166"/>
            <a:ext cx="5143536" cy="5940088"/>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Деятельность Моисеева в те годы </a:t>
            </a:r>
          </a:p>
          <a:p>
            <a:pPr algn="ctr"/>
            <a:r>
              <a:rPr lang="ru-RU" sz="2000" dirty="0" smtClean="0">
                <a:solidFill>
                  <a:srgbClr val="660066"/>
                </a:solidFill>
                <a:latin typeface="Nautilus Pompilius" pitchFamily="50" charset="-52"/>
              </a:rPr>
              <a:t>была титанической работой первооткрывателя. Молодому коллективу и хореографу предстояло овладеть формой, изучить технологию народного танца, прежде чем что-то возникло на этой основе новое, свежее. Ни опыта, ни наглядного примера не существовало. Танцевальным миниатюрам Моисеева самим предстояло стать хореографическим «рассказом», со своей формой, самостоятельным сюжетом. Уже первые выступления коллектива показали правильность и плодотворность избранного пути. Бережное, внимательное отношение к народному танцу, сохранение его основных мотивов, узнаваемость танцевальной лексики в сочетании с простотой формы обеспечили ансамблю полный и всеобщий успех.</a:t>
            </a:r>
            <a:endParaRPr lang="ru-RU" sz="2000" dirty="0">
              <a:solidFill>
                <a:srgbClr val="660066"/>
              </a:solidFill>
              <a:latin typeface="Nautilus Pompilius" pitchFamily="50" charset="-52"/>
            </a:endParaRPr>
          </a:p>
        </p:txBody>
      </p:sp>
      <p:pic>
        <p:nvPicPr>
          <p:cNvPr id="5" name="Рисунок 4" descr="мо0002.JPG"/>
          <p:cNvPicPr>
            <a:picLocks noChangeAspect="1"/>
          </p:cNvPicPr>
          <p:nvPr/>
        </p:nvPicPr>
        <p:blipFill>
          <a:blip r:embed="rId2" cstate="email"/>
          <a:stretch>
            <a:fillRect/>
          </a:stretch>
        </p:blipFill>
        <p:spPr>
          <a:xfrm>
            <a:off x="6429388" y="214290"/>
            <a:ext cx="2428892" cy="3556856"/>
          </a:xfrm>
          <a:prstGeom prst="rect">
            <a:avLst/>
          </a:prstGeom>
          <a:ln>
            <a:solidFill>
              <a:srgbClr val="800080"/>
            </a:solidFill>
          </a:ln>
          <a:effectLst>
            <a:outerShdw blurRad="292100" dist="139700" dir="2700000" algn="tl" rotWithShape="0">
              <a:srgbClr val="333333">
                <a:alpha val="65000"/>
              </a:srgbClr>
            </a:outerShdw>
          </a:effectLst>
        </p:spPr>
      </p:pic>
      <p:pic>
        <p:nvPicPr>
          <p:cNvPr id="6" name="Рисунок 5" descr="мо0003.JPG"/>
          <p:cNvPicPr>
            <a:picLocks noChangeAspect="1"/>
          </p:cNvPicPr>
          <p:nvPr/>
        </p:nvPicPr>
        <p:blipFill>
          <a:blip r:embed="rId3" cstate="email"/>
          <a:stretch>
            <a:fillRect/>
          </a:stretch>
        </p:blipFill>
        <p:spPr>
          <a:xfrm>
            <a:off x="5715008" y="3143248"/>
            <a:ext cx="2572303" cy="3163987"/>
          </a:xfrm>
          <a:prstGeom prst="rect">
            <a:avLst/>
          </a:prstGeom>
          <a:ln>
            <a:solidFill>
              <a:srgbClr val="800080"/>
            </a:solidFill>
          </a:ln>
          <a:effectLst>
            <a:outerShdw blurRad="292100" dist="139700" dir="2700000" algn="tl" rotWithShape="0">
              <a:srgbClr val="333333">
                <a:alpha val="65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о0014.JPG"/>
          <p:cNvPicPr>
            <a:picLocks noChangeAspect="1"/>
          </p:cNvPicPr>
          <p:nvPr/>
        </p:nvPicPr>
        <p:blipFill>
          <a:blip r:embed="rId2" cstate="email"/>
          <a:stretch>
            <a:fillRect/>
          </a:stretch>
        </p:blipFill>
        <p:spPr>
          <a:xfrm>
            <a:off x="285720" y="142852"/>
            <a:ext cx="3429024" cy="1121532"/>
          </a:xfrm>
          <a:prstGeom prst="rect">
            <a:avLst/>
          </a:prstGeom>
          <a:ln>
            <a:solidFill>
              <a:srgbClr val="800080"/>
            </a:solidFill>
          </a:ln>
          <a:effectLst>
            <a:outerShdw blurRad="292100" dist="139700" dir="2700000" algn="tl" rotWithShape="0">
              <a:srgbClr val="333333">
                <a:alpha val="65000"/>
              </a:srgbClr>
            </a:outerShdw>
          </a:effectLst>
        </p:spPr>
      </p:pic>
      <p:pic>
        <p:nvPicPr>
          <p:cNvPr id="4" name="Рисунок 3" descr="мо0015.JPG"/>
          <p:cNvPicPr>
            <a:picLocks noChangeAspect="1"/>
          </p:cNvPicPr>
          <p:nvPr/>
        </p:nvPicPr>
        <p:blipFill>
          <a:blip r:embed="rId3" cstate="email"/>
          <a:stretch>
            <a:fillRect/>
          </a:stretch>
        </p:blipFill>
        <p:spPr>
          <a:xfrm>
            <a:off x="285720" y="1142984"/>
            <a:ext cx="3429024" cy="5595375"/>
          </a:xfrm>
          <a:prstGeom prst="rect">
            <a:avLst/>
          </a:prstGeom>
          <a:ln>
            <a:solidFill>
              <a:srgbClr val="800080"/>
            </a:solidFill>
          </a:ln>
          <a:effectLst>
            <a:outerShdw blurRad="292100" dist="139700" dir="2700000" algn="tl" rotWithShape="0">
              <a:srgbClr val="333333">
                <a:alpha val="65000"/>
              </a:srgbClr>
            </a:outerShdw>
          </a:effectLst>
        </p:spPr>
      </p:pic>
      <p:sp>
        <p:nvSpPr>
          <p:cNvPr id="6" name="TextBox 5"/>
          <p:cNvSpPr txBox="1"/>
          <p:nvPr/>
        </p:nvSpPr>
        <p:spPr>
          <a:xfrm>
            <a:off x="4286248" y="928670"/>
            <a:ext cx="4357718" cy="4401205"/>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«Народный танец нуждается в тщательном изучении. Опираясь на народный опыт, мы стараемся расширить возможности танца, обогащая его режиссерской выдумкой, техникой танца, благодаря которой он ярче выражает себя. Мы подходим к народному танцу как к материалу для творчества, не скрывая своего авторства в каждом народном танце. Но наше творчество продолжается </a:t>
            </a:r>
          </a:p>
          <a:p>
            <a:pPr algn="ctr"/>
            <a:r>
              <a:rPr lang="ru-RU" sz="2000" dirty="0" smtClean="0">
                <a:solidFill>
                  <a:srgbClr val="660066"/>
                </a:solidFill>
                <a:latin typeface="Nautilus Pompilius" pitchFamily="50" charset="-52"/>
              </a:rPr>
              <a:t>в природе самого танца».</a:t>
            </a:r>
          </a:p>
          <a:p>
            <a:pPr algn="ctr"/>
            <a:endParaRPr lang="ru-RU" sz="2000" dirty="0" smtClean="0">
              <a:solidFill>
                <a:srgbClr val="660066"/>
              </a:solidFill>
              <a:latin typeface="Nautilus Pompilius" pitchFamily="50" charset="-52"/>
            </a:endParaRPr>
          </a:p>
          <a:p>
            <a:pPr algn="ctr"/>
            <a:r>
              <a:rPr lang="ru-RU" sz="2000" dirty="0" smtClean="0">
                <a:solidFill>
                  <a:srgbClr val="660066"/>
                </a:solidFill>
                <a:latin typeface="Nautilus Pompilius" pitchFamily="50" charset="-52"/>
              </a:rPr>
              <a:t>                               Игорь Моисеев </a:t>
            </a:r>
            <a:endParaRPr lang="ru-RU" sz="2000" dirty="0">
              <a:solidFill>
                <a:srgbClr val="660066"/>
              </a:solidFill>
              <a:latin typeface="Nautilus Pompilius" pitchFamily="50" charset="-5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120-01.jpg"/>
          <p:cNvPicPr>
            <a:picLocks noChangeAspect="1"/>
          </p:cNvPicPr>
          <p:nvPr/>
        </p:nvPicPr>
        <p:blipFill>
          <a:blip r:embed="rId2" cstate="email"/>
          <a:stretch>
            <a:fillRect/>
          </a:stretch>
        </p:blipFill>
        <p:spPr>
          <a:xfrm>
            <a:off x="214282" y="214290"/>
            <a:ext cx="2928958" cy="4112026"/>
          </a:xfrm>
          <a:prstGeom prst="rect">
            <a:avLst/>
          </a:prstGeom>
          <a:ln w="19050">
            <a:solidFill>
              <a:srgbClr val="FFFFFF"/>
            </a:solidFill>
          </a:ln>
          <a:effectLst>
            <a:outerShdw blurRad="292100" dist="139700" dir="2700000" algn="tl" rotWithShape="0">
              <a:srgbClr val="333333">
                <a:alpha val="65000"/>
              </a:srgbClr>
            </a:outerShdw>
          </a:effectLst>
        </p:spPr>
      </p:pic>
      <p:pic>
        <p:nvPicPr>
          <p:cNvPr id="3" name="Рисунок 2" descr="1416586534_212.jpg"/>
          <p:cNvPicPr>
            <a:picLocks noChangeAspect="1"/>
          </p:cNvPicPr>
          <p:nvPr/>
        </p:nvPicPr>
        <p:blipFill>
          <a:blip r:embed="rId3" cstate="email"/>
          <a:srcRect/>
          <a:stretch>
            <a:fillRect/>
          </a:stretch>
        </p:blipFill>
        <p:spPr>
          <a:xfrm>
            <a:off x="3643306" y="3660103"/>
            <a:ext cx="4714908" cy="3050843"/>
          </a:xfrm>
          <a:prstGeom prst="rect">
            <a:avLst/>
          </a:prstGeom>
          <a:ln w="19050">
            <a:solidFill>
              <a:srgbClr val="FFFFFF"/>
            </a:solidFill>
          </a:ln>
          <a:effectLst>
            <a:outerShdw blurRad="292100" dist="139700" dir="2700000" algn="tl" rotWithShape="0">
              <a:srgbClr val="333333">
                <a:alpha val="65000"/>
              </a:srgbClr>
            </a:outerShdw>
          </a:effectLst>
        </p:spPr>
      </p:pic>
      <p:sp>
        <p:nvSpPr>
          <p:cNvPr id="4" name="TextBox 3"/>
          <p:cNvSpPr txBox="1"/>
          <p:nvPr/>
        </p:nvSpPr>
        <p:spPr>
          <a:xfrm>
            <a:off x="3286116" y="357166"/>
            <a:ext cx="5715040" cy="3170099"/>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С началом войны Ансамбль был эвакуирован в Свердловск.  Коллектив начал выступать на эвакуированных с запада заводах, в Сибири, на Дальнем Востоке, в Забайкалье и стал перечислять деньги на оборону. В 1943 году Ансамбль вернулся в Москву. «Танцы славянских народов» – так назвалась композиция, которой встретил Моисеев окончание Великой Отечественной войны и которая триумфально открыла первые выезды Ансамбля в Европу.</a:t>
            </a:r>
            <a:endParaRPr lang="ru-RU" sz="2000" dirty="0">
              <a:solidFill>
                <a:srgbClr val="660066"/>
              </a:solidFill>
              <a:latin typeface="Nautilus Pompilius" pitchFamily="50" charset="-5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416586572_img_0625.jpg"/>
          <p:cNvPicPr>
            <a:picLocks noChangeAspect="1"/>
          </p:cNvPicPr>
          <p:nvPr/>
        </p:nvPicPr>
        <p:blipFill>
          <a:blip r:embed="rId2" cstate="email"/>
          <a:srcRect r="-1"/>
          <a:stretch>
            <a:fillRect/>
          </a:stretch>
        </p:blipFill>
        <p:spPr>
          <a:xfrm>
            <a:off x="357158" y="357166"/>
            <a:ext cx="4286280" cy="2759660"/>
          </a:xfrm>
          <a:prstGeom prst="rect">
            <a:avLst/>
          </a:prstGeom>
          <a:ln>
            <a:solidFill>
              <a:srgbClr val="FFFFFF"/>
            </a:solidFill>
          </a:ln>
          <a:effectLst>
            <a:outerShdw blurRad="292100" dist="139700" dir="2700000" algn="tl" rotWithShape="0">
              <a:srgbClr val="333333">
                <a:alpha val="65000"/>
              </a:srgbClr>
            </a:outerShdw>
          </a:effectLst>
        </p:spPr>
      </p:pic>
      <p:pic>
        <p:nvPicPr>
          <p:cNvPr id="3" name="Рисунок 2" descr="1416586487_187.jpg"/>
          <p:cNvPicPr>
            <a:picLocks noChangeAspect="1"/>
          </p:cNvPicPr>
          <p:nvPr/>
        </p:nvPicPr>
        <p:blipFill>
          <a:blip r:embed="rId3" cstate="email"/>
          <a:srcRect r="-1"/>
          <a:stretch>
            <a:fillRect/>
          </a:stretch>
        </p:blipFill>
        <p:spPr>
          <a:xfrm>
            <a:off x="214282" y="3500438"/>
            <a:ext cx="4744812" cy="3000396"/>
          </a:xfrm>
          <a:prstGeom prst="rect">
            <a:avLst/>
          </a:prstGeom>
          <a:ln>
            <a:solidFill>
              <a:srgbClr val="FFFFFF"/>
            </a:solidFill>
          </a:ln>
          <a:effectLst>
            <a:outerShdw blurRad="292100" dist="139700" dir="2700000" algn="tl" rotWithShape="0">
              <a:srgbClr val="333333">
                <a:alpha val="65000"/>
              </a:srgbClr>
            </a:outerShdw>
          </a:effectLst>
        </p:spPr>
      </p:pic>
      <p:sp>
        <p:nvSpPr>
          <p:cNvPr id="4" name="TextBox 3"/>
          <p:cNvSpPr txBox="1"/>
          <p:nvPr/>
        </p:nvSpPr>
        <p:spPr>
          <a:xfrm>
            <a:off x="5000628" y="285728"/>
            <a:ext cx="3929090" cy="5940088"/>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«Мир и дружба» – композиция  начала 50-х годов, где были собраны танцы стран социализма. « По странам мира» – цикл, за который Игорь Моисеев был удостоен Ленинской  премии, так же, как и за «Дорогу к танцу» (1965), а Ансамбль – звания академического. Во время многочисленных поездок за рубеж Моисеев не только знакомит зрителя с искусством своей страны, но и сам изучает особенности танцевальной культуры других народов. В репертуаре Ансамбля более 300 номеров и большая часть из них создана вдохновенным талантом </a:t>
            </a:r>
          </a:p>
          <a:p>
            <a:pPr algn="ctr"/>
            <a:r>
              <a:rPr lang="ru-RU" sz="2000" dirty="0" smtClean="0">
                <a:solidFill>
                  <a:srgbClr val="660066"/>
                </a:solidFill>
                <a:latin typeface="Nautilus Pompilius" pitchFamily="50" charset="-52"/>
              </a:rPr>
              <a:t>Игоря Моисеева.</a:t>
            </a:r>
            <a:endParaRPr lang="ru-RU" sz="2000" dirty="0">
              <a:solidFill>
                <a:srgbClr val="660066"/>
              </a:solidFill>
              <a:latin typeface="Nautilus Pompilius" pitchFamily="50" charset="-5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о0016.JPG"/>
          <p:cNvPicPr>
            <a:picLocks noChangeAspect="1"/>
          </p:cNvPicPr>
          <p:nvPr/>
        </p:nvPicPr>
        <p:blipFill>
          <a:blip r:embed="rId2" cstate="email"/>
          <a:srcRect/>
          <a:stretch>
            <a:fillRect/>
          </a:stretch>
        </p:blipFill>
        <p:spPr>
          <a:xfrm>
            <a:off x="5214942" y="214290"/>
            <a:ext cx="3170925" cy="2286016"/>
          </a:xfrm>
          <a:prstGeom prst="rect">
            <a:avLst/>
          </a:prstGeom>
          <a:ln>
            <a:solidFill>
              <a:srgbClr val="800080"/>
            </a:solidFill>
          </a:ln>
          <a:effectLst>
            <a:outerShdw blurRad="292100" dist="139700" dir="2700000" algn="tl" rotWithShape="0">
              <a:srgbClr val="333333">
                <a:alpha val="65000"/>
              </a:srgbClr>
            </a:outerShdw>
          </a:effectLst>
        </p:spPr>
      </p:pic>
      <p:pic>
        <p:nvPicPr>
          <p:cNvPr id="4" name="Рисунок 3" descr="мо0012.JPG"/>
          <p:cNvPicPr>
            <a:picLocks noChangeAspect="1"/>
          </p:cNvPicPr>
          <p:nvPr/>
        </p:nvPicPr>
        <p:blipFill>
          <a:blip r:embed="rId3" cstate="email"/>
          <a:srcRect/>
          <a:stretch>
            <a:fillRect/>
          </a:stretch>
        </p:blipFill>
        <p:spPr>
          <a:xfrm>
            <a:off x="5214942" y="1500174"/>
            <a:ext cx="3143272" cy="4146443"/>
          </a:xfrm>
          <a:prstGeom prst="rect">
            <a:avLst/>
          </a:prstGeom>
          <a:ln>
            <a:solidFill>
              <a:srgbClr val="800080"/>
            </a:solidFill>
          </a:ln>
          <a:effectLst>
            <a:outerShdw blurRad="292100" dist="139700" dir="2700000" algn="tl" rotWithShape="0">
              <a:srgbClr val="333333">
                <a:alpha val="65000"/>
              </a:srgbClr>
            </a:outerShdw>
          </a:effectLst>
        </p:spPr>
      </p:pic>
      <p:sp>
        <p:nvSpPr>
          <p:cNvPr id="5" name="TextBox 4"/>
          <p:cNvSpPr txBox="1"/>
          <p:nvPr/>
        </p:nvSpPr>
        <p:spPr>
          <a:xfrm>
            <a:off x="357158" y="428604"/>
            <a:ext cx="4429156" cy="5632311"/>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И.А. Моисеев  был постановщиком  торжественных концертов и культурных программ, посвященных выдающимся событиям общественной жизни страны. Долгие годы  Моисеев возглавлял жюри телевизионного фольклорного фестиваля «Радуга», был постоянным членом жюри многих Международных конкурсов и фестивалей народного танца. </a:t>
            </a:r>
          </a:p>
          <a:p>
            <a:pPr algn="ctr"/>
            <a:r>
              <a:rPr lang="ru-RU" sz="2000" dirty="0" smtClean="0">
                <a:solidFill>
                  <a:srgbClr val="660066"/>
                </a:solidFill>
                <a:latin typeface="Nautilus Pompilius" pitchFamily="50" charset="-52"/>
              </a:rPr>
              <a:t>Деятельность Игоря Моисеева достойно оценена современниками. </a:t>
            </a:r>
          </a:p>
          <a:p>
            <a:pPr algn="ctr"/>
            <a:r>
              <a:rPr lang="ru-RU" sz="2000" dirty="0" smtClean="0">
                <a:solidFill>
                  <a:srgbClr val="660066"/>
                </a:solidFill>
                <a:latin typeface="Nautilus Pompilius" pitchFamily="50" charset="-52"/>
              </a:rPr>
              <a:t>Он обладатель уникального количества титулов, полученных как в нашей стран, так и за рубежом. Моисеев – автор множества научных статей </a:t>
            </a:r>
          </a:p>
          <a:p>
            <a:pPr algn="ctr"/>
            <a:r>
              <a:rPr lang="ru-RU" sz="2000" dirty="0" smtClean="0">
                <a:solidFill>
                  <a:srgbClr val="660066"/>
                </a:solidFill>
                <a:latin typeface="Nautilus Pompilius" pitchFamily="50" charset="-52"/>
              </a:rPr>
              <a:t>по хореографии и автобиографической книги  «Я вспоминаю…».</a:t>
            </a:r>
            <a:endParaRPr lang="ru-RU" sz="2000" dirty="0">
              <a:solidFill>
                <a:srgbClr val="660066"/>
              </a:solidFill>
              <a:latin typeface="Nautilus Pompilius" pitchFamily="50" charset="-5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428596" y="928670"/>
            <a:ext cx="8143932" cy="56477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Великий хореограф [Текст] // Поём, танцуем, рисуем. – 2014. - № 1. – С. 9-31.</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Гончарова, О. Балетмейстера, равного Моисееву, сегодня нет  [Текст] /  О. Гончарова  //  Музыкальная жизнь. – 2013. - № 1. – С.23-26.</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err="1" smtClean="0">
                <a:ln>
                  <a:noFill/>
                </a:ln>
                <a:solidFill>
                  <a:srgbClr val="660066"/>
                </a:solidFill>
                <a:effectLst/>
                <a:latin typeface="Nautilus Pompilius" pitchFamily="50" charset="-52"/>
                <a:ea typeface="Times New Roman" pitchFamily="18" charset="0"/>
                <a:cs typeface="Times New Roman" pitchFamily="18" charset="0"/>
              </a:rPr>
              <a:t>Долгачева</a:t>
            </a: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 Л. Моисеев известный и неизвестный [Текст] /  Л. </a:t>
            </a:r>
            <a:r>
              <a:rPr kumimoji="0" lang="ru-RU" sz="1900" b="0" i="0" u="none" strike="noStrike" cap="none" normalizeH="0" baseline="0" dirty="0" err="1" smtClean="0">
                <a:ln>
                  <a:noFill/>
                </a:ln>
                <a:solidFill>
                  <a:srgbClr val="660066"/>
                </a:solidFill>
                <a:effectLst/>
                <a:latin typeface="Nautilus Pompilius" pitchFamily="50" charset="-52"/>
                <a:ea typeface="Times New Roman" pitchFamily="18" charset="0"/>
                <a:cs typeface="Times New Roman" pitchFamily="18" charset="0"/>
              </a:rPr>
              <a:t>Долгачева</a:t>
            </a: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  //  Музыкальная жизнь. – 1990. - № 20. – С.11-12.</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Касаткина, Н  Признание и слава [Текст] /  Н.Касаткина //   Музыкальная жизнь. – 1981. - № 2. – С.7-8.</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Лауреаты Ленинской премии  [Текст]  / ред.-сост. Л. Г. Григорьев. – М. : Советский композитор, 1970. – 210с.</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Луцкая, Е. Воплощение мечты   [Текст] /  Е. Луцкая  //  Музыкальная жизнь. – 1986. - № 1. – С.2-4.</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Луцкая, Е. Дорога к танцу   [Текст] /  Е. Луцкая  //  Музыкальная жизнь. – 1994. - № 4. – С.1-4.</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Луцкая, Е. Такая прекрасная жизнь   [Текст] /  Е. Луцкая  //  Музыкальная жизнь. – 2008. - № 1. – С.14-15.</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ru-RU" sz="1900" b="0" i="0" u="none" strike="noStrike" cap="none" normalizeH="0" baseline="0" dirty="0" smtClean="0">
                <a:ln>
                  <a:noFill/>
                </a:ln>
                <a:solidFill>
                  <a:srgbClr val="660066"/>
                </a:solidFill>
                <a:effectLst/>
                <a:latin typeface="Nautilus Pompilius" pitchFamily="50" charset="-52"/>
                <a:ea typeface="Times New Roman" pitchFamily="18" charset="0"/>
                <a:cs typeface="Times New Roman" pitchFamily="18" charset="0"/>
              </a:rPr>
              <a:t>Мастера музыки и балета – Герои  Социалистического Труда  [Текст]  / ред.-сост. Л. Г. Григорьев. – М. : Советский композитор, 1978. – 318 с.</a:t>
            </a:r>
            <a:endParaRPr kumimoji="0" lang="ru-RU" sz="1900" b="0" i="0" u="none" strike="noStrike" cap="none" normalizeH="0" baseline="0" dirty="0" smtClean="0">
              <a:ln>
                <a:noFill/>
              </a:ln>
              <a:solidFill>
                <a:srgbClr val="660066"/>
              </a:solidFill>
              <a:effectLst/>
              <a:latin typeface="Nautilus Pompilius" pitchFamily="50" charset="-52"/>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endParaRPr kumimoji="0" lang="ru-RU" sz="1900" b="0" i="0" u="none" strike="noStrike" cap="none" normalizeH="0" baseline="0" dirty="0" smtClean="0">
              <a:ln>
                <a:noFill/>
              </a:ln>
              <a:solidFill>
                <a:srgbClr val="660066"/>
              </a:solidFill>
              <a:effectLst/>
              <a:latin typeface="Nautilus Pompilius" pitchFamily="50" charset="-52"/>
            </a:endParaRPr>
          </a:p>
        </p:txBody>
      </p:sp>
      <p:sp>
        <p:nvSpPr>
          <p:cNvPr id="3" name="TextBox 2"/>
          <p:cNvSpPr txBox="1"/>
          <p:nvPr/>
        </p:nvSpPr>
        <p:spPr>
          <a:xfrm>
            <a:off x="2071670" y="428604"/>
            <a:ext cx="4000528" cy="400110"/>
          </a:xfrm>
          <a:prstGeom prst="rect">
            <a:avLst/>
          </a:prstGeom>
          <a:noFill/>
        </p:spPr>
        <p:txBody>
          <a:bodyPr wrap="square" rtlCol="0">
            <a:spAutoFit/>
          </a:bodyPr>
          <a:lstStyle/>
          <a:p>
            <a:r>
              <a:rPr lang="ru-RU" sz="2000" dirty="0" smtClean="0">
                <a:solidFill>
                  <a:srgbClr val="660066"/>
                </a:solidFill>
                <a:latin typeface="Nautilus Pompilius" pitchFamily="50" charset="-52"/>
              </a:rPr>
              <a:t>Список использованной литературы</a:t>
            </a:r>
            <a:endParaRPr lang="ru-RU" sz="2000" dirty="0">
              <a:solidFill>
                <a:srgbClr val="660066"/>
              </a:solidFill>
              <a:latin typeface="Nautilus Pompilius" pitchFamily="50" charset="-5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BD_IMoïsseïev4.jpg"/>
          <p:cNvPicPr>
            <a:picLocks noChangeAspect="1"/>
          </p:cNvPicPr>
          <p:nvPr/>
        </p:nvPicPr>
        <p:blipFill>
          <a:blip r:embed="rId2" cstate="email"/>
          <a:stretch>
            <a:fillRect/>
          </a:stretch>
        </p:blipFill>
        <p:spPr>
          <a:xfrm>
            <a:off x="357158" y="1285860"/>
            <a:ext cx="3242511" cy="4214818"/>
          </a:xfrm>
          <a:prstGeom prst="rect">
            <a:avLst/>
          </a:prstGeom>
          <a:ln w="12700">
            <a:solidFill>
              <a:srgbClr val="660066"/>
            </a:solidFill>
          </a:ln>
          <a:effectLst>
            <a:outerShdw blurRad="292100" dist="139700" dir="2700000" algn="tl" rotWithShape="0">
              <a:srgbClr val="333333">
                <a:alpha val="65000"/>
              </a:srgbClr>
            </a:outerShdw>
          </a:effectLst>
        </p:spPr>
      </p:pic>
      <p:sp>
        <p:nvSpPr>
          <p:cNvPr id="5" name="TextBox 4"/>
          <p:cNvSpPr txBox="1"/>
          <p:nvPr/>
        </p:nvSpPr>
        <p:spPr>
          <a:xfrm>
            <a:off x="4071934" y="428604"/>
            <a:ext cx="4857784" cy="6247864"/>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Игорь Александрович </a:t>
            </a:r>
            <a:r>
              <a:rPr lang="ru-RU" sz="2000" dirty="0" err="1" smtClean="0">
                <a:solidFill>
                  <a:srgbClr val="660066"/>
                </a:solidFill>
                <a:latin typeface="Nautilus Pompilius" pitchFamily="50" charset="-52"/>
              </a:rPr>
              <a:t>Моисееев</a:t>
            </a:r>
            <a:r>
              <a:rPr lang="ru-RU" sz="2000" dirty="0" smtClean="0">
                <a:solidFill>
                  <a:srgbClr val="660066"/>
                </a:solidFill>
                <a:latin typeface="Nautilus Pompilius" pitchFamily="50" charset="-52"/>
              </a:rPr>
              <a:t>  </a:t>
            </a:r>
          </a:p>
          <a:p>
            <a:pPr algn="ctr"/>
            <a:r>
              <a:rPr lang="ru-RU" sz="2000" dirty="0" smtClean="0">
                <a:solidFill>
                  <a:srgbClr val="660066"/>
                </a:solidFill>
                <a:latin typeface="Nautilus Pompilius" pitchFamily="50" charset="-52"/>
              </a:rPr>
              <a:t>(1906-2007) – величайший хореограф </a:t>
            </a:r>
          </a:p>
          <a:p>
            <a:pPr algn="ctr"/>
            <a:r>
              <a:rPr lang="ru-RU" sz="2000" dirty="0" smtClean="0">
                <a:solidFill>
                  <a:srgbClr val="660066"/>
                </a:solidFill>
                <a:latin typeface="Nautilus Pompilius" pitchFamily="50" charset="-52"/>
              </a:rPr>
              <a:t>ХХ века, изменивший ход развития мирового хореографического искусства, сделавший народный танец достоянием мировой культуры. Игорь Моисеев – организатор, бессменный художественный руководитель и постановщик танцев Государственного академического ансамбля народного танца. Жизнь и судьба Игоря Моисеева – исключительный пример беззаветного служения любимому делу. Уже в юности он был очарован народным искусством, с тех пор все его помыслы и устремления подчинены единственной цели – сохранить, развить, обогатить фольклор профессиональными знаниями и сделать достоянием </a:t>
            </a:r>
          </a:p>
          <a:p>
            <a:pPr algn="ctr"/>
            <a:r>
              <a:rPr lang="ru-RU" sz="2000" dirty="0" smtClean="0">
                <a:solidFill>
                  <a:srgbClr val="660066"/>
                </a:solidFill>
                <a:latin typeface="Nautilus Pompilius" pitchFamily="50" charset="-52"/>
              </a:rPr>
              <a:t>мировой культуры.</a:t>
            </a:r>
          </a:p>
          <a:p>
            <a:pPr algn="ctr"/>
            <a:r>
              <a:rPr lang="ru-RU" sz="2000" dirty="0" smtClean="0">
                <a:solidFill>
                  <a:srgbClr val="660066"/>
                </a:solidFill>
                <a:latin typeface="Nautilus Pompilius" pitchFamily="50" charset="-52"/>
              </a:rPr>
              <a:t> </a:t>
            </a:r>
            <a:endParaRPr lang="ru-RU" sz="2000" dirty="0">
              <a:solidFill>
                <a:srgbClr val="660066"/>
              </a:solidFill>
              <a:latin typeface="Nautilus Pompilius" pitchFamily="50" charset="-5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714876" y="1000108"/>
            <a:ext cx="4214842" cy="4154984"/>
          </a:xfrm>
          <a:prstGeom prst="rect">
            <a:avLst/>
          </a:prstGeom>
        </p:spPr>
        <p:txBody>
          <a:bodyPr wrap="square">
            <a:spAutoFit/>
          </a:bodyPr>
          <a:lstStyle/>
          <a:p>
            <a:pPr algn="ctr"/>
            <a:r>
              <a:rPr lang="ru-RU" sz="2200" dirty="0" smtClean="0">
                <a:solidFill>
                  <a:srgbClr val="660066"/>
                </a:solidFill>
                <a:latin typeface="Nautilus Pompilius" pitchFamily="50" charset="-52"/>
              </a:rPr>
              <a:t>Моисеев был новатором во всем: он стал создателем нового жанра сценического искусства – народно-сценической хореографии; </a:t>
            </a:r>
          </a:p>
          <a:p>
            <a:pPr algn="ctr"/>
            <a:r>
              <a:rPr lang="ru-RU" sz="2200" dirty="0" smtClean="0">
                <a:solidFill>
                  <a:srgbClr val="660066"/>
                </a:solidFill>
                <a:latin typeface="Nautilus Pompilius" pitchFamily="50" charset="-52"/>
              </a:rPr>
              <a:t>новой модели профессионального коллектива; нового художественного метода сценической интерпретации фольклора, цель которого – развивать и обогащать </a:t>
            </a:r>
          </a:p>
          <a:p>
            <a:pPr algn="ctr"/>
            <a:r>
              <a:rPr lang="ru-RU" sz="2200" dirty="0" smtClean="0">
                <a:solidFill>
                  <a:srgbClr val="660066"/>
                </a:solidFill>
                <a:latin typeface="Nautilus Pompilius" pitchFamily="50" charset="-52"/>
              </a:rPr>
              <a:t>фольклор с помощью профессионального искусства.</a:t>
            </a:r>
            <a:endParaRPr lang="ru-RU" sz="2200" dirty="0">
              <a:solidFill>
                <a:srgbClr val="660066"/>
              </a:solidFill>
              <a:latin typeface="Nautilus Pompilius" pitchFamily="50" charset="-52"/>
            </a:endParaRPr>
          </a:p>
        </p:txBody>
      </p:sp>
      <p:pic>
        <p:nvPicPr>
          <p:cNvPr id="6" name="Рисунок 5" descr="мо0006.JPG"/>
          <p:cNvPicPr>
            <a:picLocks noChangeAspect="1"/>
          </p:cNvPicPr>
          <p:nvPr/>
        </p:nvPicPr>
        <p:blipFill>
          <a:blip r:embed="rId2" cstate="email"/>
          <a:stretch>
            <a:fillRect/>
          </a:stretch>
        </p:blipFill>
        <p:spPr>
          <a:xfrm>
            <a:off x="357158" y="142852"/>
            <a:ext cx="3214710" cy="4575932"/>
          </a:xfrm>
          <a:prstGeom prst="rect">
            <a:avLst/>
          </a:prstGeom>
          <a:ln>
            <a:solidFill>
              <a:srgbClr val="800080"/>
            </a:solidFill>
          </a:ln>
          <a:effectLst>
            <a:outerShdw blurRad="292100" dist="139700" dir="2700000" algn="tl" rotWithShape="0">
              <a:srgbClr val="333333">
                <a:alpha val="65000"/>
              </a:srgbClr>
            </a:outerShdw>
          </a:effectLst>
        </p:spPr>
      </p:pic>
      <p:pic>
        <p:nvPicPr>
          <p:cNvPr id="7" name="Рисунок 6" descr="мо0007.JPG"/>
          <p:cNvPicPr>
            <a:picLocks noChangeAspect="1"/>
          </p:cNvPicPr>
          <p:nvPr/>
        </p:nvPicPr>
        <p:blipFill>
          <a:blip r:embed="rId3" cstate="email"/>
          <a:stretch>
            <a:fillRect/>
          </a:stretch>
        </p:blipFill>
        <p:spPr>
          <a:xfrm>
            <a:off x="1214414" y="1643050"/>
            <a:ext cx="3023992" cy="4357718"/>
          </a:xfrm>
          <a:prstGeom prst="rect">
            <a:avLst/>
          </a:prstGeom>
          <a:ln>
            <a:solidFill>
              <a:srgbClr val="800080"/>
            </a:solid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мо.JPG"/>
          <p:cNvPicPr>
            <a:picLocks noChangeAspect="1"/>
          </p:cNvPicPr>
          <p:nvPr/>
        </p:nvPicPr>
        <p:blipFill>
          <a:blip r:embed="rId2" cstate="email"/>
          <a:stretch>
            <a:fillRect/>
          </a:stretch>
        </p:blipFill>
        <p:spPr>
          <a:xfrm>
            <a:off x="6429388" y="428604"/>
            <a:ext cx="2430668" cy="3807656"/>
          </a:xfrm>
          <a:prstGeom prst="rect">
            <a:avLst/>
          </a:prstGeom>
          <a:ln>
            <a:solidFill>
              <a:srgbClr val="800080"/>
            </a:solidFill>
          </a:ln>
          <a:effectLst>
            <a:outerShdw blurRad="292100" dist="139700" dir="2700000" algn="tl" rotWithShape="0">
              <a:srgbClr val="333333">
                <a:alpha val="65000"/>
              </a:srgbClr>
            </a:outerShdw>
          </a:effectLst>
        </p:spPr>
      </p:pic>
      <p:pic>
        <p:nvPicPr>
          <p:cNvPr id="2" name="Рисунок 1" descr="мо0001.JPG"/>
          <p:cNvPicPr>
            <a:picLocks noChangeAspect="1"/>
          </p:cNvPicPr>
          <p:nvPr/>
        </p:nvPicPr>
        <p:blipFill>
          <a:blip r:embed="rId3" cstate="email"/>
          <a:stretch>
            <a:fillRect/>
          </a:stretch>
        </p:blipFill>
        <p:spPr>
          <a:xfrm>
            <a:off x="4572000" y="1928802"/>
            <a:ext cx="2316675" cy="3714776"/>
          </a:xfrm>
          <a:prstGeom prst="rect">
            <a:avLst/>
          </a:prstGeom>
          <a:ln>
            <a:solidFill>
              <a:srgbClr val="800080"/>
            </a:solidFill>
          </a:ln>
          <a:effectLst>
            <a:outerShdw blurRad="292100" dist="139700" dir="2700000" algn="tl" rotWithShape="0">
              <a:srgbClr val="333333">
                <a:alpha val="65000"/>
              </a:srgbClr>
            </a:outerShdw>
          </a:effectLst>
        </p:spPr>
      </p:pic>
      <p:sp>
        <p:nvSpPr>
          <p:cNvPr id="4" name="TextBox 3"/>
          <p:cNvSpPr txBox="1"/>
          <p:nvPr/>
        </p:nvSpPr>
        <p:spPr>
          <a:xfrm>
            <a:off x="285720" y="428604"/>
            <a:ext cx="4143404" cy="5632311"/>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«Мой отец был юристом. </a:t>
            </a:r>
          </a:p>
          <a:p>
            <a:pPr algn="ctr"/>
            <a:r>
              <a:rPr lang="ru-RU" sz="2000" dirty="0" smtClean="0">
                <a:solidFill>
                  <a:srgbClr val="660066"/>
                </a:solidFill>
                <a:latin typeface="Nautilus Pompilius" pitchFamily="50" charset="-52"/>
              </a:rPr>
              <a:t>Он принадлежал к обедневшему дворянскому роду, а юридическое поприще досталось ему «по наследству» от дедушки, который был мировым судьей. Великолепно владея французским языком, отец часто бывал в Париже. Там </a:t>
            </a:r>
          </a:p>
          <a:p>
            <a:pPr algn="ctr"/>
            <a:r>
              <a:rPr lang="ru-RU" sz="2000" dirty="0" smtClean="0">
                <a:solidFill>
                  <a:srgbClr val="660066"/>
                </a:solidFill>
                <a:latin typeface="Nautilus Pompilius" pitchFamily="50" charset="-52"/>
              </a:rPr>
              <a:t>он встретил  и свою будущую </a:t>
            </a:r>
          </a:p>
          <a:p>
            <a:pPr algn="ctr"/>
            <a:r>
              <a:rPr lang="ru-RU" sz="2000" dirty="0" smtClean="0">
                <a:solidFill>
                  <a:srgbClr val="660066"/>
                </a:solidFill>
                <a:latin typeface="Nautilus Pompilius" pitchFamily="50" charset="-52"/>
              </a:rPr>
              <a:t>жену , мою мать. Она, </a:t>
            </a:r>
            <a:r>
              <a:rPr lang="ru-RU" sz="2000" dirty="0" err="1" smtClean="0">
                <a:solidFill>
                  <a:srgbClr val="660066"/>
                </a:solidFill>
                <a:latin typeface="Nautilus Pompilius" pitchFamily="50" charset="-52"/>
              </a:rPr>
              <a:t>полуфранцуженка</a:t>
            </a:r>
            <a:r>
              <a:rPr lang="ru-RU" sz="2000" dirty="0" smtClean="0">
                <a:solidFill>
                  <a:srgbClr val="660066"/>
                </a:solidFill>
                <a:latin typeface="Nautilus Pompilius" pitchFamily="50" charset="-52"/>
              </a:rPr>
              <a:t>, </a:t>
            </a:r>
            <a:r>
              <a:rPr lang="ru-RU" sz="2000" dirty="0" err="1" smtClean="0">
                <a:solidFill>
                  <a:srgbClr val="660066"/>
                </a:solidFill>
                <a:latin typeface="Nautilus Pompilius" pitchFamily="50" charset="-52"/>
              </a:rPr>
              <a:t>полурумынка</a:t>
            </a:r>
            <a:r>
              <a:rPr lang="ru-RU" sz="2000" dirty="0" smtClean="0">
                <a:solidFill>
                  <a:srgbClr val="660066"/>
                </a:solidFill>
                <a:latin typeface="Nautilus Pompilius" pitchFamily="50" charset="-52"/>
              </a:rPr>
              <a:t>, </a:t>
            </a:r>
          </a:p>
          <a:p>
            <a:pPr algn="ctr"/>
            <a:r>
              <a:rPr lang="ru-RU" sz="2000" dirty="0" smtClean="0">
                <a:solidFill>
                  <a:srgbClr val="660066"/>
                </a:solidFill>
                <a:latin typeface="Nautilus Pompilius" pitchFamily="50" charset="-52"/>
              </a:rPr>
              <a:t>по профессии была модисткой. Вскоре после знакомства  </a:t>
            </a:r>
          </a:p>
          <a:p>
            <a:pPr algn="ctr"/>
            <a:r>
              <a:rPr lang="ru-RU" sz="2000" dirty="0" smtClean="0">
                <a:solidFill>
                  <a:srgbClr val="660066"/>
                </a:solidFill>
                <a:latin typeface="Nautilus Pompilius" pitchFamily="50" charset="-52"/>
              </a:rPr>
              <a:t>родители уехали в Россию: </a:t>
            </a:r>
          </a:p>
          <a:p>
            <a:pPr algn="ctr"/>
            <a:r>
              <a:rPr lang="ru-RU" sz="2000" dirty="0" smtClean="0">
                <a:solidFill>
                  <a:srgbClr val="660066"/>
                </a:solidFill>
                <a:latin typeface="Nautilus Pompilius" pitchFamily="50" charset="-52"/>
              </a:rPr>
              <a:t>у отца в Киеве была </a:t>
            </a:r>
          </a:p>
          <a:p>
            <a:pPr algn="ctr"/>
            <a:r>
              <a:rPr lang="ru-RU" sz="2000" dirty="0" smtClean="0">
                <a:solidFill>
                  <a:srgbClr val="660066"/>
                </a:solidFill>
                <a:latin typeface="Nautilus Pompilius" pitchFamily="50" charset="-52"/>
              </a:rPr>
              <a:t>адвокатская контора».</a:t>
            </a:r>
          </a:p>
          <a:p>
            <a:endParaRPr lang="ru-RU" sz="2000" dirty="0" smtClean="0">
              <a:solidFill>
                <a:srgbClr val="660066"/>
              </a:solidFill>
              <a:latin typeface="Nautilus Pompilius" pitchFamily="50" charset="-52"/>
            </a:endParaRPr>
          </a:p>
          <a:p>
            <a:r>
              <a:rPr lang="ru-RU" sz="2000" dirty="0" smtClean="0">
                <a:solidFill>
                  <a:srgbClr val="660066"/>
                </a:solidFill>
                <a:latin typeface="Nautilus Pompilius" pitchFamily="50" charset="-52"/>
              </a:rPr>
              <a:t>                           Игорь Моисеев</a:t>
            </a:r>
            <a:endParaRPr lang="ru-RU" sz="2000" dirty="0">
              <a:solidFill>
                <a:srgbClr val="660066"/>
              </a:solidFill>
              <a:latin typeface="Nautilus Pompilius" pitchFamily="50" charset="-5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о0004.JPG"/>
          <p:cNvPicPr>
            <a:picLocks noChangeAspect="1"/>
          </p:cNvPicPr>
          <p:nvPr/>
        </p:nvPicPr>
        <p:blipFill>
          <a:blip r:embed="rId2" cstate="email"/>
          <a:stretch>
            <a:fillRect/>
          </a:stretch>
        </p:blipFill>
        <p:spPr>
          <a:xfrm>
            <a:off x="357157" y="285727"/>
            <a:ext cx="2621803" cy="3643339"/>
          </a:xfrm>
          <a:prstGeom prst="rect">
            <a:avLst/>
          </a:prstGeom>
          <a:ln>
            <a:solidFill>
              <a:srgbClr val="800080"/>
            </a:solidFill>
          </a:ln>
          <a:effectLst>
            <a:outerShdw blurRad="292100" dist="139700" dir="2700000" algn="tl" rotWithShape="0">
              <a:srgbClr val="333333">
                <a:alpha val="65000"/>
              </a:srgbClr>
            </a:outerShdw>
          </a:effectLst>
        </p:spPr>
      </p:pic>
      <p:pic>
        <p:nvPicPr>
          <p:cNvPr id="3" name="Рисунок 2" descr="мо0005.JPG"/>
          <p:cNvPicPr>
            <a:picLocks noChangeAspect="1"/>
          </p:cNvPicPr>
          <p:nvPr/>
        </p:nvPicPr>
        <p:blipFill>
          <a:blip r:embed="rId3" cstate="email"/>
          <a:stretch>
            <a:fillRect/>
          </a:stretch>
        </p:blipFill>
        <p:spPr>
          <a:xfrm>
            <a:off x="2000232" y="2714620"/>
            <a:ext cx="2643206" cy="3792569"/>
          </a:xfrm>
          <a:prstGeom prst="rect">
            <a:avLst/>
          </a:prstGeom>
          <a:ln>
            <a:solidFill>
              <a:srgbClr val="800080"/>
            </a:solidFill>
          </a:ln>
          <a:effectLst>
            <a:outerShdw blurRad="292100" dist="139700" dir="2700000" algn="tl" rotWithShape="0">
              <a:srgbClr val="333333">
                <a:alpha val="65000"/>
              </a:srgbClr>
            </a:outerShdw>
          </a:effectLst>
        </p:spPr>
      </p:pic>
      <p:sp>
        <p:nvSpPr>
          <p:cNvPr id="4" name="TextBox 3"/>
          <p:cNvSpPr txBox="1"/>
          <p:nvPr/>
        </p:nvSpPr>
        <p:spPr>
          <a:xfrm>
            <a:off x="4929190" y="285728"/>
            <a:ext cx="3929090" cy="5632311"/>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Опасаясь дурного влияния улицы, отец старался куда-нибудь пристроить своего четырнадцатилетнего сына. Так Игорь Моисеев попал в студию бывшей балерины Большого театра Веры Ильиничны Мосоловой (1920). Через два- три месяца  Мосолова привела  своего ученика к директору Хореографического техникума со словами : «Этот мальчик должен учиться у вас». Игорь начал учиться в классе главного балетмейстера Большого театра Александра Горского. Тогда никто не мог предположить, что с танцем он свяжет всю жизнь.</a:t>
            </a:r>
            <a:endParaRPr lang="ru-RU" sz="2000" dirty="0">
              <a:solidFill>
                <a:srgbClr val="660066"/>
              </a:solidFill>
              <a:latin typeface="Nautilus Pompilius" pitchFamily="50" charset="-5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1416072448_photo1_big.jpg"/>
          <p:cNvPicPr>
            <a:picLocks noChangeAspect="1"/>
          </p:cNvPicPr>
          <p:nvPr/>
        </p:nvPicPr>
        <p:blipFill>
          <a:blip r:embed="rId2"/>
          <a:stretch>
            <a:fillRect/>
          </a:stretch>
        </p:blipFill>
        <p:spPr>
          <a:xfrm>
            <a:off x="6000760" y="1142984"/>
            <a:ext cx="2643206" cy="4152236"/>
          </a:xfrm>
          <a:prstGeom prst="rect">
            <a:avLst/>
          </a:prstGeom>
          <a:ln w="12700">
            <a:solidFill>
              <a:srgbClr val="800080"/>
            </a:solidFill>
          </a:ln>
          <a:effectLst>
            <a:outerShdw blurRad="292100" dist="139700" dir="2700000" algn="tl" rotWithShape="0">
              <a:srgbClr val="333333">
                <a:alpha val="65000"/>
              </a:srgbClr>
            </a:outerShdw>
          </a:effectLst>
        </p:spPr>
      </p:pic>
      <p:sp>
        <p:nvSpPr>
          <p:cNvPr id="3" name="TextBox 2"/>
          <p:cNvSpPr txBox="1"/>
          <p:nvPr/>
        </p:nvSpPr>
        <p:spPr>
          <a:xfrm>
            <a:off x="642910" y="428604"/>
            <a:ext cx="4071966" cy="369332"/>
          </a:xfrm>
          <a:prstGeom prst="rect">
            <a:avLst/>
          </a:prstGeom>
          <a:noFill/>
        </p:spPr>
        <p:txBody>
          <a:bodyPr wrap="square" rtlCol="0">
            <a:spAutoFit/>
          </a:bodyPr>
          <a:lstStyle/>
          <a:p>
            <a:endParaRPr lang="ru-RU"/>
          </a:p>
        </p:txBody>
      </p:sp>
      <p:sp>
        <p:nvSpPr>
          <p:cNvPr id="4" name="TextBox 3"/>
          <p:cNvSpPr txBox="1"/>
          <p:nvPr/>
        </p:nvSpPr>
        <p:spPr>
          <a:xfrm>
            <a:off x="285720" y="428604"/>
            <a:ext cx="5357850" cy="5940088"/>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Закончив Московский хореографический техникум, в 1924 году Моисеев был зачислен в труппу Большого театра. Хорошие внешние данные, мужественная манера танца и крепкая танцевальная техника очень скоро выдвинули его в ряды ведущих солистов. В репертуаре Моисеева значатся самые разнообразные роли, требующие от молодого артиста незаурядного мастерства. Уже в </a:t>
            </a:r>
          </a:p>
          <a:p>
            <a:pPr algn="ctr"/>
            <a:r>
              <a:rPr lang="ru-RU" sz="2000" dirty="0" smtClean="0">
                <a:solidFill>
                  <a:srgbClr val="660066"/>
                </a:solidFill>
                <a:latin typeface="Nautilus Pompilius" pitchFamily="50" charset="-52"/>
              </a:rPr>
              <a:t>1929 году Моисеев начинает в стенах </a:t>
            </a:r>
          </a:p>
          <a:p>
            <a:pPr algn="ctr"/>
            <a:r>
              <a:rPr lang="ru-RU" sz="2000" dirty="0" smtClean="0">
                <a:solidFill>
                  <a:srgbClr val="660066"/>
                </a:solidFill>
                <a:latin typeface="Nautilus Pompilius" pitchFamily="50" charset="-52"/>
              </a:rPr>
              <a:t>Большого театра  и свою балетмейстерскую деятельность. Работа над спектаклями «Три толстяка», «Футболист», «</a:t>
            </a:r>
            <a:r>
              <a:rPr lang="ru-RU" sz="2000" dirty="0" err="1" smtClean="0">
                <a:solidFill>
                  <a:srgbClr val="660066"/>
                </a:solidFill>
                <a:latin typeface="Nautilus Pompilius" pitchFamily="50" charset="-52"/>
              </a:rPr>
              <a:t>Саламбо</a:t>
            </a:r>
            <a:r>
              <a:rPr lang="ru-RU" sz="2000" dirty="0" smtClean="0">
                <a:solidFill>
                  <a:srgbClr val="660066"/>
                </a:solidFill>
                <a:latin typeface="Nautilus Pompilius" pitchFamily="50" charset="-52"/>
              </a:rPr>
              <a:t>», «</a:t>
            </a:r>
            <a:r>
              <a:rPr lang="ru-RU" sz="2000" dirty="0" err="1" smtClean="0">
                <a:solidFill>
                  <a:srgbClr val="660066"/>
                </a:solidFill>
                <a:latin typeface="Nautilus Pompilius" pitchFamily="50" charset="-52"/>
              </a:rPr>
              <a:t>Кармен</a:t>
            </a:r>
            <a:r>
              <a:rPr lang="ru-RU" sz="2000" dirty="0" smtClean="0">
                <a:solidFill>
                  <a:srgbClr val="660066"/>
                </a:solidFill>
                <a:latin typeface="Nautilus Pompilius" pitchFamily="50" charset="-52"/>
              </a:rPr>
              <a:t>» приносят молодому хореографу широкую известность. Что бы ни ставил тогда Моисеев, его ранние балетмейстерские опыты излучали неприятие каких бы то ни было штампов, решимость открывать в балете новые перспективы.</a:t>
            </a:r>
            <a:endParaRPr lang="ru-RU" sz="2000" dirty="0">
              <a:solidFill>
                <a:srgbClr val="660066"/>
              </a:solidFill>
              <a:latin typeface="Nautilus Pompilius" pitchFamily="50" charset="-5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57686" y="428604"/>
            <a:ext cx="4214842" cy="5940088"/>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Интерес Игоря Моисеева к народному творчеству сформировался еще в начале 30-х годов, когда он пешком и верхом объездил весь Памир, Белоруссию, Украину, Кавказ, собирая образы танцевального фольклора. Его интерес не остался незамеченным – в 1936 году он был назначен заведующим хореографической частью только что созданного Театра народного творчества и вскоре осуществил постановку  Первого</a:t>
            </a:r>
            <a:r>
              <a:rPr lang="en-US" sz="2000" dirty="0" smtClean="0">
                <a:solidFill>
                  <a:srgbClr val="660066"/>
                </a:solidFill>
                <a:latin typeface="Nautilus Pompilius" pitchFamily="50" charset="-52"/>
              </a:rPr>
              <a:t> </a:t>
            </a:r>
            <a:r>
              <a:rPr lang="ru-RU" sz="2000" dirty="0" smtClean="0">
                <a:solidFill>
                  <a:srgbClr val="660066"/>
                </a:solidFill>
                <a:latin typeface="Nautilus Pompilius" pitchFamily="50" charset="-52"/>
              </a:rPr>
              <a:t>Всесоюзного фестиваля народного танца. Успех этих начинаний и подготовил почву для создания первого в стране профессионального ансамбля народного танца.</a:t>
            </a:r>
            <a:endParaRPr lang="ru-RU" sz="2000" dirty="0">
              <a:solidFill>
                <a:srgbClr val="660066"/>
              </a:solidFill>
              <a:latin typeface="Nautilus Pompilius" pitchFamily="50" charset="-52"/>
            </a:endParaRPr>
          </a:p>
        </p:txBody>
      </p:sp>
      <p:pic>
        <p:nvPicPr>
          <p:cNvPr id="3" name="Рисунок 2" descr="1416583485_img_20140827_0011.jpg"/>
          <p:cNvPicPr>
            <a:picLocks noChangeAspect="1"/>
          </p:cNvPicPr>
          <p:nvPr/>
        </p:nvPicPr>
        <p:blipFill>
          <a:blip r:embed="rId2" cstate="email"/>
          <a:srcRect/>
          <a:stretch>
            <a:fillRect/>
          </a:stretch>
        </p:blipFill>
        <p:spPr>
          <a:xfrm>
            <a:off x="785786" y="928670"/>
            <a:ext cx="3000396" cy="4643470"/>
          </a:xfrm>
          <a:prstGeom prst="rect">
            <a:avLst/>
          </a:prstGeom>
          <a:ln w="19050">
            <a:solidFill>
              <a:srgbClr val="800080"/>
            </a:solidFill>
          </a:ln>
          <a:effectLst>
            <a:outerShdw blurRad="292100" dist="139700" dir="2700000" algn="tl" rotWithShape="0">
              <a:srgbClr val="333333">
                <a:alpha val="65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1416583492_img076a.jpg"/>
          <p:cNvPicPr>
            <a:picLocks noChangeAspect="1"/>
          </p:cNvPicPr>
          <p:nvPr/>
        </p:nvPicPr>
        <p:blipFill>
          <a:blip r:embed="rId2" cstate="email"/>
          <a:srcRect r="-1"/>
          <a:stretch>
            <a:fillRect/>
          </a:stretch>
        </p:blipFill>
        <p:spPr>
          <a:xfrm>
            <a:off x="214281" y="214290"/>
            <a:ext cx="4481111" cy="2857520"/>
          </a:xfrm>
          <a:prstGeom prst="rect">
            <a:avLst/>
          </a:prstGeom>
          <a:ln w="12700">
            <a:solidFill>
              <a:srgbClr val="800080"/>
            </a:solidFill>
          </a:ln>
          <a:effectLst>
            <a:outerShdw blurRad="292100" dist="139700" dir="2700000" algn="tl" rotWithShape="0">
              <a:srgbClr val="333333">
                <a:alpha val="65000"/>
              </a:srgbClr>
            </a:outerShdw>
          </a:effectLst>
        </p:spPr>
      </p:pic>
      <p:sp>
        <p:nvSpPr>
          <p:cNvPr id="4" name="TextBox 3"/>
          <p:cNvSpPr txBox="1"/>
          <p:nvPr/>
        </p:nvSpPr>
        <p:spPr>
          <a:xfrm>
            <a:off x="4714876" y="642918"/>
            <a:ext cx="4143404" cy="1323439"/>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Первая  репетиция дебютной программы ансамбля – «Танцы народов СССР» – состоялась </a:t>
            </a:r>
          </a:p>
          <a:p>
            <a:pPr algn="ctr"/>
            <a:r>
              <a:rPr lang="ru-RU" sz="2000" dirty="0" smtClean="0">
                <a:solidFill>
                  <a:srgbClr val="660066"/>
                </a:solidFill>
                <a:latin typeface="Nautilus Pompilius" pitchFamily="50" charset="-52"/>
              </a:rPr>
              <a:t>10 февраля 1937 года.</a:t>
            </a:r>
            <a:endParaRPr lang="ru-RU" sz="2000" dirty="0">
              <a:solidFill>
                <a:srgbClr val="660066"/>
              </a:solidFill>
              <a:latin typeface="Nautilus Pompilius" pitchFamily="50" charset="-52"/>
            </a:endParaRPr>
          </a:p>
        </p:txBody>
      </p:sp>
      <p:sp>
        <p:nvSpPr>
          <p:cNvPr id="5" name="TextBox 4"/>
          <p:cNvSpPr txBox="1"/>
          <p:nvPr/>
        </p:nvSpPr>
        <p:spPr>
          <a:xfrm>
            <a:off x="357158" y="3857628"/>
            <a:ext cx="3857652" cy="1938992"/>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С тех пор на протяжении 65 лет Игорь Александрович являлся бессменным художественным руководителем Государственного академического ансамбля народного танца.</a:t>
            </a:r>
            <a:endParaRPr lang="ru-RU" sz="2000" dirty="0">
              <a:solidFill>
                <a:srgbClr val="660066"/>
              </a:solidFill>
              <a:latin typeface="Nautilus Pompilius" pitchFamily="50" charset="-52"/>
            </a:endParaRPr>
          </a:p>
        </p:txBody>
      </p:sp>
      <p:pic>
        <p:nvPicPr>
          <p:cNvPr id="6" name="Рисунок 5" descr="182.jpg"/>
          <p:cNvPicPr>
            <a:picLocks noChangeAspect="1"/>
          </p:cNvPicPr>
          <p:nvPr/>
        </p:nvPicPr>
        <p:blipFill>
          <a:blip r:embed="rId3"/>
          <a:stretch>
            <a:fillRect/>
          </a:stretch>
        </p:blipFill>
        <p:spPr>
          <a:xfrm>
            <a:off x="4572000" y="3429000"/>
            <a:ext cx="4177328" cy="2933696"/>
          </a:xfrm>
          <a:prstGeom prst="rect">
            <a:avLst/>
          </a:prstGeom>
          <a:ln w="19050">
            <a:solidFill>
              <a:srgbClr val="800080"/>
            </a:solidFill>
          </a:ln>
          <a:effectLst>
            <a:outerShdw blurRad="292100" dist="139700" dir="2700000" algn="tl" rotWithShape="0">
              <a:srgbClr val="333333">
                <a:alpha val="6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мо0010.JPG"/>
          <p:cNvPicPr>
            <a:picLocks noChangeAspect="1"/>
          </p:cNvPicPr>
          <p:nvPr/>
        </p:nvPicPr>
        <p:blipFill>
          <a:blip r:embed="rId2" cstate="email"/>
          <a:stretch>
            <a:fillRect/>
          </a:stretch>
        </p:blipFill>
        <p:spPr>
          <a:xfrm>
            <a:off x="5643570" y="214290"/>
            <a:ext cx="3289228" cy="4651340"/>
          </a:xfrm>
          <a:prstGeom prst="rect">
            <a:avLst/>
          </a:prstGeom>
          <a:ln>
            <a:solidFill>
              <a:srgbClr val="800080"/>
            </a:solidFill>
          </a:ln>
          <a:effectLst>
            <a:outerShdw blurRad="292100" dist="139700" dir="2700000" algn="tl" rotWithShape="0">
              <a:srgbClr val="333333">
                <a:alpha val="65000"/>
              </a:srgbClr>
            </a:outerShdw>
          </a:effectLst>
        </p:spPr>
      </p:pic>
      <p:pic>
        <p:nvPicPr>
          <p:cNvPr id="3" name="Рисунок 2" descr="мо0011.JPG"/>
          <p:cNvPicPr>
            <a:picLocks noChangeAspect="1"/>
          </p:cNvPicPr>
          <p:nvPr/>
        </p:nvPicPr>
        <p:blipFill>
          <a:blip r:embed="rId3" cstate="email"/>
          <a:stretch>
            <a:fillRect/>
          </a:stretch>
        </p:blipFill>
        <p:spPr>
          <a:xfrm>
            <a:off x="5500694" y="928670"/>
            <a:ext cx="3286148" cy="4427152"/>
          </a:xfrm>
          <a:prstGeom prst="rect">
            <a:avLst/>
          </a:prstGeom>
          <a:ln>
            <a:solidFill>
              <a:srgbClr val="800080"/>
            </a:solidFill>
          </a:ln>
          <a:effectLst>
            <a:outerShdw blurRad="292100" dist="139700" dir="2700000" algn="tl" rotWithShape="0">
              <a:srgbClr val="333333">
                <a:alpha val="65000"/>
              </a:srgbClr>
            </a:outerShdw>
          </a:effectLst>
        </p:spPr>
      </p:pic>
      <p:sp>
        <p:nvSpPr>
          <p:cNvPr id="4" name="TextBox 3"/>
          <p:cNvSpPr txBox="1"/>
          <p:nvPr/>
        </p:nvSpPr>
        <p:spPr>
          <a:xfrm>
            <a:off x="571472" y="357166"/>
            <a:ext cx="4214842" cy="5632311"/>
          </a:xfrm>
          <a:prstGeom prst="rect">
            <a:avLst/>
          </a:prstGeom>
          <a:noFill/>
        </p:spPr>
        <p:txBody>
          <a:bodyPr wrap="square" rtlCol="0">
            <a:spAutoFit/>
          </a:bodyPr>
          <a:lstStyle/>
          <a:p>
            <a:pPr algn="ctr"/>
            <a:r>
              <a:rPr lang="ru-RU" sz="2000" dirty="0" smtClean="0">
                <a:solidFill>
                  <a:srgbClr val="660066"/>
                </a:solidFill>
                <a:latin typeface="Nautilus Pompilius" pitchFamily="50" charset="-52"/>
              </a:rPr>
              <a:t>В 1938 году ансамбль Моисеева пригласили выступать в Кремле, и с тех пор ни одного из кремлевских концертов  Ансамбль народного танца не пропускал. После концертов обычно устраивались банкеты, где часто мимоходом решались многолетние проблемы. Однажды к Моисееву подошел Сталин, поинтересовался </a:t>
            </a:r>
          </a:p>
          <a:p>
            <a:pPr algn="ctr"/>
            <a:r>
              <a:rPr lang="ru-RU" sz="2000" dirty="0" smtClean="0">
                <a:solidFill>
                  <a:srgbClr val="660066"/>
                </a:solidFill>
                <a:latin typeface="Nautilus Pompilius" pitchFamily="50" charset="-52"/>
              </a:rPr>
              <a:t>делами. Ему нравились многие</a:t>
            </a:r>
          </a:p>
          <a:p>
            <a:pPr algn="ctr"/>
            <a:r>
              <a:rPr lang="ru-RU" sz="2000" dirty="0" smtClean="0">
                <a:solidFill>
                  <a:srgbClr val="660066"/>
                </a:solidFill>
                <a:latin typeface="Nautilus Pompilius" pitchFamily="50" charset="-52"/>
              </a:rPr>
              <a:t> номера ансамбля. </a:t>
            </a:r>
          </a:p>
          <a:p>
            <a:pPr algn="ctr"/>
            <a:r>
              <a:rPr lang="ru-RU" sz="2000" dirty="0" smtClean="0">
                <a:solidFill>
                  <a:srgbClr val="660066"/>
                </a:solidFill>
                <a:latin typeface="Nautilus Pompilius" pitchFamily="50" charset="-52"/>
              </a:rPr>
              <a:t>– Плохо, нет помещения, - </a:t>
            </a:r>
          </a:p>
          <a:p>
            <a:pPr algn="ctr"/>
            <a:r>
              <a:rPr lang="ru-RU" sz="2000" dirty="0" smtClean="0">
                <a:solidFill>
                  <a:srgbClr val="660066"/>
                </a:solidFill>
                <a:latin typeface="Nautilus Pompilius" pitchFamily="50" charset="-52"/>
              </a:rPr>
              <a:t>ответил Моисеев. </a:t>
            </a:r>
          </a:p>
          <a:p>
            <a:pPr algn="ctr"/>
            <a:r>
              <a:rPr lang="ru-RU" sz="2000" dirty="0" smtClean="0">
                <a:solidFill>
                  <a:srgbClr val="660066"/>
                </a:solidFill>
                <a:latin typeface="Nautilus Pompilius" pitchFamily="50" charset="-52"/>
              </a:rPr>
              <a:t>Через три месяца в обновленном здании бывшего театра Мейерхольда по распоряжению Сталина Ансамбль получил свой зал.</a:t>
            </a:r>
            <a:endParaRPr lang="ru-RU" sz="2000" dirty="0">
              <a:solidFill>
                <a:srgbClr val="660066"/>
              </a:solidFill>
              <a:latin typeface="Nautilus Pompilius" pitchFamily="50" charset="-52"/>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1359</Words>
  <PresentationFormat>Экран (4:3)</PresentationFormat>
  <Paragraphs>61</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71</cp:revision>
  <dcterms:modified xsi:type="dcterms:W3CDTF">2015-12-24T07:20:36Z</dcterms:modified>
</cp:coreProperties>
</file>