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8" r:id="rId2"/>
    <p:sldId id="262" r:id="rId3"/>
    <p:sldId id="259" r:id="rId4"/>
    <p:sldId id="263" r:id="rId5"/>
    <p:sldId id="265" r:id="rId6"/>
    <p:sldId id="266" r:id="rId7"/>
    <p:sldId id="269" r:id="rId8"/>
    <p:sldId id="267" r:id="rId9"/>
    <p:sldId id="270" r:id="rId10"/>
    <p:sldId id="272" r:id="rId11"/>
    <p:sldId id="257" r:id="rId12"/>
    <p:sldId id="275" r:id="rId13"/>
    <p:sldId id="271" r:id="rId14"/>
    <p:sldId id="274" r:id="rId15"/>
    <p:sldId id="276" r:id="rId16"/>
    <p:sldId id="277" r:id="rId17"/>
    <p:sldId id="280" r:id="rId18"/>
    <p:sldId id="278" r:id="rId19"/>
    <p:sldId id="258" r:id="rId20"/>
    <p:sldId id="279" r:id="rId21"/>
    <p:sldId id="260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AC4"/>
    <a:srgbClr val="0558D1"/>
    <a:srgbClr val="B95A25"/>
    <a:srgbClr val="0552C3"/>
    <a:srgbClr val="1B45BB"/>
    <a:srgbClr val="878E48"/>
    <a:srgbClr val="2233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F1A02-22A3-4B56-888F-4181B31639DA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4D3AA-0BA8-43EB-9126-A39016623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7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eethoven.jpg"/>
          <p:cNvPicPr>
            <a:picLocks noChangeAspect="1"/>
          </p:cNvPicPr>
          <p:nvPr/>
        </p:nvPicPr>
        <p:blipFill>
          <a:blip r:embed="rId2">
            <a:lum bright="-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1142984"/>
            <a:ext cx="4857784" cy="1015663"/>
          </a:xfrm>
          <a:prstGeom prst="rect">
            <a:avLst/>
          </a:prstGeom>
          <a:solidFill>
            <a:srgbClr val="B95A25">
              <a:alpha val="4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21AC4"/>
                </a:solidFill>
              </a:rPr>
              <a:t>ИИЦ-Научная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21AC4"/>
                </a:solidFill>
              </a:rPr>
              <a:t> библиотека представляет виртуальную выставку к 245-летию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21AC4"/>
                </a:solidFill>
              </a:rPr>
              <a:t>Людвига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21AC4"/>
                </a:solidFill>
              </a:rPr>
              <a:t>ван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21AC4"/>
                </a:solidFill>
              </a:rPr>
              <a:t> Бетховена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21AC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52"/>
            <a:ext cx="8053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spc="300" dirty="0" smtClean="0">
                <a:ln w="127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поединке с судьбой</a:t>
            </a:r>
            <a:endParaRPr lang="ru-RU" sz="5200" b="1" spc="300" dirty="0">
              <a:ln w="1270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818" y="500042"/>
            <a:ext cx="34290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«Лунная» соната имеет авторский подзаголовок «Почти фантазия» и восходит к фантазиям Моцарта, основанным на чередовании контрастных частей. Соната построена по тому же принципу, но Бетховен нашел новое, оригинальное художественное решение: медленное начало (размышление, глубокая печаль), изысканно-тонкая середина (созерцание, наслаждение красотой мира), бурный, драматический финал (порыв чувств, трагические образы судьбы).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бет00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42852"/>
            <a:ext cx="2357454" cy="3346064"/>
          </a:xfrm>
          <a:prstGeom prst="rect">
            <a:avLst/>
          </a:prstGeom>
          <a:ln w="19050">
            <a:solidFill>
              <a:srgbClr val="0558D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бет00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1000108"/>
            <a:ext cx="2576395" cy="3643314"/>
          </a:xfrm>
          <a:prstGeom prst="rect">
            <a:avLst/>
          </a:prstGeom>
          <a:ln w="19050">
            <a:solidFill>
              <a:srgbClr val="0558D1"/>
            </a:solidFill>
          </a:ln>
        </p:spPr>
      </p:pic>
      <p:pic>
        <p:nvPicPr>
          <p:cNvPr id="8" name="Рисунок 7" descr="бет00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0298" y="3071810"/>
            <a:ext cx="2538120" cy="3589189"/>
          </a:xfrm>
          <a:prstGeom prst="rect">
            <a:avLst/>
          </a:prstGeom>
          <a:ln w="19050">
            <a:solidFill>
              <a:srgbClr val="121A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«Огромная сила мысли и чувства, исключительная глубина и значительность содержания в соединении с огромным темпераментом  и титанической волей – отличительные признаки творчества Бетховена».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Александр </a:t>
            </a:r>
            <a:r>
              <a:rPr lang="ru-RU" dirty="0" err="1" smtClean="0">
                <a:solidFill>
                  <a:schemeClr val="bg1"/>
                </a:solidFill>
              </a:rPr>
              <a:t>Гольденвайзер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Содержимое 6" descr="foto-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714488"/>
            <a:ext cx="3000396" cy="4076710"/>
          </a:xfrm>
          <a:prstGeom prst="rect">
            <a:avLst/>
          </a:prstGeom>
          <a:ln w="28575" cap="flat" cmpd="sng" algn="ctr">
            <a:solidFill>
              <a:schemeClr val="tx1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бет0029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3438" y="2500306"/>
            <a:ext cx="2714159" cy="383812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т0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00760" y="2590557"/>
            <a:ext cx="2714644" cy="383881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285728"/>
            <a:ext cx="8001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1803-1808 г.г. композитор работает над созданием сонат, в частности Девятой для скрипки– «</a:t>
            </a:r>
            <a:r>
              <a:rPr lang="ru-RU" dirty="0" err="1" smtClean="0">
                <a:solidFill>
                  <a:schemeClr val="bg1"/>
                </a:solidFill>
              </a:rPr>
              <a:t>Крейцеровой</a:t>
            </a:r>
            <a:r>
              <a:rPr lang="ru-RU" dirty="0" smtClean="0">
                <a:solidFill>
                  <a:schemeClr val="bg1"/>
                </a:solidFill>
              </a:rPr>
              <a:t>», </a:t>
            </a:r>
            <a:r>
              <a:rPr lang="ru-RU" dirty="0" smtClean="0">
                <a:solidFill>
                  <a:schemeClr val="bg1"/>
                </a:solidFill>
              </a:rPr>
              <a:t> Двадцать </a:t>
            </a:r>
            <a:r>
              <a:rPr lang="ru-RU" dirty="0" smtClean="0">
                <a:solidFill>
                  <a:schemeClr val="bg1"/>
                </a:solidFill>
              </a:rPr>
              <a:t>третьей – «</a:t>
            </a:r>
            <a:r>
              <a:rPr lang="ru-RU" dirty="0" err="1" smtClean="0">
                <a:solidFill>
                  <a:schemeClr val="bg1"/>
                </a:solidFill>
              </a:rPr>
              <a:t>Апассионатой</a:t>
            </a:r>
            <a:r>
              <a:rPr lang="ru-RU" dirty="0" smtClean="0">
                <a:solidFill>
                  <a:schemeClr val="bg1"/>
                </a:solidFill>
              </a:rPr>
              <a:t>» для фортепиано, Пятой и Шестой симфониями. </a:t>
            </a:r>
            <a:r>
              <a:rPr lang="ru-RU" dirty="0" smtClean="0">
                <a:solidFill>
                  <a:schemeClr val="bg1"/>
                </a:solidFill>
              </a:rPr>
              <a:t>23-я соната («</a:t>
            </a:r>
            <a:r>
              <a:rPr lang="ru-RU" dirty="0" err="1" smtClean="0">
                <a:solidFill>
                  <a:schemeClr val="bg1"/>
                </a:solidFill>
              </a:rPr>
              <a:t>Апассионата</a:t>
            </a:r>
            <a:r>
              <a:rPr lang="ru-RU" dirty="0" smtClean="0">
                <a:solidFill>
                  <a:schemeClr val="bg1"/>
                </a:solidFill>
              </a:rPr>
              <a:t>») была закончена в 1805 году, в то время, когда композитор находился в расцвете творческих сил, но глухота неотвратимо преследовала его. Он избегал </a:t>
            </a:r>
            <a:r>
              <a:rPr lang="ru-RU" dirty="0" smtClean="0">
                <a:solidFill>
                  <a:schemeClr val="bg1"/>
                </a:solidFill>
              </a:rPr>
              <a:t>л</a:t>
            </a:r>
            <a:r>
              <a:rPr lang="ru-RU" dirty="0" smtClean="0">
                <a:solidFill>
                  <a:schemeClr val="bg1"/>
                </a:solidFill>
              </a:rPr>
              <a:t>юбого общества, кроме близких друзей, и посвятил сочинение одному из них – Францу фон </a:t>
            </a:r>
            <a:r>
              <a:rPr lang="ru-RU" dirty="0" err="1" smtClean="0">
                <a:solidFill>
                  <a:schemeClr val="bg1"/>
                </a:solidFill>
              </a:rPr>
              <a:t>Брунсвику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214554"/>
            <a:ext cx="5429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 масштабам  соната приближается к симфонии. В ней три части: первая – драматическое сонатное аллегро, вторая – медленная, сосредоточенная, третья – бурный финал.      Первая и </a:t>
            </a:r>
            <a:r>
              <a:rPr lang="ru-RU" dirty="0" smtClean="0">
                <a:solidFill>
                  <a:schemeClr val="bg1"/>
                </a:solidFill>
              </a:rPr>
              <a:t>последняя </a:t>
            </a:r>
            <a:r>
              <a:rPr lang="ru-RU" dirty="0" smtClean="0">
                <a:solidFill>
                  <a:schemeClr val="bg1"/>
                </a:solidFill>
              </a:rPr>
              <a:t>части показывают противостояние человеческой воли и стихийной роковой силы.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Апассионата</a:t>
            </a:r>
            <a:r>
              <a:rPr lang="ru-RU" dirty="0" smtClean="0">
                <a:solidFill>
                  <a:schemeClr val="bg1"/>
                </a:solidFill>
              </a:rPr>
              <a:t>»  внутренне связана с Пятой симфонией, в которой ярче всего выразилась главная тема творчества Бетховена – борьба человека с судьбой. У этих произведений общий круг образов, но если «</a:t>
            </a:r>
            <a:r>
              <a:rPr lang="ru-RU" dirty="0" err="1" smtClean="0">
                <a:solidFill>
                  <a:schemeClr val="bg1"/>
                </a:solidFill>
              </a:rPr>
              <a:t>Апассионата</a:t>
            </a:r>
            <a:r>
              <a:rPr lang="ru-RU" dirty="0" smtClean="0">
                <a:solidFill>
                  <a:schemeClr val="bg1"/>
                </a:solidFill>
              </a:rPr>
              <a:t>» завершается самой драматической частью – здесь борьба только начинается – в симфонии противостояние и напряжение разрешаются триумфальным радостным финалом.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428604"/>
            <a:ext cx="4286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Вершиной </a:t>
            </a:r>
            <a:r>
              <a:rPr lang="ru-RU" dirty="0" smtClean="0">
                <a:solidFill>
                  <a:schemeClr val="bg1"/>
                </a:solidFill>
              </a:rPr>
              <a:t>симфонического творчества Бетховена стала Девятая симфония. Задумана она была еще в 1812 году, но работал над ней композитор с 1822 по 1823 г. Симфония грандиозна по масштабам, особенно необычен финал, представляющий собой нечто вроде большой кантаты для хора, солистов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оркестра, написанной на текст оды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К радости» Шиллера. Радость Бетховен воспринимал как восхищение гармонией природы и мироздания, как осознание всеобщего равенства людей перед Богом.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ет0047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-138"/>
          <a:stretch>
            <a:fillRect/>
          </a:stretch>
        </p:blipFill>
        <p:spPr>
          <a:xfrm>
            <a:off x="1071538" y="428604"/>
            <a:ext cx="2928958" cy="407196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072074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«Что-нибудь лучше этой Симфонии никто никогда не напишет».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С. Рахманинов о Девятой симфонии Бетховена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т0024.JPG"/>
          <p:cNvPicPr>
            <a:picLocks noChangeAspect="1"/>
          </p:cNvPicPr>
          <p:nvPr/>
        </p:nvPicPr>
        <p:blipFill>
          <a:blip r:embed="rId2" cstate="email"/>
          <a:srcRect r="-67"/>
          <a:stretch>
            <a:fillRect/>
          </a:stretch>
        </p:blipFill>
        <p:spPr>
          <a:xfrm>
            <a:off x="714348" y="2786058"/>
            <a:ext cx="4717212" cy="328614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8" y="4786322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Здание </a:t>
            </a:r>
            <a:r>
              <a:rPr lang="ru-RU" sz="1600" dirty="0" err="1" smtClean="0">
                <a:solidFill>
                  <a:schemeClr val="bg1"/>
                </a:solidFill>
              </a:rPr>
              <a:t>Кертнертоператеатра</a:t>
            </a:r>
            <a:r>
              <a:rPr lang="ru-RU" sz="160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в </a:t>
            </a:r>
            <a:r>
              <a:rPr lang="ru-RU" sz="1600" dirty="0" smtClean="0">
                <a:solidFill>
                  <a:schemeClr val="bg1"/>
                </a:solidFill>
              </a:rPr>
              <a:t>Вене, здесь впервые была исполнена  Девятая симфония.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85728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Премьера симфонии состоялась в 7 мая1824 году в Вене. Для осуществления авторского замысла театрального оркестра оказалось недостаточно, и пришлось пригласить любителей: 24 скрипки, 10 альтов,12 виолончелей и контрабасов, вместо двойного – четверной состав духовых Для венского классического оркестра такой состав был необыкновенно мощным. Кроме того, каждая хоровая партия включала 24 певца, что также превосходило обычные нормы.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00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01862" y="357166"/>
            <a:ext cx="2327856" cy="3291852"/>
          </a:xfrm>
          <a:prstGeom prst="rect">
            <a:avLst/>
          </a:prstGeom>
          <a:ln w="19050">
            <a:solidFill>
              <a:srgbClr val="121A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бет00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14290"/>
            <a:ext cx="2286016" cy="3232685"/>
          </a:xfrm>
          <a:prstGeom prst="rect">
            <a:avLst/>
          </a:prstGeom>
          <a:ln w="19050">
            <a:solidFill>
              <a:srgbClr val="121A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бет003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357290" y="3071810"/>
            <a:ext cx="2464611" cy="3286148"/>
          </a:xfrm>
          <a:prstGeom prst="rect">
            <a:avLst/>
          </a:prstGeom>
          <a:ln w="19050">
            <a:solidFill>
              <a:srgbClr val="121A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ет004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429124" y="3143248"/>
            <a:ext cx="2316632" cy="3243285"/>
          </a:xfrm>
          <a:prstGeom prst="rect">
            <a:avLst/>
          </a:prstGeom>
          <a:ln w="19050">
            <a:solidFill>
              <a:srgbClr val="121A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43174" y="571480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Говорят, что искусство вечно, а жизнь кратковременна. Вечна только жизнь, кратковременно искусство».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Л.Бетховен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т00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71736" y="1643050"/>
            <a:ext cx="2357454" cy="3517458"/>
          </a:xfrm>
          <a:prstGeom prst="rect">
            <a:avLst/>
          </a:prstGeom>
          <a:ln>
            <a:solidFill>
              <a:srgbClr val="121A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бет00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14290"/>
            <a:ext cx="2499692" cy="3687827"/>
          </a:xfrm>
          <a:prstGeom prst="rect">
            <a:avLst/>
          </a:prstGeom>
          <a:ln>
            <a:solidFill>
              <a:srgbClr val="121A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72066" y="642918"/>
            <a:ext cx="371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Для произведений позднего периода творчества композитора характерны сдержанность чувств и философская углубленность, что значительно отличает их от страстных и драматических ранних сочинений. Признание гения Бетховена  в последнее десятилетие его жизни было </a:t>
            </a:r>
            <a:r>
              <a:rPr lang="ru-RU" dirty="0" err="1" smtClean="0">
                <a:solidFill>
                  <a:schemeClr val="bg1"/>
                </a:solidFill>
              </a:rPr>
              <a:t>всеевропейским</a:t>
            </a:r>
            <a:r>
              <a:rPr lang="ru-RU" dirty="0" smtClean="0">
                <a:solidFill>
                  <a:schemeClr val="bg1"/>
                </a:solidFill>
              </a:rPr>
              <a:t>. Многие музыканты мечтали встретиться с ним, чтобы выразить свое уважение и восхищение.  К сожалению, несмотря на это, нужда преследовала Бетховена до конца жизни.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т002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714356"/>
            <a:ext cx="3824010" cy="464347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857232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«Искусство объединяет все человечество».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Л. Бетховен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572140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Людвиг </a:t>
            </a:r>
            <a:r>
              <a:rPr lang="ru-RU" sz="1600" dirty="0" err="1" smtClean="0">
                <a:solidFill>
                  <a:schemeClr val="bg1"/>
                </a:solidFill>
              </a:rPr>
              <a:t>ван</a:t>
            </a:r>
            <a:r>
              <a:rPr lang="ru-RU" sz="1600" dirty="0" smtClean="0">
                <a:solidFill>
                  <a:schemeClr val="bg1"/>
                </a:solidFill>
              </a:rPr>
              <a:t> Бетховен в 1823 году.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бет0001.JPG"/>
          <p:cNvPicPr>
            <a:picLocks noChangeAspect="1"/>
          </p:cNvPicPr>
          <p:nvPr/>
        </p:nvPicPr>
        <p:blipFill>
          <a:blip r:embed="rId3" cstate="email"/>
          <a:srcRect t="-85"/>
          <a:stretch>
            <a:fillRect/>
          </a:stretch>
        </p:blipFill>
        <p:spPr>
          <a:xfrm>
            <a:off x="5500694" y="2202969"/>
            <a:ext cx="2714644" cy="429786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2470026" cy="37862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бет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0298" y="1071546"/>
            <a:ext cx="2604977" cy="3643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714356"/>
            <a:ext cx="371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 свою жизнь Бетховен написал девять симфоний, тридцать две сонаты для фортепиано, шестнадцать струнных квартетов, оперу «</a:t>
            </a:r>
            <a:r>
              <a:rPr lang="ru-RU" dirty="0" err="1" smtClean="0">
                <a:solidFill>
                  <a:schemeClr val="bg1"/>
                </a:solidFill>
              </a:rPr>
              <a:t>Фиделио</a:t>
            </a:r>
            <a:r>
              <a:rPr lang="ru-RU" dirty="0" smtClean="0">
                <a:solidFill>
                  <a:schemeClr val="bg1"/>
                </a:solidFill>
              </a:rPr>
              <a:t>», «Торжественную мессу», пять концертов для фортепиано и один для скрипки с оркестром, увертюры, отдельные пьесы для разных инструментов. Поразительно, что многие сочинения ( в том числе и Девятую симфонию) композитор написал совершенно глухим. Однако его последние произведени</a:t>
            </a:r>
            <a:r>
              <a:rPr lang="ru-RU" dirty="0" smtClean="0">
                <a:solidFill>
                  <a:schemeClr val="bg1"/>
                </a:solidFill>
              </a:rPr>
              <a:t>я</a:t>
            </a:r>
            <a:r>
              <a:rPr lang="ru-RU" dirty="0" smtClean="0">
                <a:solidFill>
                  <a:schemeClr val="bg1"/>
                </a:solidFill>
              </a:rPr>
              <a:t>– непревзойденные шедевры камерной музыки.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001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«Величие Бетховена – в его поразительной многогранности. Я люблю, я преклоняюсь перед живым, не канонизированным Бетховеном, в творчестве которого  иногда соседствуют бездонные глубины трагического в шекспировском смысле с искрометным юмором, шуткой, неистощимым оптимизмом».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                              Григорий Гинзбург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бет003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1269173">
            <a:off x="1214414" y="2714620"/>
            <a:ext cx="2571768" cy="3662821"/>
          </a:xfrm>
          <a:prstGeom prst="rect">
            <a:avLst/>
          </a:prstGeom>
          <a:ln>
            <a:solidFill>
              <a:srgbClr val="121A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бет00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38783">
            <a:off x="4594949" y="2917526"/>
            <a:ext cx="2529928" cy="3577604"/>
          </a:xfrm>
          <a:prstGeom prst="rect">
            <a:avLst/>
          </a:prstGeom>
          <a:ln>
            <a:solidFill>
              <a:srgbClr val="121A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«Музыка должна высекать огонь из груди человеческой», – это слова немецкого композитора Людвига </a:t>
            </a:r>
            <a:r>
              <a:rPr lang="ru-RU" dirty="0" err="1" smtClean="0">
                <a:solidFill>
                  <a:schemeClr val="bg1"/>
                </a:solidFill>
              </a:rPr>
              <a:t>ван</a:t>
            </a:r>
            <a:r>
              <a:rPr lang="ru-RU" dirty="0" smtClean="0">
                <a:solidFill>
                  <a:schemeClr val="bg1"/>
                </a:solidFill>
              </a:rPr>
              <a:t> Бетховена (1770-1827), произведения которого принадлежат к высшим достижениям музыкальной культуры. Мировоззрение Бетховена складывалось под воздействием идей Просвещения и свободолюбивых идеалов Французской революции. Жизнь Бетховена – пример мужества, упорной борьбой с препятствиями, несчастьями, которые оказались бы непреодолимыми для другого. Через всю жизнь он пронес идеалы своей юности – идеалы свободы, равенства, братства.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бет001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414821">
            <a:off x="4991157" y="2977911"/>
            <a:ext cx="2214369" cy="35372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бет00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34837">
            <a:off x="1704700" y="2878627"/>
            <a:ext cx="2297688" cy="35618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00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571612"/>
            <a:ext cx="5143536" cy="421484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00760" y="3714752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Открытие памятника Бетховену на его родине, в Бонне, состоявшееся в 1845 году. Сбору средств на сооружение этого памятника активно способствовал Ф.Лист.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0004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Бетховен – это слава и гордость всего цивилизованного человечества. Его помыслы и чувства близки и дорог всем народам мира».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Д.Д. Шостакович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714356"/>
            <a:ext cx="814393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Бетховен, Людвиг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Соната № 8 "Патетическая" ; Соната № 14 "Лунная" [Ноты] :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/ Л. Бетховен ; ред.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Шнабеля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— М. : Кифара, 1995. — 40 с.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Бетховен, Людвиг </a:t>
            </a:r>
            <a:r>
              <a:rPr lang="ru-RU" sz="1600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ван</a:t>
            </a:r>
            <a:r>
              <a:rPr lang="ru-RU" sz="16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. Симфонии [Ноты] : для </a:t>
            </a:r>
            <a:r>
              <a:rPr lang="ru-RU" sz="1600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фп</a:t>
            </a:r>
            <a:r>
              <a:rPr lang="ru-RU" sz="16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Т.1. № № 1-5 / Л. Бетховен. – М. : Музыка, 1971. – 203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Бетховен, Людвиг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Сонаты [Ноты] :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Т. 1. № № 1 - 15 / Л. Бетховен ; ред. А. Б.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Гольденвейзера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— М. : Музыка, 1965. — 380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Бетховен, Людвиг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Сонаты для фортепиано.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Уртекст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: В 2-х т. Т.1 / Л.Бетховен; Под ред.П.Егорова, Д.Часовитина. — СПб; Краснодар : Лань, 2004. — 343с.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Гингольд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Л. 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 поединке с судьбой. Героические дни Людвига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Бетховена [Текст] / 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Гингольд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— М. : Музыка, 1968. — 48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Гольденвейзер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А. Б. Тридцать две сонаты Бетховена [Текст]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исполн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коммент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/ А. Б.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Гольденвейзер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— М. : Музыка, 1966. — 287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Келер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К.-Х... прожить тысячу жизней !" [Текст] : по страницам разговор.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тетр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Бетховена / К.-Х.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Келер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; пер. с нем.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коммент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А. К. Плахова. — М. : Музыка, 1983. — 256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Кенигсберг, 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Людвиг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Бетховен (1770-1827) [Текст] : крат. очерк жизни и творчества : кн. для юношества / А. Кенигсберг. — Л. : Музыка, 1970.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Книга эскизов Бетховена за 1802-1803 годы [Текст] 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центр. музей музык. культуры 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исслед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и расшифровка Н. Л. Фишмана. — М.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1962. — 344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Корганов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В. Бетховен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Биогр.этюд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[Текст] / 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Корганов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— М. : Алгоритм, 1997. — 612с.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Кремлев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Ю. А. Фортепианные сонаты Бетховена [Текст] / Ю.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Кремлев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—М. : Совет. композитор, 1970. – 335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14290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Список использованной литературы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714356"/>
            <a:ext cx="78581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Ладвинская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 Алла Анатольевна 70 знаменитых композиторов: судьба и творчество [Текст] / А.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Ладвинская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. — Ростов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/Д : Феникс, 2007. — 414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Людвиг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ван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Бетховен. Жизнь, творчество, окружение [Текст] / сост. Т. В. Соколова, ред. Н. Л. Фишман. — М. : Музыка, 1971. — 256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Людвиг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ван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Бетховен. Эстетика, творческое наследие, исполнительство [Текст] / редк. А.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Гозенпуд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. — Л. : Музыка, 1970. — 256 с. 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Музыка французской революции XVII века. Бетховен [Текст] : учеб. пособие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теорет.-композит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фак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. музык. вузов / А.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Хохловкина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[и др.] 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Моск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. консерватория. — М. : Музыка, 1967. — 444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Мысли о Бетховене. Российские пианисты об исполнении фортепианных сочинений 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ван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Бетховена [Текст] : [учебное пособие] / сост. Б. Бородин.— Москва : Классика-XXI, 2010. — 141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Протопопов, В. 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Принципы музыкальной формы Бетховена. Сонатно-симфонические циклы ор. 1-81 [Текст] / В. Протопопов 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Моск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. консерватория. — М. : Музыка, 1970. — 332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Самин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 Д.К. Сто великих музыкантов [Текст] 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Сост.Д.К.Самин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Вече, 2004. — 480с.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Самин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 Д.К.Сто великих композиторов [Текст] / Д. К.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Самин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Вече, 2002. — 624с.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Эррио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 Э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Жизнь Бетховена [Текст] / Э.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Эррио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; пер. с фр. Г.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Эдельмана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Музыка, 1968. — 356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«Музыка Бетховена  является совершенно ясным примером того, как ярко, с какой полнотой личность композитора может высказаться в его произведениях». 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    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                    Генрих </a:t>
            </a:r>
            <a:r>
              <a:rPr lang="ru-RU" dirty="0" smtClean="0">
                <a:solidFill>
                  <a:schemeClr val="bg1"/>
                </a:solidFill>
              </a:rPr>
              <a:t>Нейгауз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ет0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92650">
            <a:off x="544795" y="2600666"/>
            <a:ext cx="2744331" cy="351872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бет0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52539">
            <a:off x="6186909" y="2536979"/>
            <a:ext cx="2376568" cy="34698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 descr="бет00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2143116"/>
            <a:ext cx="2928958" cy="38448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642918"/>
            <a:ext cx="4572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Творчество </a:t>
            </a:r>
            <a:r>
              <a:rPr lang="ru-RU" dirty="0" smtClean="0">
                <a:solidFill>
                  <a:schemeClr val="bg1"/>
                </a:solidFill>
              </a:rPr>
              <a:t>Бетховена, </a:t>
            </a:r>
            <a:r>
              <a:rPr lang="ru-RU" dirty="0" smtClean="0">
                <a:solidFill>
                  <a:schemeClr val="bg1"/>
                </a:solidFill>
              </a:rPr>
              <a:t>с одной стороны, продолжило традиции венского классицизма, с другой – запечатлело черты нового, романтического искусства. От классицизма в произведениях Бетховена – возвышенность содержания, прекрасное владение музыкальными формами, обращение к жанрам симфонии и сонаты. От романтизма – смелое </a:t>
            </a:r>
            <a:r>
              <a:rPr lang="ru-RU" dirty="0" err="1" smtClean="0">
                <a:solidFill>
                  <a:schemeClr val="bg1"/>
                </a:solidFill>
              </a:rPr>
              <a:t>экспериментаторство</a:t>
            </a:r>
            <a:r>
              <a:rPr lang="ru-RU" dirty="0" smtClean="0">
                <a:solidFill>
                  <a:schemeClr val="bg1"/>
                </a:solidFill>
              </a:rPr>
              <a:t> в области этих жанров, интерес </a:t>
            </a:r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</a:rPr>
              <a:t>вокальной и фортепианной миниатюре, к </a:t>
            </a:r>
            <a:r>
              <a:rPr lang="ru-RU" dirty="0" err="1" smtClean="0">
                <a:solidFill>
                  <a:schemeClr val="bg1"/>
                </a:solidFill>
              </a:rPr>
              <a:t>программности</a:t>
            </a:r>
            <a:r>
              <a:rPr lang="ru-RU" dirty="0" smtClean="0">
                <a:solidFill>
                  <a:schemeClr val="bg1"/>
                </a:solidFill>
              </a:rPr>
              <a:t>. Традиции классицизма Бетховен использовал уже как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астер Х</a:t>
            </a: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Х </a:t>
            </a:r>
            <a:r>
              <a:rPr lang="ru-RU" dirty="0" smtClean="0">
                <a:solidFill>
                  <a:schemeClr val="bg1"/>
                </a:solidFill>
              </a:rPr>
              <a:t>столетия – опираясь на наследие Гайдна и Моцарта, он значительно расширил возможности музыкального искусства.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ет0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2531590" cy="39169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 descr="бет0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2720281"/>
            <a:ext cx="2928958" cy="37454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285728"/>
            <a:ext cx="4929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Людвиг </a:t>
            </a:r>
            <a:r>
              <a:rPr lang="ru-RU" dirty="0" err="1" smtClean="0">
                <a:solidFill>
                  <a:schemeClr val="bg1"/>
                </a:solidFill>
              </a:rPr>
              <a:t>ван</a:t>
            </a:r>
            <a:r>
              <a:rPr lang="ru-RU" dirty="0" smtClean="0">
                <a:solidFill>
                  <a:schemeClr val="bg1"/>
                </a:solidFill>
              </a:rPr>
              <a:t> Бетховен родился 16 декабря 1770 года в Бонне (Германия) в семье придворного музыканта. Заниматься музыкой он начал с раннего детства под руководством отца. С 11 лет Бетховен служил помощником органиста в церкви, потом – придворным органистом, концертмейстером в оперном театре Бонна.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бет00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571480"/>
            <a:ext cx="3000396" cy="414340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бет0027.JPG"/>
          <p:cNvPicPr>
            <a:picLocks noChangeAspect="1"/>
          </p:cNvPicPr>
          <p:nvPr/>
        </p:nvPicPr>
        <p:blipFill>
          <a:blip r:embed="rId3" cstate="email"/>
          <a:srcRect b="-183"/>
          <a:stretch>
            <a:fillRect/>
          </a:stretch>
        </p:blipFill>
        <p:spPr>
          <a:xfrm>
            <a:off x="6215074" y="3143248"/>
            <a:ext cx="2286016" cy="349305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000636"/>
            <a:ext cx="24288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Дом, где родился Людвиг </a:t>
            </a:r>
            <a:r>
              <a:rPr lang="ru-RU" sz="1600" dirty="0" err="1" smtClean="0">
                <a:solidFill>
                  <a:schemeClr val="bg1"/>
                </a:solidFill>
              </a:rPr>
              <a:t>ван</a:t>
            </a:r>
            <a:r>
              <a:rPr lang="ru-RU" sz="1600" dirty="0" smtClean="0">
                <a:solidFill>
                  <a:schemeClr val="bg1"/>
                </a:solidFill>
              </a:rPr>
              <a:t> Бетховен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5572140"/>
            <a:ext cx="23574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Орган, на котором учился играть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Людвиг </a:t>
            </a:r>
            <a:r>
              <a:rPr lang="ru-RU" sz="1600" dirty="0" err="1" smtClean="0">
                <a:solidFill>
                  <a:schemeClr val="bg1"/>
                </a:solidFill>
              </a:rPr>
              <a:t>ван</a:t>
            </a:r>
            <a:r>
              <a:rPr lang="ru-RU" sz="1600" dirty="0" smtClean="0">
                <a:solidFill>
                  <a:schemeClr val="bg1"/>
                </a:solidFill>
              </a:rPr>
              <a:t> Бетховен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50" y="285728"/>
            <a:ext cx="23574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Людвиг </a:t>
            </a:r>
            <a:r>
              <a:rPr lang="ru-RU" sz="1600" dirty="0" err="1" smtClean="0">
                <a:solidFill>
                  <a:schemeClr val="bg1"/>
                </a:solidFill>
              </a:rPr>
              <a:t>ван</a:t>
            </a:r>
            <a:r>
              <a:rPr lang="ru-RU" sz="1600" dirty="0" smtClean="0">
                <a:solidFill>
                  <a:schemeClr val="bg1"/>
                </a:solidFill>
              </a:rPr>
              <a:t> Бетховен, около 1800 года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928670"/>
            <a:ext cx="3571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1792 году  Бетховен переехал в Вену. Он брал уроки у Йозефа Гайдна, Иоганна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Георга </a:t>
            </a:r>
            <a:r>
              <a:rPr lang="ru-RU" dirty="0" err="1" smtClean="0">
                <a:solidFill>
                  <a:schemeClr val="bg1"/>
                </a:solidFill>
              </a:rPr>
              <a:t>Альбрехтсбергера</a:t>
            </a:r>
            <a:r>
              <a:rPr lang="ru-RU" dirty="0" smtClean="0">
                <a:solidFill>
                  <a:schemeClr val="bg1"/>
                </a:solidFill>
              </a:rPr>
              <a:t>, капельмейстера собора Святого </a:t>
            </a:r>
            <a:r>
              <a:rPr lang="ru-RU" dirty="0" smtClean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тефана, </a:t>
            </a:r>
            <a:r>
              <a:rPr lang="ru-RU" dirty="0" smtClean="0">
                <a:solidFill>
                  <a:schemeClr val="bg1"/>
                </a:solidFill>
              </a:rPr>
              <a:t>и Антонио Сальери – крупнейших музыкальных теоретиков той эпохи. Они познакомили Бетховена с творчеством Генделя и Баха. Отсюда блестящее знание композитором музыкальных форм гармонии и полифонии. Вскоре Бетховен начал давать концерты, стал популярным. Он много сочинял: писал сонаты,  концерты для фортепиано с оркестром, симфонии.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бет00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08" y="2786058"/>
            <a:ext cx="3000396" cy="3885152"/>
          </a:xfrm>
          <a:prstGeom prst="rect">
            <a:avLst/>
          </a:prstGeom>
          <a:ln>
            <a:solidFill>
              <a:srgbClr val="0558D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5786454"/>
            <a:ext cx="17859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Венский собор святого Стефана.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" name="Рисунок 1" descr="бет001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214290"/>
            <a:ext cx="2286016" cy="3251223"/>
          </a:xfrm>
          <a:prstGeom prst="rect">
            <a:avLst/>
          </a:prstGeom>
          <a:ln w="12700">
            <a:solidFill>
              <a:srgbClr val="0558D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0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2571768" cy="3989410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бет00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357290" y="2357430"/>
            <a:ext cx="2553908" cy="3714776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68" y="500042"/>
            <a:ext cx="52863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«Со временем Бетховен займет место одного из крупнейших композиторов Европы, а я буду гордиться  правом именовать себя его учителем».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    </a:t>
            </a:r>
            <a:r>
              <a:rPr lang="ru-RU" dirty="0" smtClean="0">
                <a:solidFill>
                  <a:schemeClr val="bg1"/>
                </a:solidFill>
              </a:rPr>
              <a:t>Йозеф  </a:t>
            </a:r>
            <a:r>
              <a:rPr lang="ru-RU" dirty="0" smtClean="0">
                <a:solidFill>
                  <a:schemeClr val="bg1"/>
                </a:solidFill>
              </a:rPr>
              <a:t>Гайдн. (Из письма 23 ноября 1793 г.)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бет00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4744" y="2786058"/>
            <a:ext cx="2643206" cy="3909788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Долгое время никто не догадывался, что Бетховена поразил серьезный недуг – он начал терять слух. Композитор решил уйти из жизни и в 1802 году  приготовил завещание, где объяснял мотивы своего решения. Однако  Бетховен сумел преодолеть отчаяние и нашел в себе силы писать музыку дальше. Выходом из кризиса стала Третья («Героическая») симфония . Музыка «Героической» симфонии отражает бурную и мятежную эпоху Французской революции и Наполеоновских войн. Это произведение – гимн стойкости человеческого духа, утверждение победы свет а и разума, преодоление боли и отчаяния.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бет00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928794" y="3143248"/>
            <a:ext cx="2558387" cy="3360113"/>
          </a:xfrm>
          <a:prstGeom prst="rect">
            <a:avLst/>
          </a:prstGeom>
          <a:ln w="19050">
            <a:solidFill>
              <a:srgbClr val="0558D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ет0032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2643182"/>
            <a:ext cx="2513209" cy="3465169"/>
          </a:xfrm>
          <a:prstGeom prst="rect">
            <a:avLst/>
          </a:prstGeom>
          <a:ln w="19050">
            <a:solidFill>
              <a:srgbClr val="0558D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бет0034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643438" y="2714620"/>
            <a:ext cx="2357454" cy="3400918"/>
          </a:xfrm>
          <a:prstGeom prst="rect">
            <a:avLst/>
          </a:prstGeom>
          <a:ln w="19050">
            <a:solidFill>
              <a:srgbClr val="0558D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бет004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682399" y="3143248"/>
            <a:ext cx="2461601" cy="3346188"/>
          </a:xfrm>
          <a:prstGeom prst="rect">
            <a:avLst/>
          </a:prstGeom>
          <a:ln w="19050">
            <a:solidFill>
              <a:srgbClr val="121A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1799 году Бетховен познакомился с семьей графа Франца фон </a:t>
            </a:r>
            <a:r>
              <a:rPr lang="ru-RU" dirty="0" err="1" smtClean="0">
                <a:solidFill>
                  <a:schemeClr val="bg1"/>
                </a:solidFill>
              </a:rPr>
              <a:t>Брунсвика</a:t>
            </a:r>
            <a:r>
              <a:rPr lang="ru-RU" dirty="0" smtClean="0">
                <a:solidFill>
                  <a:schemeClr val="bg1"/>
                </a:solidFill>
              </a:rPr>
              <a:t>. Написанная в 1801 году соната № 14 («Лунная») посвящена родственнице семейства  - Джульетте </a:t>
            </a:r>
            <a:r>
              <a:rPr lang="ru-RU" dirty="0" err="1" smtClean="0">
                <a:solidFill>
                  <a:schemeClr val="bg1"/>
                </a:solidFill>
              </a:rPr>
              <a:t>Гвиччарди</a:t>
            </a:r>
            <a:r>
              <a:rPr lang="ru-RU" dirty="0" smtClean="0">
                <a:solidFill>
                  <a:schemeClr val="bg1"/>
                </a:solidFill>
              </a:rPr>
              <a:t>, неразделенная любовь к которой оставила глубокий след в душе композитора и отразилась в музыке «Лунной» сонаты.  Нежная и глубокая дружба связывала Бетховена с Терезой </a:t>
            </a:r>
            <a:r>
              <a:rPr lang="ru-RU" dirty="0" err="1" smtClean="0">
                <a:solidFill>
                  <a:schemeClr val="bg1"/>
                </a:solidFill>
              </a:rPr>
              <a:t>Брунсвик</a:t>
            </a:r>
            <a:r>
              <a:rPr lang="ru-RU" dirty="0" smtClean="0">
                <a:solidFill>
                  <a:schemeClr val="bg1"/>
                </a:solidFill>
              </a:rPr>
              <a:t>. Ходили слухи, что они тайно обручены. Ей он посвятил сонату № 24.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Джульетта Гвиччарди.jpg"/>
          <p:cNvPicPr>
            <a:picLocks noChangeAspect="1"/>
          </p:cNvPicPr>
          <p:nvPr/>
        </p:nvPicPr>
        <p:blipFill>
          <a:blip r:embed="rId2" cstate="email">
            <a:lum contrast="-12000"/>
          </a:blip>
          <a:stretch>
            <a:fillRect/>
          </a:stretch>
        </p:blipFill>
        <p:spPr>
          <a:xfrm>
            <a:off x="428596" y="2285992"/>
            <a:ext cx="2643206" cy="317714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Tereza_Brunsv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357430"/>
            <a:ext cx="2309527" cy="331732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ет004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357554" y="3357562"/>
            <a:ext cx="2357454" cy="330042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388" y="6000768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Тереза </a:t>
            </a:r>
            <a:r>
              <a:rPr lang="ru-RU" sz="1600" dirty="0" err="1" smtClean="0">
                <a:solidFill>
                  <a:schemeClr val="bg1"/>
                </a:solidFill>
              </a:rPr>
              <a:t>Брунсвик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929330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Джульетта </a:t>
            </a:r>
            <a:r>
              <a:rPr lang="ru-RU" sz="1600" dirty="0" err="1" smtClean="0">
                <a:solidFill>
                  <a:schemeClr val="bg1"/>
                </a:solidFill>
              </a:rPr>
              <a:t>Гриччарди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913</TotalTime>
  <Words>2046</Words>
  <PresentationFormat>Экран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95</cp:revision>
  <dcterms:modified xsi:type="dcterms:W3CDTF">2015-12-07T08:42:38Z</dcterms:modified>
</cp:coreProperties>
</file>