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64" r:id="rId5"/>
    <p:sldId id="265" r:id="rId6"/>
    <p:sldId id="266" r:id="rId7"/>
    <p:sldId id="267" r:id="rId8"/>
    <p:sldId id="268" r:id="rId9"/>
    <p:sldId id="269" r:id="rId10"/>
    <p:sldId id="270" r:id="rId11"/>
    <p:sldId id="271" r:id="rId12"/>
    <p:sldId id="272" r:id="rId13"/>
    <p:sldId id="273" r:id="rId14"/>
    <p:sldId id="274" r:id="rId15"/>
    <p:sldId id="276" r:id="rId16"/>
    <p:sldId id="278"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9933"/>
    <a:srgbClr val="FF99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9" autoAdjust="0"/>
    <p:restoredTop sz="94625" autoAdjust="0"/>
  </p:normalViewPr>
  <p:slideViewPr>
    <p:cSldViewPr>
      <p:cViewPr varScale="1">
        <p:scale>
          <a:sx n="107" d="100"/>
          <a:sy n="107" d="100"/>
        </p:scale>
        <p:origin x="-8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D8CBCD7-DD4A-4EC4-80B1-9E1548A9B28C}" type="datetimeFigureOut">
              <a:rPr lang="ru-RU"/>
              <a:pPr>
                <a:defRPr/>
              </a:pPr>
              <a:t>14.12.2015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9C8EB8F-AD2C-4C85-8847-D01039D6485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DBD93FD-76B4-4C86-B2E5-60864EEAF65F}" type="datetimeFigureOut">
              <a:rPr lang="ru-RU"/>
              <a:pPr>
                <a:defRPr/>
              </a:pPr>
              <a:t>14.12.2015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3721F5-BFAC-4464-9E99-45D66EDF2CF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E0399B1-732B-4A0D-B935-2CE318504149}" type="datetimeFigureOut">
              <a:rPr lang="ru-RU"/>
              <a:pPr>
                <a:defRPr/>
              </a:pPr>
              <a:t>14.12.2015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5F7401-03B4-4D3A-BC1F-1790737177B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59E5041-97BF-4B92-810D-D63EE76BCA58}" type="datetimeFigureOut">
              <a:rPr lang="ru-RU"/>
              <a:pPr>
                <a:defRPr/>
              </a:pPr>
              <a:t>14.12.2015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81517B-ADA6-4E04-AC90-881D39D1ADF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6ED0361-81E3-4D3C-907A-8AB49075921B}" type="datetimeFigureOut">
              <a:rPr lang="ru-RU"/>
              <a:pPr>
                <a:defRPr/>
              </a:pPr>
              <a:t>14.12.2015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48D23C7-F7A3-4E65-BE5D-17AD2278FF3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9C563BB-5071-4572-85CA-8CA63EF8C0A5}" type="datetimeFigureOut">
              <a:rPr lang="ru-RU"/>
              <a:pPr>
                <a:defRPr/>
              </a:pPr>
              <a:t>14.12.2015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60D7BC-E0CC-4237-94A0-F53F2E4179F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6F56841-D1A1-4BAE-812D-9083256286B0}" type="datetimeFigureOut">
              <a:rPr lang="ru-RU"/>
              <a:pPr>
                <a:defRPr/>
              </a:pPr>
              <a:t>14.12.2015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FCE75D-B253-4180-8F0A-0792701EFD5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92E8F9C-FE9A-4B31-AB3E-4A8A578C1973}" type="datetimeFigureOut">
              <a:rPr lang="ru-RU"/>
              <a:pPr>
                <a:defRPr/>
              </a:pPr>
              <a:t>14.12.2015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E59FF99-BFA8-4C47-88AE-6B232C51D08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89AFC10-578C-4F03-9C46-6260D013472A}" type="datetimeFigureOut">
              <a:rPr lang="ru-RU"/>
              <a:pPr>
                <a:defRPr/>
              </a:pPr>
              <a:t>14.12.2015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8B5EDDF-6BFF-4E2F-BCB4-B004D6C2A4B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FF97E1D-457E-49D0-A10B-C9864B5608BB}" type="datetimeFigureOut">
              <a:rPr lang="ru-RU"/>
              <a:pPr>
                <a:defRPr/>
              </a:pPr>
              <a:t>14.12.2015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05C8B3B-2AEE-470B-8599-B3E8D48E54A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ADF12C2-1D66-410C-97F5-AEDF0ADF399C}" type="datetimeFigureOut">
              <a:rPr lang="ru-RU"/>
              <a:pPr>
                <a:defRPr/>
              </a:pPr>
              <a:t>14.12.2015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1EF4A2F-82A6-4ED3-8F36-8935A722D54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BC45555-EA14-473E-8B52-7B193234AF35}" type="datetimeFigureOut">
              <a:rPr lang="ru-RU"/>
              <a:pPr>
                <a:defRPr/>
              </a:pPr>
              <a:t>14.12.2015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C16BB09-F51C-4337-964D-C4E34D48BC6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FC5C06-98A2-4AB7-9AEE-C2263B5FED98}" type="datetimeFigureOut">
              <a:rPr lang="ru-RU"/>
              <a:pPr>
                <a:defRPr/>
              </a:pPr>
              <a:t>14.12.2015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B53E6B1-C09F-4E60-A001-03043A771C9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Пользователь\Desktop\СКД\Нобелевские лауреаты 2015\Изображения\Фон.jpg"/>
          <p:cNvPicPr>
            <a:picLocks noChangeAspect="1" noChangeArrowheads="1"/>
          </p:cNvPicPr>
          <p:nvPr/>
        </p:nvPicPr>
        <p:blipFill>
          <a:blip r:embed="rId2">
            <a:lum bright="-10000" contrast="-10000"/>
          </a:blip>
          <a:srcRect/>
          <a:stretch>
            <a:fillRect/>
          </a:stretch>
        </p:blipFill>
        <p:spPr bwMode="auto">
          <a:xfrm>
            <a:off x="1908175" y="3429000"/>
            <a:ext cx="5184775" cy="3055938"/>
          </a:xfrm>
          <a:prstGeom prst="rect">
            <a:avLst/>
          </a:prstGeom>
          <a:noFill/>
          <a:ln w="9525">
            <a:noFill/>
            <a:miter lim="800000"/>
            <a:headEnd/>
            <a:tailEnd/>
          </a:ln>
        </p:spPr>
      </p:pic>
      <p:sp>
        <p:nvSpPr>
          <p:cNvPr id="14338" name="TextBox 4"/>
          <p:cNvSpPr txBox="1">
            <a:spLocks noChangeArrowheads="1"/>
          </p:cNvSpPr>
          <p:nvPr/>
        </p:nvSpPr>
        <p:spPr bwMode="auto">
          <a:xfrm>
            <a:off x="0" y="836613"/>
            <a:ext cx="9144000" cy="2287587"/>
          </a:xfrm>
          <a:prstGeom prst="rect">
            <a:avLst/>
          </a:prstGeom>
          <a:noFill/>
          <a:ln w="9525">
            <a:noFill/>
            <a:miter lim="800000"/>
            <a:headEnd/>
            <a:tailEnd/>
          </a:ln>
        </p:spPr>
        <p:txBody>
          <a:bodyPr>
            <a:spAutoFit/>
          </a:bodyPr>
          <a:lstStyle/>
          <a:p>
            <a:pPr algn="ctr"/>
            <a:r>
              <a:rPr lang="ru-RU" sz="4800">
                <a:solidFill>
                  <a:srgbClr val="CC9900"/>
                </a:solidFill>
                <a:latin typeface="Times New Roman" pitchFamily="18" charset="0"/>
                <a:cs typeface="Times New Roman" pitchFamily="18" charset="0"/>
              </a:rPr>
              <a:t>Лауреаты</a:t>
            </a:r>
            <a:r>
              <a:rPr lang="en-US" sz="4800">
                <a:solidFill>
                  <a:srgbClr val="CC9900"/>
                </a:solidFill>
                <a:latin typeface="Times New Roman" pitchFamily="18" charset="0"/>
                <a:cs typeface="Times New Roman" pitchFamily="18" charset="0"/>
              </a:rPr>
              <a:t> </a:t>
            </a:r>
          </a:p>
          <a:p>
            <a:pPr algn="ctr"/>
            <a:r>
              <a:rPr lang="ru-RU" sz="4800">
                <a:solidFill>
                  <a:srgbClr val="CC9900"/>
                </a:solidFill>
                <a:latin typeface="Times New Roman" pitchFamily="18" charset="0"/>
                <a:cs typeface="Times New Roman" pitchFamily="18" charset="0"/>
              </a:rPr>
              <a:t>Нобелевской премии 2015 года</a:t>
            </a:r>
          </a:p>
          <a:p>
            <a:pPr algn="ctr"/>
            <a:r>
              <a:rPr lang="ru-RU" sz="4800">
                <a:solidFill>
                  <a:srgbClr val="CC9900"/>
                </a:solidFill>
                <a:latin typeface="Times New Roman" pitchFamily="18" charset="0"/>
                <a:cs typeface="Times New Roman" pitchFamily="18" charset="0"/>
              </a:rPr>
              <a:t>в области науки</a:t>
            </a:r>
          </a:p>
        </p:txBody>
      </p:sp>
      <p:sp>
        <p:nvSpPr>
          <p:cNvPr id="14339" name="Text Box 4"/>
          <p:cNvSpPr txBox="1">
            <a:spLocks noChangeArrowheads="1"/>
          </p:cNvSpPr>
          <p:nvPr/>
        </p:nvSpPr>
        <p:spPr bwMode="auto">
          <a:xfrm>
            <a:off x="1619250" y="0"/>
            <a:ext cx="5748338" cy="519113"/>
          </a:xfrm>
          <a:prstGeom prst="rect">
            <a:avLst/>
          </a:prstGeom>
          <a:noFill/>
          <a:ln w="9525">
            <a:noFill/>
            <a:miter lim="800000"/>
            <a:headEnd/>
            <a:tailEnd/>
          </a:ln>
        </p:spPr>
        <p:txBody>
          <a:bodyPr wrap="none">
            <a:spAutoFit/>
          </a:bodyPr>
          <a:lstStyle/>
          <a:p>
            <a:r>
              <a:rPr lang="ru-RU" sz="2800">
                <a:solidFill>
                  <a:schemeClr val="bg1"/>
                </a:solidFill>
                <a:latin typeface="Times New Roman" pitchFamily="18" charset="0"/>
              </a:rPr>
              <a:t>ИИЦ –  Научная библиотека УрГПУ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08088" cy="1196975"/>
          </a:xfrm>
          <a:prstGeom prst="rect">
            <a:avLst/>
          </a:prstGeom>
          <a:noFill/>
          <a:ln w="9525">
            <a:noFill/>
            <a:miter lim="800000"/>
            <a:headEnd/>
            <a:tailEnd/>
          </a:ln>
        </p:spPr>
      </p:pic>
      <p:sp>
        <p:nvSpPr>
          <p:cNvPr id="23554" name="Прямоугольник 2"/>
          <p:cNvSpPr>
            <a:spLocks noChangeArrowheads="1"/>
          </p:cNvSpPr>
          <p:nvPr/>
        </p:nvSpPr>
        <p:spPr bwMode="auto">
          <a:xfrm>
            <a:off x="215900" y="2636838"/>
            <a:ext cx="8928100" cy="3937000"/>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С. Омуре удалось организовать исследовательский консорциум государственных и частных научных групп. Туда вошла группа У. Кэмпбелла из компании Мерк и Ко. Выделенные в японских лабораториях культуры, показавшие антигельминтный потенциал, отсылали в лабораторию Кэмпбелла. Там из штаммов массово выделялись химические вещества с предположительным антигельминтным действием. Но эти вещества один за другим оказывались токсичными для животных. </a:t>
            </a:r>
          </a:p>
          <a:p>
            <a:r>
              <a:rPr lang="ru-RU">
                <a:solidFill>
                  <a:schemeClr val="bg1"/>
                </a:solidFill>
                <a:latin typeface="Times New Roman" pitchFamily="18" charset="0"/>
                <a:cs typeface="Times New Roman" pitchFamily="18" charset="0"/>
              </a:rPr>
              <a:t>  Химики в лаборатории Кэмпбелла выделили из штамма </a:t>
            </a:r>
            <a:r>
              <a:rPr lang="ru-RU" i="1">
                <a:solidFill>
                  <a:schemeClr val="bg1"/>
                </a:solidFill>
                <a:latin typeface="Times New Roman" pitchFamily="18" charset="0"/>
                <a:cs typeface="Times New Roman" pitchFamily="18" charset="0"/>
              </a:rPr>
              <a:t>Streptomyces avermitili</a:t>
            </a:r>
            <a:r>
              <a:rPr lang="ru-RU">
                <a:solidFill>
                  <a:schemeClr val="bg1"/>
                </a:solidFill>
                <a:latin typeface="Times New Roman" pitchFamily="18" charset="0"/>
                <a:cs typeface="Times New Roman" pitchFamily="18" charset="0"/>
              </a:rPr>
              <a:t> активный антигельминтный агент, назвав его авермектином. Разведение авермектина не снижало лечебную эффективность, но полностью снимало токсичность. Именно с этим веществом и начали работать, новый препарат оказался востребованным и для лечения паразитарных инфекций у животных, и как инсектицид в растениеводстве.                                  У млекопитающих ивермектин не проходит гемато-энцефалический барьер и, кроме того, имеет слабое сродство с соответствующими малочисленными рецепторами, поэтому для млекопитающих ивермектин безвреден.</a:t>
            </a:r>
          </a:p>
        </p:txBody>
      </p:sp>
      <p:sp>
        <p:nvSpPr>
          <p:cNvPr id="23555" name="TextBox 3"/>
          <p:cNvSpPr txBox="1">
            <a:spLocks noChangeArrowheads="1"/>
          </p:cNvSpPr>
          <p:nvPr/>
        </p:nvSpPr>
        <p:spPr bwMode="auto">
          <a:xfrm>
            <a:off x="1547813" y="115888"/>
            <a:ext cx="7308850" cy="579437"/>
          </a:xfrm>
          <a:prstGeom prst="rect">
            <a:avLst/>
          </a:prstGeom>
          <a:noFill/>
          <a:ln w="9525">
            <a:noFill/>
            <a:miter lim="800000"/>
            <a:headEnd/>
            <a:tailEnd/>
          </a:ln>
        </p:spPr>
        <p:txBody>
          <a:bodyPr>
            <a:spAutoFit/>
          </a:bodyPr>
          <a:lstStyle/>
          <a:p>
            <a:pPr algn="ctr"/>
            <a:r>
              <a:rPr lang="ru-RU" sz="3200">
                <a:solidFill>
                  <a:schemeClr val="bg1"/>
                </a:solidFill>
                <a:latin typeface="Times New Roman" pitchFamily="18" charset="0"/>
              </a:rPr>
              <a:t>Исследования в микробиологии</a:t>
            </a:r>
            <a:r>
              <a:rPr lang="ru-RU"/>
              <a:t> </a:t>
            </a:r>
            <a:endParaRPr lang="ru-RU" sz="3600">
              <a:solidFill>
                <a:schemeClr val="bg1"/>
              </a:solidFill>
              <a:latin typeface="Times New Roman" pitchFamily="18" charset="0"/>
              <a:cs typeface="Times New Roman" pitchFamily="18" charset="0"/>
            </a:endParaRPr>
          </a:p>
        </p:txBody>
      </p:sp>
      <p:pic>
        <p:nvPicPr>
          <p:cNvPr id="23556" name="Picture 2" descr="http://abaza.medic-books.net/imagis/kor-sovremennye-predstavleniya-o-vozbuditele-klinika-diagnostika-profilaktika--6109-large.jpg"/>
          <p:cNvPicPr>
            <a:picLocks noChangeAspect="1" noChangeArrowheads="1"/>
          </p:cNvPicPr>
          <p:nvPr/>
        </p:nvPicPr>
        <p:blipFill>
          <a:blip r:embed="rId3"/>
          <a:srcRect/>
          <a:stretch>
            <a:fillRect/>
          </a:stretch>
        </p:blipFill>
        <p:spPr bwMode="auto">
          <a:xfrm>
            <a:off x="3276600" y="908050"/>
            <a:ext cx="2640013"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4578" name="TextBox 2"/>
          <p:cNvSpPr txBox="1">
            <a:spLocks noChangeArrowheads="1"/>
          </p:cNvSpPr>
          <p:nvPr/>
        </p:nvSpPr>
        <p:spPr bwMode="auto">
          <a:xfrm>
            <a:off x="2339975" y="0"/>
            <a:ext cx="4491038"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Победа над малярией </a:t>
            </a:r>
          </a:p>
        </p:txBody>
      </p:sp>
      <p:sp>
        <p:nvSpPr>
          <p:cNvPr id="24579" name="Прямоугольник 3"/>
          <p:cNvSpPr>
            <a:spLocks noChangeArrowheads="1"/>
          </p:cNvSpPr>
          <p:nvPr/>
        </p:nvSpPr>
        <p:spPr bwMode="auto">
          <a:xfrm>
            <a:off x="215900" y="2708275"/>
            <a:ext cx="8928100" cy="3730625"/>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a:t>
            </a:r>
            <a:r>
              <a:rPr lang="ru-RU" sz="1700">
                <a:solidFill>
                  <a:schemeClr val="bg1"/>
                </a:solidFill>
                <a:latin typeface="Times New Roman" pitchFamily="18" charset="0"/>
                <a:cs typeface="Times New Roman" pitchFamily="18" charset="0"/>
              </a:rPr>
              <a:t>Целью Ту Юю, возглавлявшей исследовательскую группу в Институте традиционной медицины в Пекине, было найти растения с антималярийным действием и выделить из них активные вещества. Традиционная медицина полагалась на многовековые традиции, эксплуатирующие природные средства. Было опробованы экстракты 2000 растений, некоторые из них несколько подавляли рост плазмодиев, но всё же степень воздействия была минимальна. Наконец дело дошло до обычного сорняка – полыни однолетней (</a:t>
            </a:r>
            <a:r>
              <a:rPr lang="ru-RU" sz="1700" i="1">
                <a:solidFill>
                  <a:schemeClr val="bg1"/>
                </a:solidFill>
                <a:latin typeface="Times New Roman" pitchFamily="18" charset="0"/>
                <a:cs typeface="Times New Roman" pitchFamily="18" charset="0"/>
              </a:rPr>
              <a:t>Artemisia annua</a:t>
            </a:r>
            <a:r>
              <a:rPr lang="ru-RU" sz="1700">
                <a:solidFill>
                  <a:schemeClr val="bg1"/>
                </a:solidFill>
                <a:latin typeface="Times New Roman" pitchFamily="18" charset="0"/>
                <a:cs typeface="Times New Roman" pitchFamily="18" charset="0"/>
              </a:rPr>
              <a:t>). Некоторые эксперименты с этими растениями казались удачными, другие показывали нулевой эффект. Ту Юю смогла предположить причину такой нестабильности: лекарственное вещество растения разрушалось при нагревании. </a:t>
            </a:r>
          </a:p>
          <a:p>
            <a:r>
              <a:rPr lang="ru-RU" sz="1700">
                <a:solidFill>
                  <a:schemeClr val="bg1"/>
                </a:solidFill>
                <a:latin typeface="Times New Roman" pitchFamily="18" charset="0"/>
                <a:cs typeface="Times New Roman" pitchFamily="18" charset="0"/>
              </a:rPr>
              <a:t>     Ту Юю предложила использовать низкотемпературное экстрагирование полыни. Настойки полыни, изготовленные таким способом, полностью останавливали размножение малярийных плазмодиев. Это было подтверждено осенью 1971 года в многочисленных опытах. Ту Юю и некоторые из ее коллег решились сами принять настойку. Она оказалась безвредной, так что можно было начинать ее испытания на пациентах.</a:t>
            </a:r>
          </a:p>
        </p:txBody>
      </p:sp>
      <p:pic>
        <p:nvPicPr>
          <p:cNvPr id="24580" name="Picture 2" descr="Полынь однолетняя"/>
          <p:cNvPicPr>
            <a:picLocks noChangeAspect="1" noChangeArrowheads="1"/>
          </p:cNvPicPr>
          <p:nvPr/>
        </p:nvPicPr>
        <p:blipFill>
          <a:blip r:embed="rId3"/>
          <a:srcRect/>
          <a:stretch>
            <a:fillRect/>
          </a:stretch>
        </p:blipFill>
        <p:spPr bwMode="auto">
          <a:xfrm>
            <a:off x="7164388" y="260350"/>
            <a:ext cx="1641475" cy="2087563"/>
          </a:xfrm>
          <a:prstGeom prst="rect">
            <a:avLst/>
          </a:prstGeom>
          <a:noFill/>
          <a:ln w="9525">
            <a:noFill/>
            <a:miter lim="800000"/>
            <a:headEnd/>
            <a:tailEnd/>
          </a:ln>
        </p:spPr>
      </p:pic>
      <p:pic>
        <p:nvPicPr>
          <p:cNvPr id="24581" name="Picture 3" descr="C:\Users\Пользователь\Desktop\СКД\Нобелевские лауреаты 2015\Изображения\Ту Юю.jpg"/>
          <p:cNvPicPr>
            <a:picLocks noChangeAspect="1" noChangeArrowheads="1"/>
          </p:cNvPicPr>
          <p:nvPr/>
        </p:nvPicPr>
        <p:blipFill>
          <a:blip r:embed="rId4"/>
          <a:srcRect/>
          <a:stretch>
            <a:fillRect/>
          </a:stretch>
        </p:blipFill>
        <p:spPr bwMode="auto">
          <a:xfrm>
            <a:off x="3779838" y="692150"/>
            <a:ext cx="1301750"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5602" name="Прямоугольник 2"/>
          <p:cNvSpPr>
            <a:spLocks noChangeArrowheads="1"/>
          </p:cNvSpPr>
          <p:nvPr/>
        </p:nvSpPr>
        <p:spPr bwMode="auto">
          <a:xfrm>
            <a:off x="215900" y="2133600"/>
            <a:ext cx="8928100" cy="4211638"/>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В начале 70-х при лечении настойкой полыни </a:t>
            </a:r>
            <a:r>
              <a:rPr lang="ru-RU">
                <a:solidFill>
                  <a:schemeClr val="bg1"/>
                </a:solidFill>
                <a:latin typeface="Times New Roman" pitchFamily="18" charset="0"/>
              </a:rPr>
              <a:t>пациентов</a:t>
            </a:r>
            <a:r>
              <a:rPr lang="ru-RU">
                <a:solidFill>
                  <a:schemeClr val="bg1"/>
                </a:solidFill>
                <a:latin typeface="Times New Roman" pitchFamily="18" charset="0"/>
                <a:cs typeface="Times New Roman" pitchFamily="18" charset="0"/>
              </a:rPr>
              <a:t> симптомы малярии исчезали или сильно сглаживались. Ободренные этими первыми опытами, Ту Юю и ее группа организовали экспедицию и нашли в провинции Сычуань полынь с наивысшей концентрацией активного вещества. Ученые выделили активное вещество –  </a:t>
            </a:r>
            <a:r>
              <a:rPr lang="ru-RU">
                <a:solidFill>
                  <a:schemeClr val="bg1"/>
                </a:solidFill>
                <a:latin typeface="Times New Roman" pitchFamily="18" charset="0"/>
              </a:rPr>
              <a:t>артемизинин</a:t>
            </a:r>
            <a:r>
              <a:rPr lang="ru-RU">
                <a:solidFill>
                  <a:schemeClr val="bg1"/>
                </a:solidFill>
                <a:latin typeface="Times New Roman" pitchFamily="18" charset="0"/>
                <a:cs typeface="Times New Roman" pitchFamily="18" charset="0"/>
              </a:rPr>
              <a:t>, вместе с командой из Института биофизики Китайской академии наук изучили его структуру и получили его в очищенном виде. </a:t>
            </a:r>
          </a:p>
          <a:p>
            <a:r>
              <a:rPr lang="ru-RU">
                <a:solidFill>
                  <a:schemeClr val="bg1"/>
                </a:solidFill>
                <a:latin typeface="Times New Roman" pitchFamily="18" charset="0"/>
                <a:cs typeface="Times New Roman" pitchFamily="18" charset="0"/>
              </a:rPr>
              <a:t>   К 1980 году с помощью нового препарата было вылечено несколько тысяч пациентов в Китае. Но мировая общественность смогла узнать об этом новом средстве только в начале 80-х, когда появились первые публикации о нем на английском языке. В следующие годы группа Ту Юю синтезировала дигидроартемизинин – более стабильное и эффективное производное артемизинина.                                                                 Через 20 лет ВОЗ приняла артемизинин в качестве основного средства для лечения малярии. Программы ВОЗ направлены на то, чтобы запретить лечение малярии чистым артемизинином – иначе и этот препарат, пока действенный, вскоре окажется бесполезным, как это уже произошло в некоторых районах Камбоджи и Лаоса.</a:t>
            </a:r>
          </a:p>
        </p:txBody>
      </p:sp>
      <p:sp>
        <p:nvSpPr>
          <p:cNvPr id="25603" name="TextBox 3"/>
          <p:cNvSpPr txBox="1">
            <a:spLocks noChangeArrowheads="1"/>
          </p:cNvSpPr>
          <p:nvPr/>
        </p:nvSpPr>
        <p:spPr bwMode="auto">
          <a:xfrm>
            <a:off x="2498725" y="333375"/>
            <a:ext cx="5156200" cy="1190625"/>
          </a:xfrm>
          <a:prstGeom prst="rect">
            <a:avLst/>
          </a:prstGeom>
          <a:noFill/>
          <a:ln w="9525">
            <a:noFill/>
            <a:miter lim="800000"/>
            <a:headEnd/>
            <a:tailEnd/>
          </a:ln>
        </p:spPr>
        <p:txBody>
          <a:bodyPr wrap="none">
            <a:spAutoFit/>
          </a:bodyPr>
          <a:lstStyle/>
          <a:p>
            <a:pPr algn="ctr"/>
            <a:r>
              <a:rPr lang="ru-RU" sz="3600">
                <a:solidFill>
                  <a:schemeClr val="bg1"/>
                </a:solidFill>
                <a:latin typeface="Times New Roman" pitchFamily="18" charset="0"/>
                <a:cs typeface="Times New Roman" pitchFamily="18" charset="0"/>
              </a:rPr>
              <a:t>На пути к совершенству. </a:t>
            </a:r>
          </a:p>
          <a:p>
            <a:pPr algn="ctr"/>
            <a:r>
              <a:rPr lang="ru-RU" sz="3600">
                <a:solidFill>
                  <a:schemeClr val="bg1"/>
                </a:solidFill>
                <a:latin typeface="Times New Roman" pitchFamily="18" charset="0"/>
              </a:rPr>
              <a:t>Программы ВОЗ</a:t>
            </a:r>
            <a:r>
              <a:rPr lang="ru-RU" sz="3600">
                <a:latin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116013" cy="1104900"/>
          </a:xfrm>
          <a:prstGeom prst="rect">
            <a:avLst/>
          </a:prstGeom>
          <a:noFill/>
          <a:ln w="9525">
            <a:noFill/>
            <a:miter lim="800000"/>
            <a:headEnd/>
            <a:tailEnd/>
          </a:ln>
        </p:spPr>
      </p:pic>
      <p:sp>
        <p:nvSpPr>
          <p:cNvPr id="26626" name="TextBox 2"/>
          <p:cNvSpPr txBox="1">
            <a:spLocks noChangeArrowheads="1"/>
          </p:cNvSpPr>
          <p:nvPr/>
        </p:nvSpPr>
        <p:spPr bwMode="auto">
          <a:xfrm>
            <a:off x="1187450" y="188913"/>
            <a:ext cx="8909050" cy="579437"/>
          </a:xfrm>
          <a:prstGeom prst="rect">
            <a:avLst/>
          </a:prstGeom>
          <a:noFill/>
          <a:ln w="9525">
            <a:noFill/>
            <a:miter lim="800000"/>
            <a:headEnd/>
            <a:tailEnd/>
          </a:ln>
        </p:spPr>
        <p:txBody>
          <a:bodyPr>
            <a:spAutoFit/>
          </a:bodyPr>
          <a:lstStyle/>
          <a:p>
            <a:r>
              <a:rPr lang="ru-RU" sz="3200">
                <a:solidFill>
                  <a:schemeClr val="bg1"/>
                </a:solidFill>
                <a:latin typeface="Times New Roman" pitchFamily="18" charset="0"/>
                <a:cs typeface="Times New Roman" pitchFamily="18" charset="0"/>
              </a:rPr>
              <a:t>Лауреат Нобелевской премии по экономике</a:t>
            </a:r>
          </a:p>
        </p:txBody>
      </p:sp>
      <p:sp>
        <p:nvSpPr>
          <p:cNvPr id="26627" name="Прямоугольник 3"/>
          <p:cNvSpPr>
            <a:spLocks noChangeArrowheads="1"/>
          </p:cNvSpPr>
          <p:nvPr/>
        </p:nvSpPr>
        <p:spPr bwMode="auto">
          <a:xfrm>
            <a:off x="107950" y="3717925"/>
            <a:ext cx="8928100" cy="2838450"/>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Лауреатом Нобелевской премии 2015 года по экономике стал американец Ангус Дитон, профессор Принстонского университета в США. В сообщении Нобелевского комитета отмечается, что премии удостоены его работы, посвященные «анализу проблем бедности, потребления и благосостояния населения».</a:t>
            </a:r>
          </a:p>
          <a:p>
            <a:r>
              <a:rPr lang="ru-RU">
                <a:solidFill>
                  <a:schemeClr val="bg1"/>
                </a:solidFill>
                <a:latin typeface="Times New Roman" pitchFamily="18" charset="0"/>
                <a:cs typeface="Times New Roman" pitchFamily="18" charset="0"/>
              </a:rPr>
              <a:t>   Нобелевский комитет выделяет три составляющие работ профессора Ангуса Дитона. Первая из них – разработанные им методы оценки потребительского спроса. А именно – исследовать не просто совокупный спрос населения той или иной страны, но разделяя его на части – как по отдельным группам товаров, так и по разным группам населения,              с разным уровнем доходов.</a:t>
            </a:r>
          </a:p>
          <a:p>
            <a:r>
              <a:rPr lang="ru-RU">
                <a:solidFill>
                  <a:schemeClr val="bg1"/>
                </a:solidFill>
                <a:latin typeface="Times New Roman" pitchFamily="18" charset="0"/>
                <a:cs typeface="Times New Roman" pitchFamily="18" charset="0"/>
              </a:rPr>
              <a:t>     </a:t>
            </a:r>
          </a:p>
        </p:txBody>
      </p:sp>
      <p:pic>
        <p:nvPicPr>
          <p:cNvPr id="26628" name="Picture 2" descr="Ангус Дитон, профессор экономики Принстонского университета, США"/>
          <p:cNvPicPr>
            <a:picLocks noChangeAspect="1" noChangeArrowheads="1"/>
          </p:cNvPicPr>
          <p:nvPr/>
        </p:nvPicPr>
        <p:blipFill>
          <a:blip r:embed="rId3"/>
          <a:srcRect/>
          <a:stretch>
            <a:fillRect/>
          </a:stretch>
        </p:blipFill>
        <p:spPr bwMode="auto">
          <a:xfrm>
            <a:off x="2700338" y="1125538"/>
            <a:ext cx="3887787" cy="2189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7650" name="Прямоугольник 2"/>
          <p:cNvSpPr>
            <a:spLocks noChangeArrowheads="1"/>
          </p:cNvSpPr>
          <p:nvPr/>
        </p:nvSpPr>
        <p:spPr bwMode="auto">
          <a:xfrm>
            <a:off x="107950" y="2133600"/>
            <a:ext cx="9036050" cy="4211638"/>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Ангус Дитон предложил экономистам идти в этих оценках не от общего к частному, </a:t>
            </a:r>
          </a:p>
          <a:p>
            <a:r>
              <a:rPr lang="ru-RU">
                <a:solidFill>
                  <a:schemeClr val="bg1"/>
                </a:solidFill>
                <a:latin typeface="Times New Roman" pitchFamily="18" charset="0"/>
                <a:cs typeface="Times New Roman" pitchFamily="18" charset="0"/>
              </a:rPr>
              <a:t>а от частного к общему. Когда речь идет о спросе на отдельный товар, понятно, что он падает при повышении цены. Но зависимость цены от спроса на разные товары разная. Плюс – люди меняют и структуру своей потребительской корзины в зависимости </a:t>
            </a:r>
          </a:p>
          <a:p>
            <a:r>
              <a:rPr lang="ru-RU">
                <a:solidFill>
                  <a:schemeClr val="bg1"/>
                </a:solidFill>
                <a:latin typeface="Times New Roman" pitchFamily="18" charset="0"/>
                <a:cs typeface="Times New Roman" pitchFamily="18" charset="0"/>
              </a:rPr>
              <a:t>от колебаний цен на отдельные товары. Возникает довольно сложная картина, которая ранее не изучалась. Чтобы понять, что действительно происходит с частным потреблением, то есть с расходами домохозяйств, надо смотреть не просто </a:t>
            </a:r>
          </a:p>
          <a:p>
            <a:r>
              <a:rPr lang="ru-RU">
                <a:solidFill>
                  <a:schemeClr val="bg1"/>
                </a:solidFill>
                <a:latin typeface="Times New Roman" pitchFamily="18" charset="0"/>
                <a:cs typeface="Times New Roman" pitchFamily="18" charset="0"/>
              </a:rPr>
              <a:t>на национальное потребление в совокупности, а именно на отдельные домохозяйства. </a:t>
            </a:r>
          </a:p>
          <a:p>
            <a:r>
              <a:rPr lang="ru-RU">
                <a:solidFill>
                  <a:schemeClr val="bg1"/>
                </a:solidFill>
                <a:latin typeface="Times New Roman" pitchFamily="18" charset="0"/>
                <a:cs typeface="Times New Roman" pitchFamily="18" charset="0"/>
              </a:rPr>
              <a:t>В них происходит замещение одних товаров другими, что зависит от уровня дохода,  принадлежности к той или иной социальной группе, возраста и состава домохозяйства.</a:t>
            </a:r>
          </a:p>
          <a:p>
            <a:r>
              <a:rPr lang="ru-RU">
                <a:solidFill>
                  <a:schemeClr val="bg1"/>
                </a:solidFill>
                <a:latin typeface="Times New Roman" pitchFamily="18" charset="0"/>
                <a:cs typeface="Times New Roman" pitchFamily="18" charset="0"/>
              </a:rPr>
              <a:t>   А. Дитон и Д.Мюльбауэр разработали систему оценок, которая включает не только все товары, но и то, как они «взаимодействуют» в потреблении. Можно получить реальную картину потребления и расходов домохозяйств. Следуя за решениями экономической политики, в стране могут меняться налоги и, наоборот, субсидии на те или иные              группы товаров. </a:t>
            </a:r>
          </a:p>
        </p:txBody>
      </p:sp>
      <p:sp>
        <p:nvSpPr>
          <p:cNvPr id="27651" name="TextBox 3"/>
          <p:cNvSpPr txBox="1">
            <a:spLocks noChangeArrowheads="1"/>
          </p:cNvSpPr>
          <p:nvPr/>
        </p:nvSpPr>
        <p:spPr bwMode="auto">
          <a:xfrm>
            <a:off x="1763713" y="404813"/>
            <a:ext cx="6543675" cy="1190625"/>
          </a:xfrm>
          <a:prstGeom prst="rect">
            <a:avLst/>
          </a:prstGeom>
          <a:noFill/>
          <a:ln w="9525">
            <a:noFill/>
            <a:miter lim="800000"/>
            <a:headEnd/>
            <a:tailEnd/>
          </a:ln>
        </p:spPr>
        <p:txBody>
          <a:bodyPr wrap="none">
            <a:spAutoFit/>
          </a:bodyPr>
          <a:lstStyle/>
          <a:p>
            <a:pPr algn="ctr"/>
            <a:r>
              <a:rPr lang="ru-RU" sz="3600">
                <a:solidFill>
                  <a:schemeClr val="bg1"/>
                </a:solidFill>
                <a:latin typeface="Times New Roman" pitchFamily="18" charset="0"/>
                <a:cs typeface="Times New Roman" pitchFamily="18" charset="0"/>
              </a:rPr>
              <a:t>Новая методика исследования – </a:t>
            </a:r>
          </a:p>
          <a:p>
            <a:pPr algn="ctr"/>
            <a:r>
              <a:rPr lang="ru-RU" sz="3600">
                <a:solidFill>
                  <a:schemeClr val="bg1"/>
                </a:solidFill>
                <a:latin typeface="Times New Roman" pitchFamily="18" charset="0"/>
                <a:cs typeface="Times New Roman" pitchFamily="18" charset="0"/>
              </a:rPr>
              <a:t>метод индукции А. Дитона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8674" name="Прямоугольник 2"/>
          <p:cNvSpPr>
            <a:spLocks noChangeArrowheads="1"/>
          </p:cNvSpPr>
          <p:nvPr/>
        </p:nvSpPr>
        <p:spPr bwMode="auto">
          <a:xfrm>
            <a:off x="215900" y="1412875"/>
            <a:ext cx="8928100" cy="3662363"/>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a:t>
            </a:r>
            <a:r>
              <a:rPr lang="ru-RU">
                <a:solidFill>
                  <a:schemeClr val="bg1"/>
                </a:solidFill>
                <a:latin typeface="Times New Roman" pitchFamily="18" charset="0"/>
              </a:rPr>
              <a:t>Другую новацию в экономической науке называют «парадоксом Дитона». Речь идет  о сопоставлении динамики доходов населения, с одной стороны, и динамики его расходов, то есть потребления, с другой. </a:t>
            </a:r>
            <a:r>
              <a:rPr lang="ru-RU">
                <a:solidFill>
                  <a:schemeClr val="bg1"/>
                </a:solidFill>
                <a:latin typeface="Times New Roman" pitchFamily="18" charset="0"/>
                <a:cs typeface="Times New Roman" pitchFamily="18" charset="0"/>
              </a:rPr>
              <a:t>Проводимые микропереписи домохозяйств показали, что в действительности люди ведут себя в соответствии с собственными ожиданиями того, как будут меняться их доходы. И потребление очень часто повышается больше, чем растут текущие доходы, так как люди ожидают, что их доходы и дальше будут увеличиваться. И наоборот. Это и есть «парадокс Дитона».                                        Он показал, что вопрос разрешается тем, что пока в одних группах домохозяйств доход повышается, у других он снижается. </a:t>
            </a:r>
          </a:p>
          <a:p>
            <a:r>
              <a:rPr lang="ru-RU">
                <a:solidFill>
                  <a:schemeClr val="bg1"/>
                </a:solidFill>
                <a:latin typeface="Times New Roman" pitchFamily="18" charset="0"/>
                <a:cs typeface="Times New Roman" pitchFamily="18" charset="0"/>
              </a:rPr>
              <a:t>   Одна из заслуг А. Дитона – создание методологии, которая относительно постоянна               по всем вопросам, которые он разрабатывал – это микроперепись домохозяйств, исследования от частого к общему, суммирование данных, что имеет большое практическое значение для изучения развивающихся стран.</a:t>
            </a:r>
          </a:p>
        </p:txBody>
      </p:sp>
      <p:sp>
        <p:nvSpPr>
          <p:cNvPr id="28675" name="TextBox 3"/>
          <p:cNvSpPr txBox="1">
            <a:spLocks noChangeArrowheads="1"/>
          </p:cNvSpPr>
          <p:nvPr/>
        </p:nvSpPr>
        <p:spPr bwMode="auto">
          <a:xfrm>
            <a:off x="2627313" y="0"/>
            <a:ext cx="4154487"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«Парадокс Дитона».</a:t>
            </a:r>
          </a:p>
        </p:txBody>
      </p:sp>
      <p:sp>
        <p:nvSpPr>
          <p:cNvPr id="28676" name="TextBox 3"/>
          <p:cNvSpPr txBox="1">
            <a:spLocks noChangeArrowheads="1"/>
          </p:cNvSpPr>
          <p:nvPr/>
        </p:nvSpPr>
        <p:spPr bwMode="auto">
          <a:xfrm>
            <a:off x="1763713" y="476250"/>
            <a:ext cx="6808787"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Развенчание «ловушки бедности»</a:t>
            </a:r>
          </a:p>
        </p:txBody>
      </p:sp>
      <p:sp>
        <p:nvSpPr>
          <p:cNvPr id="28677" name="Прямоугольник 4"/>
          <p:cNvSpPr>
            <a:spLocks noChangeArrowheads="1"/>
          </p:cNvSpPr>
          <p:nvPr/>
        </p:nvSpPr>
        <p:spPr bwMode="auto">
          <a:xfrm>
            <a:off x="215900" y="5157788"/>
            <a:ext cx="8928100" cy="1465262"/>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Как отмечают эксперты, А. Дитон, по сути, развенчал концепцию так называемой «ловушки бедности» для развивающихся стран мира. Она исходила из того, что слабая обеспеченность их населения продуктами питания порождает низкую производительность труда, и в целом определяет уровень жизни; помочь таким странам может лишь прямая зарубежная помощь.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kPnn2iPhH4"/>
          <p:cNvPicPr>
            <a:picLocks noChangeAspect="1" noChangeArrowheads="1"/>
          </p:cNvPicPr>
          <p:nvPr/>
        </p:nvPicPr>
        <p:blipFill>
          <a:blip r:embed="rId2"/>
          <a:srcRect/>
          <a:stretch>
            <a:fillRect/>
          </a:stretch>
        </p:blipFill>
        <p:spPr bwMode="auto">
          <a:xfrm>
            <a:off x="3779838" y="4149725"/>
            <a:ext cx="3024187" cy="2057400"/>
          </a:xfrm>
          <a:prstGeom prst="rect">
            <a:avLst/>
          </a:prstGeom>
          <a:noFill/>
          <a:ln w="9525">
            <a:noFill/>
            <a:miter lim="800000"/>
            <a:headEnd/>
            <a:tailEnd/>
          </a:ln>
        </p:spPr>
      </p:pic>
      <p:sp>
        <p:nvSpPr>
          <p:cNvPr id="29698" name="Rectangle 7"/>
          <p:cNvSpPr>
            <a:spLocks noChangeArrowheads="1"/>
          </p:cNvSpPr>
          <p:nvPr/>
        </p:nvSpPr>
        <p:spPr bwMode="auto">
          <a:xfrm>
            <a:off x="107950" y="1333500"/>
            <a:ext cx="9036050" cy="2563813"/>
          </a:xfrm>
          <a:prstGeom prst="rect">
            <a:avLst/>
          </a:prstGeom>
          <a:noFill/>
          <a:ln w="9525">
            <a:noFill/>
            <a:miter lim="800000"/>
            <a:headEnd/>
            <a:tailEnd/>
          </a:ln>
        </p:spPr>
        <p:txBody>
          <a:bodyPr anchor="ctr">
            <a:spAutoFit/>
          </a:bodyPr>
          <a:lstStyle/>
          <a:p>
            <a:r>
              <a:rPr lang="ru-RU">
                <a:solidFill>
                  <a:schemeClr val="bg1"/>
                </a:solidFill>
                <a:latin typeface="Times New Roman" pitchFamily="18" charset="0"/>
              </a:rPr>
              <a:t>    Одна из форм человеческого познания – наука оказывает все более значимое и существенное влияние на реальные условия современной жизни, усиливается воздействие научно-технических достижений на повседневную жизнь человека. </a:t>
            </a:r>
          </a:p>
          <a:p>
            <a:r>
              <a:rPr lang="ru-RU">
                <a:solidFill>
                  <a:schemeClr val="bg1"/>
                </a:solidFill>
                <a:latin typeface="Times New Roman" pitchFamily="18" charset="0"/>
              </a:rPr>
              <a:t>   Социальные функции науки исторически изменяются, представляя собой важную сторону развития самой науки. Во взаимодействии современной науки</a:t>
            </a:r>
            <a:r>
              <a:rPr lang="ru-RU">
                <a:latin typeface="Times New Roman" pitchFamily="18" charset="0"/>
              </a:rPr>
              <a:t> </a:t>
            </a:r>
            <a:r>
              <a:rPr lang="ru-RU">
                <a:solidFill>
                  <a:schemeClr val="bg1"/>
                </a:solidFill>
                <a:latin typeface="Times New Roman" pitchFamily="18" charset="0"/>
              </a:rPr>
              <a:t>с различными сферами жизни общества и человека можно выделить группы выполняемых ею социальных функций – культурно-мировоззренческие, ее функции как непосредственной производительной и социальной силы, связанные с тем, что научные знания и методы все шире используются при решении самых разных возникающих проблем.</a:t>
            </a:r>
          </a:p>
        </p:txBody>
      </p:sp>
      <p:sp>
        <p:nvSpPr>
          <p:cNvPr id="29699" name="Text Box 8"/>
          <p:cNvSpPr txBox="1">
            <a:spLocks noChangeArrowheads="1"/>
          </p:cNvSpPr>
          <p:nvPr/>
        </p:nvSpPr>
        <p:spPr bwMode="auto">
          <a:xfrm>
            <a:off x="1476375" y="0"/>
            <a:ext cx="6511925" cy="946150"/>
          </a:xfrm>
          <a:prstGeom prst="rect">
            <a:avLst/>
          </a:prstGeom>
          <a:noFill/>
          <a:ln w="9525">
            <a:noFill/>
            <a:miter lim="800000"/>
            <a:headEnd/>
            <a:tailEnd/>
          </a:ln>
        </p:spPr>
        <p:txBody>
          <a:bodyPr wrap="none">
            <a:spAutoFit/>
          </a:bodyPr>
          <a:lstStyle/>
          <a:p>
            <a:pPr algn="ctr"/>
            <a:r>
              <a:rPr lang="ru-RU" sz="2800">
                <a:solidFill>
                  <a:schemeClr val="bg1"/>
                </a:solidFill>
                <a:latin typeface="Times New Roman" pitchFamily="18" charset="0"/>
              </a:rPr>
              <a:t>Взаимодействие современной науки </a:t>
            </a:r>
          </a:p>
          <a:p>
            <a:pPr algn="ctr"/>
            <a:r>
              <a:rPr lang="ru-RU" sz="2800">
                <a:solidFill>
                  <a:schemeClr val="bg1"/>
                </a:solidFill>
                <a:latin typeface="Times New Roman" pitchFamily="18" charset="0"/>
              </a:rPr>
              <a:t>с различными сферами  жизни общества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2"/>
          <p:cNvSpPr txBox="1">
            <a:spLocks noChangeArrowheads="1"/>
          </p:cNvSpPr>
          <p:nvPr/>
        </p:nvSpPr>
        <p:spPr bwMode="auto">
          <a:xfrm>
            <a:off x="323850" y="4868863"/>
            <a:ext cx="9036050" cy="2557462"/>
          </a:xfrm>
          <a:prstGeom prst="rect">
            <a:avLst/>
          </a:prstGeom>
          <a:noFill/>
          <a:ln w="9525">
            <a:noFill/>
            <a:miter lim="800000"/>
            <a:headEnd/>
            <a:tailEnd/>
          </a:ln>
        </p:spPr>
        <p:txBody>
          <a:bodyPr>
            <a:spAutoFit/>
          </a:bodyPr>
          <a:lstStyle/>
          <a:p>
            <a:r>
              <a:rPr lang="ru-RU">
                <a:latin typeface="Calibri" pitchFamily="34" charset="0"/>
              </a:rPr>
              <a:t>     </a:t>
            </a:r>
            <a:r>
              <a:rPr lang="ru-RU" sz="2400">
                <a:solidFill>
                  <a:schemeClr val="bg1"/>
                </a:solidFill>
                <a:latin typeface="Times New Roman" pitchFamily="18" charset="0"/>
                <a:cs typeface="Times New Roman" pitchFamily="18" charset="0"/>
              </a:rPr>
              <a:t>Нобелевская премия – одна из наиболее престижных международных премий, ежегодно присуждаемая </a:t>
            </a:r>
          </a:p>
          <a:p>
            <a:r>
              <a:rPr lang="ru-RU" sz="2400">
                <a:solidFill>
                  <a:schemeClr val="bg1"/>
                </a:solidFill>
                <a:latin typeface="Times New Roman" pitchFamily="18" charset="0"/>
                <a:cs typeface="Times New Roman" pitchFamily="18" charset="0"/>
              </a:rPr>
              <a:t>за выдающиеся научные исследования, революционные изобретения или крупный вклад в культуру и развитие общества.</a:t>
            </a:r>
          </a:p>
          <a:p>
            <a:r>
              <a:rPr lang="ru-RU" sz="2400">
                <a:latin typeface="Calibri" pitchFamily="34" charset="0"/>
              </a:rPr>
              <a:t>     </a:t>
            </a:r>
          </a:p>
          <a:p>
            <a:r>
              <a:rPr lang="ru-RU" sz="2400">
                <a:latin typeface="Calibri" pitchFamily="34" charset="0"/>
              </a:rPr>
              <a:t>     </a:t>
            </a:r>
          </a:p>
          <a:p>
            <a:endParaRPr lang="ru-RU">
              <a:latin typeface="Calibri" pitchFamily="34" charset="0"/>
            </a:endParaRPr>
          </a:p>
        </p:txBody>
      </p:sp>
      <p:pic>
        <p:nvPicPr>
          <p:cNvPr id="15362" name="Picture 5" descr="C:\Users\Пользователь\Desktop\СКД\Нобелевские лауреаты 2015\Изображения\Ноб. прем. с 2-х сторон.jpg"/>
          <p:cNvPicPr>
            <a:picLocks noChangeAspect="1" noChangeArrowheads="1"/>
          </p:cNvPicPr>
          <p:nvPr/>
        </p:nvPicPr>
        <p:blipFill>
          <a:blip r:embed="rId2"/>
          <a:srcRect/>
          <a:stretch>
            <a:fillRect/>
          </a:stretch>
        </p:blipFill>
        <p:spPr bwMode="auto">
          <a:xfrm>
            <a:off x="1258888" y="981075"/>
            <a:ext cx="6513512" cy="3671888"/>
          </a:xfrm>
          <a:prstGeom prst="rect">
            <a:avLst/>
          </a:prstGeom>
          <a:noFill/>
          <a:ln w="9525">
            <a:noFill/>
            <a:miter lim="800000"/>
            <a:headEnd/>
            <a:tailEnd/>
          </a:ln>
        </p:spPr>
      </p:pic>
      <p:sp>
        <p:nvSpPr>
          <p:cNvPr id="15363" name="TextBox 6"/>
          <p:cNvSpPr txBox="1">
            <a:spLocks noChangeArrowheads="1"/>
          </p:cNvSpPr>
          <p:nvPr/>
        </p:nvSpPr>
        <p:spPr bwMode="auto">
          <a:xfrm>
            <a:off x="2268538" y="188913"/>
            <a:ext cx="4427537"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  Нобелевская премия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https://upload.wikimedia.org/wikipedia/commons/thumb/f/f7/Alfred_Nobels_will-November_25th%2C_1895.jpg/1280px-Alfred_Nobels_will-November_25th%2C_1895.jpg"/>
          <p:cNvPicPr>
            <a:picLocks noChangeAspect="1" noChangeArrowheads="1"/>
          </p:cNvPicPr>
          <p:nvPr/>
        </p:nvPicPr>
        <p:blipFill>
          <a:blip r:embed="rId2"/>
          <a:srcRect/>
          <a:stretch>
            <a:fillRect/>
          </a:stretch>
        </p:blipFill>
        <p:spPr bwMode="auto">
          <a:xfrm>
            <a:off x="5651500" y="115888"/>
            <a:ext cx="3348038" cy="2511425"/>
          </a:xfrm>
          <a:prstGeom prst="rect">
            <a:avLst/>
          </a:prstGeom>
          <a:noFill/>
          <a:ln w="9525">
            <a:noFill/>
            <a:miter lim="800000"/>
            <a:headEnd/>
            <a:tailEnd/>
          </a:ln>
        </p:spPr>
      </p:pic>
      <p:sp>
        <p:nvSpPr>
          <p:cNvPr id="16386" name="TextBox 4"/>
          <p:cNvSpPr txBox="1">
            <a:spLocks noChangeArrowheads="1"/>
          </p:cNvSpPr>
          <p:nvPr/>
        </p:nvSpPr>
        <p:spPr bwMode="auto">
          <a:xfrm>
            <a:off x="1116013" y="1412875"/>
            <a:ext cx="4389437"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Завещание А. Нобеля</a:t>
            </a:r>
          </a:p>
        </p:txBody>
      </p:sp>
      <p:pic>
        <p:nvPicPr>
          <p:cNvPr id="16387" name="Picture 2" descr="C:\Users\Пользователь\Desktop\СКД\Нобелевские лауреаты 2015\Изображения\Ноб. премия.JPG"/>
          <p:cNvPicPr>
            <a:picLocks noChangeAspect="1" noChangeArrowheads="1"/>
          </p:cNvPicPr>
          <p:nvPr/>
        </p:nvPicPr>
        <p:blipFill>
          <a:blip r:embed="rId3"/>
          <a:srcRect/>
          <a:stretch>
            <a:fillRect/>
          </a:stretch>
        </p:blipFill>
        <p:spPr bwMode="auto">
          <a:xfrm>
            <a:off x="0" y="0"/>
            <a:ext cx="1281113" cy="1268413"/>
          </a:xfrm>
          <a:prstGeom prst="rect">
            <a:avLst/>
          </a:prstGeom>
          <a:noFill/>
          <a:ln w="9525">
            <a:noFill/>
            <a:miter lim="800000"/>
            <a:headEnd/>
            <a:tailEnd/>
          </a:ln>
        </p:spPr>
      </p:pic>
      <p:sp>
        <p:nvSpPr>
          <p:cNvPr id="16388" name="TextBox 6"/>
          <p:cNvSpPr txBox="1">
            <a:spLocks noChangeArrowheads="1"/>
          </p:cNvSpPr>
          <p:nvPr/>
        </p:nvSpPr>
        <p:spPr bwMode="auto">
          <a:xfrm>
            <a:off x="215900" y="2708275"/>
            <a:ext cx="8928100" cy="3937000"/>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«Всё моё движимое и недвижимое имущество должно быть обращено моими душеприказчиками в ликвидные ценности, а собранный таким образом капитал помещён </a:t>
            </a:r>
          </a:p>
          <a:p>
            <a:r>
              <a:rPr lang="ru-RU">
                <a:solidFill>
                  <a:schemeClr val="bg1"/>
                </a:solidFill>
                <a:latin typeface="Times New Roman" pitchFamily="18" charset="0"/>
                <a:cs typeface="Times New Roman" pitchFamily="18" charset="0"/>
              </a:rPr>
              <a:t>в надёжный банк. Доходы от вложений должны принадлежать фонду, который будет ежегодно распределять их в виде премий тем, кто в течение предыдущего года принёс наибольшую пользу человечеству… одна часть – тому, кто сделает наиболее важное открытие или изобретение в области физики; другая – тому, кто сделает наиболее важное открытие или усовершенствование в области химии; третья – тому, кто сделает наиболее важное открытие в области физиологии или медицины; четвёртая –тому, кто создаст наиболее выдающееся литературное произведение идеалистического направления; пятая – тому, кто внёс наиболее существенный вклад в сплочение наций, уничтожение рабства или снижение численности существующих армий и содействие проведению мирных конгрессов… Моё особое желание заключается в том, </a:t>
            </a:r>
          </a:p>
          <a:p>
            <a:r>
              <a:rPr lang="ru-RU">
                <a:solidFill>
                  <a:schemeClr val="bg1"/>
                </a:solidFill>
                <a:latin typeface="Times New Roman" pitchFamily="18" charset="0"/>
                <a:cs typeface="Times New Roman" pitchFamily="18" charset="0"/>
              </a:rPr>
              <a:t>чтобы при присуждении премий не принималась во внимание национальность кандидатов…»</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17410" name="TextBox 2"/>
          <p:cNvSpPr txBox="1">
            <a:spLocks noChangeArrowheads="1"/>
          </p:cNvSpPr>
          <p:nvPr/>
        </p:nvSpPr>
        <p:spPr bwMode="auto">
          <a:xfrm>
            <a:off x="215900" y="3068638"/>
            <a:ext cx="8928100" cy="3444875"/>
          </a:xfrm>
          <a:prstGeom prst="rect">
            <a:avLst/>
          </a:prstGeom>
          <a:noFill/>
          <a:ln w="9525">
            <a:noFill/>
            <a:miter lim="800000"/>
            <a:headEnd/>
            <a:tailEnd/>
          </a:ln>
        </p:spPr>
        <p:txBody>
          <a:bodyPr>
            <a:spAutoFit/>
          </a:bodyPr>
          <a:lstStyle/>
          <a:p>
            <a:r>
              <a:rPr lang="ru-RU" sz="2000">
                <a:solidFill>
                  <a:srgbClr val="FFFF00"/>
                </a:solidFill>
                <a:latin typeface="Times New Roman" pitchFamily="18" charset="0"/>
                <a:cs typeface="Times New Roman" pitchFamily="18" charset="0"/>
              </a:rPr>
              <a:t>    </a:t>
            </a:r>
            <a:r>
              <a:rPr lang="ru-RU" sz="2000">
                <a:solidFill>
                  <a:schemeClr val="bg1"/>
                </a:solidFill>
                <a:latin typeface="Times New Roman" pitchFamily="18" charset="0"/>
                <a:cs typeface="Times New Roman" pitchFamily="18" charset="0"/>
              </a:rPr>
              <a:t>Нобелевскую премию по физике 2015 года присудили А. Макдональду и                Т. Каджита. Награды вручены «за открытие осцилляции нейтрино, показывающее, что у нейтрино есть масса». </a:t>
            </a:r>
          </a:p>
          <a:p>
            <a:r>
              <a:rPr lang="ru-RU" sz="2000">
                <a:solidFill>
                  <a:schemeClr val="bg1"/>
                </a:solidFill>
                <a:latin typeface="Times New Roman" pitchFamily="18" charset="0"/>
                <a:cs typeface="Times New Roman" pitchFamily="18" charset="0"/>
              </a:rPr>
              <a:t>    Эксперимент SNO – это исследование солнечных нейтрино,                                    Супер-Камиоканде – это исследование атмосферных нейтрино. </a:t>
            </a:r>
          </a:p>
          <a:p>
            <a:r>
              <a:rPr lang="ru-RU" sz="2000">
                <a:solidFill>
                  <a:schemeClr val="bg1"/>
                </a:solidFill>
                <a:latin typeface="Times New Roman" pitchFamily="18" charset="0"/>
                <a:cs typeface="Times New Roman" pitchFamily="18" charset="0"/>
              </a:rPr>
              <a:t>    Канадский эксперимент подтвердил и решил проблему солнечных нейтрино, когда вопрос стоял, почему в предыдущих экспериментах (хлор-аргоновый                  в США и галлий-германиевые SAGE в России, ИЯИ РАН и GALLEX                             в лаборатории Гран Сассо, Италия) был обнаружен дефицит нейтрино. Детектор SNO показал, что это происходит за счет осцилляции нейтрино,                   то есть за счет наличия у нейтрино массы.</a:t>
            </a:r>
          </a:p>
        </p:txBody>
      </p:sp>
      <p:sp>
        <p:nvSpPr>
          <p:cNvPr id="17411" name="TextBox 3"/>
          <p:cNvSpPr txBox="1">
            <a:spLocks noChangeArrowheads="1"/>
          </p:cNvSpPr>
          <p:nvPr/>
        </p:nvSpPr>
        <p:spPr bwMode="auto">
          <a:xfrm>
            <a:off x="1403350" y="188913"/>
            <a:ext cx="7477125" cy="579437"/>
          </a:xfrm>
          <a:prstGeom prst="rect">
            <a:avLst/>
          </a:prstGeom>
          <a:noFill/>
          <a:ln w="9525">
            <a:noFill/>
            <a:miter lim="800000"/>
            <a:headEnd/>
            <a:tailEnd/>
          </a:ln>
        </p:spPr>
        <p:txBody>
          <a:bodyPr wrap="none">
            <a:spAutoFit/>
          </a:bodyPr>
          <a:lstStyle/>
          <a:p>
            <a:r>
              <a:rPr lang="ru-RU" sz="3200">
                <a:solidFill>
                  <a:schemeClr val="bg1"/>
                </a:solidFill>
                <a:latin typeface="Times New Roman" pitchFamily="18" charset="0"/>
                <a:cs typeface="Times New Roman" pitchFamily="18" charset="0"/>
              </a:rPr>
              <a:t>Лауреаты Нобелевской премии по физике</a:t>
            </a:r>
          </a:p>
        </p:txBody>
      </p:sp>
      <p:pic>
        <p:nvPicPr>
          <p:cNvPr id="17412" name="Picture 2" descr="http://www.nobeliat.ru/foto/ph2015k.jpg"/>
          <p:cNvPicPr>
            <a:picLocks noChangeAspect="1" noChangeArrowheads="1"/>
          </p:cNvPicPr>
          <p:nvPr/>
        </p:nvPicPr>
        <p:blipFill>
          <a:blip r:embed="rId3"/>
          <a:srcRect/>
          <a:stretch>
            <a:fillRect/>
          </a:stretch>
        </p:blipFill>
        <p:spPr bwMode="auto">
          <a:xfrm>
            <a:off x="1619250" y="908050"/>
            <a:ext cx="1296988" cy="1747838"/>
          </a:xfrm>
          <a:prstGeom prst="rect">
            <a:avLst/>
          </a:prstGeom>
          <a:noFill/>
          <a:ln w="9525">
            <a:noFill/>
            <a:miter lim="800000"/>
            <a:headEnd/>
            <a:tailEnd/>
          </a:ln>
        </p:spPr>
      </p:pic>
      <p:pic>
        <p:nvPicPr>
          <p:cNvPr id="17413" name="Picture 4" descr="http://prosto-nauchno.com.xsph.ru/wp-content/uploads/2013/04/t1@7ede6354-1baa-41de-a357-baf720579705.jpg"/>
          <p:cNvPicPr>
            <a:picLocks noChangeAspect="1" noChangeArrowheads="1"/>
          </p:cNvPicPr>
          <p:nvPr/>
        </p:nvPicPr>
        <p:blipFill>
          <a:blip r:embed="rId4"/>
          <a:srcRect/>
          <a:stretch>
            <a:fillRect/>
          </a:stretch>
        </p:blipFill>
        <p:spPr bwMode="auto">
          <a:xfrm>
            <a:off x="5940425" y="908050"/>
            <a:ext cx="2400300" cy="1800225"/>
          </a:xfrm>
          <a:prstGeom prst="rect">
            <a:avLst/>
          </a:prstGeom>
          <a:noFill/>
          <a:ln w="9525">
            <a:noFill/>
            <a:miter lim="800000"/>
            <a:headEnd/>
            <a:tailEnd/>
          </a:ln>
        </p:spPr>
      </p:pic>
      <p:pic>
        <p:nvPicPr>
          <p:cNvPr id="17414" name="Picture 6" descr="Art McDonald 2008.jpg"/>
          <p:cNvPicPr>
            <a:picLocks noChangeAspect="1" noChangeArrowheads="1"/>
          </p:cNvPicPr>
          <p:nvPr/>
        </p:nvPicPr>
        <p:blipFill>
          <a:blip r:embed="rId5"/>
          <a:srcRect/>
          <a:stretch>
            <a:fillRect/>
          </a:stretch>
        </p:blipFill>
        <p:spPr bwMode="auto">
          <a:xfrm>
            <a:off x="3492500" y="836613"/>
            <a:ext cx="1330325" cy="1871662"/>
          </a:xfrm>
          <a:prstGeom prst="rect">
            <a:avLst/>
          </a:prstGeom>
          <a:noFill/>
          <a:ln w="9525">
            <a:noFill/>
            <a:miter lim="800000"/>
            <a:headEnd/>
            <a:tailEnd/>
          </a:ln>
        </p:spPr>
      </p:pic>
      <p:sp>
        <p:nvSpPr>
          <p:cNvPr id="17415" name="TextBox 7"/>
          <p:cNvSpPr txBox="1">
            <a:spLocks noChangeArrowheads="1"/>
          </p:cNvSpPr>
          <p:nvPr/>
        </p:nvSpPr>
        <p:spPr bwMode="auto">
          <a:xfrm>
            <a:off x="3492500" y="2708275"/>
            <a:ext cx="1435100" cy="277813"/>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Артур Макдональд</a:t>
            </a:r>
          </a:p>
        </p:txBody>
      </p:sp>
      <p:sp>
        <p:nvSpPr>
          <p:cNvPr id="17416" name="TextBox 8"/>
          <p:cNvSpPr txBox="1">
            <a:spLocks noChangeArrowheads="1"/>
          </p:cNvSpPr>
          <p:nvPr/>
        </p:nvSpPr>
        <p:spPr bwMode="auto">
          <a:xfrm>
            <a:off x="1619250" y="2708275"/>
            <a:ext cx="1325563" cy="277813"/>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Такааки Каджита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18434" name="TextBox 2"/>
          <p:cNvSpPr txBox="1">
            <a:spLocks noChangeArrowheads="1"/>
          </p:cNvSpPr>
          <p:nvPr/>
        </p:nvSpPr>
        <p:spPr bwMode="auto">
          <a:xfrm>
            <a:off x="215900" y="1844675"/>
            <a:ext cx="8928100" cy="4441825"/>
          </a:xfrm>
          <a:prstGeom prst="rect">
            <a:avLst/>
          </a:prstGeom>
          <a:noFill/>
          <a:ln w="9525">
            <a:noFill/>
            <a:miter lim="800000"/>
            <a:headEnd/>
            <a:tailEnd/>
          </a:ln>
        </p:spPr>
        <p:txBody>
          <a:bodyPr>
            <a:spAutoFit/>
          </a:bodyPr>
          <a:lstStyle/>
          <a:p>
            <a:r>
              <a:rPr lang="ru-RU" sz="2000">
                <a:solidFill>
                  <a:srgbClr val="FFFF00"/>
                </a:solidFill>
                <a:latin typeface="Calibri" pitchFamily="34" charset="0"/>
              </a:rPr>
              <a:t>   </a:t>
            </a:r>
            <a:r>
              <a:rPr lang="ru-RU" sz="1900">
                <a:solidFill>
                  <a:schemeClr val="bg1"/>
                </a:solidFill>
                <a:latin typeface="Times New Roman" pitchFamily="18" charset="0"/>
                <a:cs typeface="Times New Roman" pitchFamily="18" charset="0"/>
              </a:rPr>
              <a:t>В ходе эксперимента Супер-Камиоканде (Япония) проводились независимые измерения с атмосферными нейтрино. Впервые продемонстрировали, что               нейтрино переходит из одного типа в другой, и это возможно только при наличие             у нейтрино массы. </a:t>
            </a:r>
          </a:p>
          <a:p>
            <a:r>
              <a:rPr lang="ru-RU" sz="1900">
                <a:solidFill>
                  <a:schemeClr val="bg1"/>
                </a:solidFill>
                <a:latin typeface="Times New Roman" pitchFamily="18" charset="0"/>
                <a:cs typeface="Times New Roman" pitchFamily="18" charset="0"/>
              </a:rPr>
              <a:t>   Эти эксперименты открыли фундаментальные явления, а именно наличие ненулевой массы нейтрино и явления смешивания между различными активными типами нейтрино: электронным, мюонным и тау нейтрино. </a:t>
            </a:r>
          </a:p>
          <a:p>
            <a:r>
              <a:rPr lang="ru-RU" sz="1900">
                <a:solidFill>
                  <a:schemeClr val="bg1"/>
                </a:solidFill>
                <a:latin typeface="Times New Roman" pitchFamily="18" charset="0"/>
                <a:cs typeface="Times New Roman" pitchFamily="18" charset="0"/>
              </a:rPr>
              <a:t>   Стандартная Модель предсказывает, что нейтрино – безмассовые частицы, и открытие его массы в значительной степени – это выход за рамки Стандартной Модели. До сих пор непонятно, почему у нейтрино есть масса, как она возникла, </a:t>
            </a:r>
          </a:p>
          <a:p>
            <a:r>
              <a:rPr lang="ru-RU" sz="1900">
                <a:solidFill>
                  <a:schemeClr val="bg1"/>
                </a:solidFill>
                <a:latin typeface="Times New Roman" pitchFamily="18" charset="0"/>
                <a:cs typeface="Times New Roman" pitchFamily="18" charset="0"/>
              </a:rPr>
              <a:t>что является ее источником. Вопрос носит фундаментальный характер: как понять, почему у нейтрино есть масса, в чем его отличие от других массивных элементарных частиц? Как возникает такая масса, стандартный Хиггсовский механизм объяснить не может. Нет объяснения природы смешивания нейтрино, которые в отличие от кварков сильно смешиваются между собой. </a:t>
            </a:r>
          </a:p>
        </p:txBody>
      </p:sp>
      <p:sp>
        <p:nvSpPr>
          <p:cNvPr id="18435" name="TextBox 3"/>
          <p:cNvSpPr txBox="1">
            <a:spLocks noChangeArrowheads="1"/>
          </p:cNvSpPr>
          <p:nvPr/>
        </p:nvSpPr>
        <p:spPr bwMode="auto">
          <a:xfrm>
            <a:off x="1042988" y="188913"/>
            <a:ext cx="7885112" cy="1190625"/>
          </a:xfrm>
          <a:prstGeom prst="rect">
            <a:avLst/>
          </a:prstGeom>
          <a:noFill/>
          <a:ln w="9525">
            <a:noFill/>
            <a:miter lim="800000"/>
            <a:headEnd/>
            <a:tailEnd/>
          </a:ln>
        </p:spPr>
        <p:txBody>
          <a:bodyPr>
            <a:spAutoFit/>
          </a:bodyPr>
          <a:lstStyle/>
          <a:p>
            <a:pPr algn="ctr"/>
            <a:r>
              <a:rPr lang="ru-RU" sz="3600">
                <a:solidFill>
                  <a:schemeClr val="bg1"/>
                </a:solidFill>
                <a:latin typeface="Times New Roman" pitchFamily="18" charset="0"/>
                <a:cs typeface="Times New Roman" pitchFamily="18" charset="0"/>
              </a:rPr>
              <a:t>Нейтрино                                                                и природа их взаимодействия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19458" name="TextBox 2"/>
          <p:cNvSpPr txBox="1">
            <a:spLocks noChangeArrowheads="1"/>
          </p:cNvSpPr>
          <p:nvPr/>
        </p:nvSpPr>
        <p:spPr bwMode="auto">
          <a:xfrm>
            <a:off x="1476375" y="188913"/>
            <a:ext cx="7353300" cy="579437"/>
          </a:xfrm>
          <a:prstGeom prst="rect">
            <a:avLst/>
          </a:prstGeom>
          <a:noFill/>
          <a:ln w="9525">
            <a:noFill/>
            <a:miter lim="800000"/>
            <a:headEnd/>
            <a:tailEnd/>
          </a:ln>
        </p:spPr>
        <p:txBody>
          <a:bodyPr wrap="none">
            <a:spAutoFit/>
          </a:bodyPr>
          <a:lstStyle/>
          <a:p>
            <a:r>
              <a:rPr lang="ru-RU" sz="3200">
                <a:solidFill>
                  <a:schemeClr val="bg1"/>
                </a:solidFill>
                <a:latin typeface="Times New Roman" pitchFamily="18" charset="0"/>
                <a:cs typeface="Times New Roman" pitchFamily="18" charset="0"/>
              </a:rPr>
              <a:t>Лауреаты Нобелевской премии по химии</a:t>
            </a:r>
          </a:p>
        </p:txBody>
      </p:sp>
      <p:pic>
        <p:nvPicPr>
          <p:cNvPr id="19459" name="Picture 2" descr="Лауреаты Нобелевской премии по химии 2015 года: Томас Линдаль (Tomas Lindahl), Пол Модрич (Paul Modrich) и Азиз Санджар (Aziz Sancar)"/>
          <p:cNvPicPr>
            <a:picLocks noChangeAspect="1" noChangeArrowheads="1"/>
          </p:cNvPicPr>
          <p:nvPr/>
        </p:nvPicPr>
        <p:blipFill>
          <a:blip r:embed="rId3"/>
          <a:srcRect/>
          <a:stretch>
            <a:fillRect/>
          </a:stretch>
        </p:blipFill>
        <p:spPr bwMode="auto">
          <a:xfrm>
            <a:off x="2339975" y="908050"/>
            <a:ext cx="4491038" cy="2119313"/>
          </a:xfrm>
          <a:prstGeom prst="rect">
            <a:avLst/>
          </a:prstGeom>
          <a:noFill/>
          <a:ln w="9525">
            <a:noFill/>
            <a:miter lim="800000"/>
            <a:headEnd/>
            <a:tailEnd/>
          </a:ln>
        </p:spPr>
      </p:pic>
      <p:sp>
        <p:nvSpPr>
          <p:cNvPr id="19460" name="TextBox 4"/>
          <p:cNvSpPr txBox="1">
            <a:spLocks noChangeArrowheads="1"/>
          </p:cNvSpPr>
          <p:nvPr/>
        </p:nvSpPr>
        <p:spPr bwMode="auto">
          <a:xfrm>
            <a:off x="215900" y="3500438"/>
            <a:ext cx="8928100" cy="3140075"/>
          </a:xfrm>
          <a:prstGeom prst="rect">
            <a:avLst/>
          </a:prstGeom>
          <a:noFill/>
          <a:ln w="9525">
            <a:noFill/>
            <a:miter lim="800000"/>
            <a:headEnd/>
            <a:tailEnd/>
          </a:ln>
        </p:spPr>
        <p:txBody>
          <a:bodyPr>
            <a:spAutoFit/>
          </a:bodyPr>
          <a:lstStyle/>
          <a:p>
            <a:r>
              <a:rPr lang="ru-RU" sz="2000">
                <a:solidFill>
                  <a:schemeClr val="bg1"/>
                </a:solidFill>
                <a:latin typeface="Times New Roman" pitchFamily="18" charset="0"/>
                <a:cs typeface="Times New Roman" pitchFamily="18" charset="0"/>
              </a:rPr>
              <a:t>     Нобелевскую премию по химии 2015 года присудили британцу шведского происхождения Т. Линдалю</a:t>
            </a:r>
            <a:r>
              <a:rPr lang="en-US" sz="2000">
                <a:solidFill>
                  <a:schemeClr val="bg1"/>
                </a:solidFill>
                <a:latin typeface="Times New Roman" pitchFamily="18" charset="0"/>
                <a:cs typeface="Times New Roman" pitchFamily="18" charset="0"/>
              </a:rPr>
              <a:t>, </a:t>
            </a:r>
            <a:r>
              <a:rPr lang="ru-RU" sz="2000">
                <a:solidFill>
                  <a:schemeClr val="bg1"/>
                </a:solidFill>
                <a:latin typeface="Times New Roman" pitchFamily="18" charset="0"/>
                <a:cs typeface="Times New Roman" pitchFamily="18" charset="0"/>
              </a:rPr>
              <a:t>американецу П. Модричу и американцу турецкого происхождения А. Санджару.</a:t>
            </a:r>
            <a:r>
              <a:rPr lang="en-US" sz="2000">
                <a:solidFill>
                  <a:schemeClr val="bg1"/>
                </a:solidFill>
                <a:latin typeface="Times New Roman" pitchFamily="18" charset="0"/>
                <a:cs typeface="Times New Roman" pitchFamily="18" charset="0"/>
              </a:rPr>
              <a:t> </a:t>
            </a:r>
            <a:endParaRPr lang="ru-RU" sz="2000">
              <a:solidFill>
                <a:schemeClr val="bg1"/>
              </a:solidFill>
              <a:latin typeface="Times New Roman" pitchFamily="18" charset="0"/>
              <a:cs typeface="Times New Roman" pitchFamily="18" charset="0"/>
            </a:endParaRPr>
          </a:p>
          <a:p>
            <a:r>
              <a:rPr lang="ru-RU" sz="2000">
                <a:solidFill>
                  <a:schemeClr val="bg1"/>
                </a:solidFill>
                <a:latin typeface="Times New Roman" pitchFamily="18" charset="0"/>
                <a:cs typeface="Times New Roman" pitchFamily="18" charset="0"/>
              </a:rPr>
              <a:t>     Нобелевский комитет отметил вклад этих ученых в исследование механизмов восстановления (репарации) ДНК – важной внутриклеточной системы, нацеленной на поиск и исправление многочисленных повреждений, возникающих при нормальной репликации ДНК в клетке или в результате воздействия физических или химических агентов. Нарушение работы этой системы связано с целым рядом тяжелых наследственных болезней, </a:t>
            </a:r>
          </a:p>
          <a:p>
            <a:r>
              <a:rPr lang="ru-RU" sz="2000">
                <a:solidFill>
                  <a:schemeClr val="bg1"/>
                </a:solidFill>
                <a:latin typeface="Times New Roman" pitchFamily="18" charset="0"/>
                <a:cs typeface="Times New Roman" pitchFamily="18" charset="0"/>
              </a:rPr>
              <a:t>да и вообще, без нее сложные формы жизни вряд ли бы могли существовать.</a:t>
            </a:r>
          </a:p>
        </p:txBody>
      </p:sp>
      <p:sp>
        <p:nvSpPr>
          <p:cNvPr id="19461" name="TextBox 6"/>
          <p:cNvSpPr txBox="1">
            <a:spLocks noChangeArrowheads="1"/>
          </p:cNvSpPr>
          <p:nvPr/>
        </p:nvSpPr>
        <p:spPr bwMode="auto">
          <a:xfrm>
            <a:off x="2484438" y="3068638"/>
            <a:ext cx="1177925" cy="277812"/>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Томас Линдаль</a:t>
            </a:r>
          </a:p>
        </p:txBody>
      </p:sp>
      <p:sp>
        <p:nvSpPr>
          <p:cNvPr id="19462" name="TextBox 7"/>
          <p:cNvSpPr txBox="1">
            <a:spLocks noChangeArrowheads="1"/>
          </p:cNvSpPr>
          <p:nvPr/>
        </p:nvSpPr>
        <p:spPr bwMode="auto">
          <a:xfrm>
            <a:off x="4067175" y="3068638"/>
            <a:ext cx="1004888" cy="277812"/>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Пол Модрич</a:t>
            </a:r>
          </a:p>
        </p:txBody>
      </p:sp>
      <p:sp>
        <p:nvSpPr>
          <p:cNvPr id="19463" name="TextBox 8"/>
          <p:cNvSpPr txBox="1">
            <a:spLocks noChangeArrowheads="1"/>
          </p:cNvSpPr>
          <p:nvPr/>
        </p:nvSpPr>
        <p:spPr bwMode="auto">
          <a:xfrm>
            <a:off x="5580063" y="3068638"/>
            <a:ext cx="1120775" cy="277812"/>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Азиз Санджар</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0482" name="TextBox 2"/>
          <p:cNvSpPr txBox="1">
            <a:spLocks noChangeArrowheads="1"/>
          </p:cNvSpPr>
          <p:nvPr/>
        </p:nvSpPr>
        <p:spPr bwMode="auto">
          <a:xfrm>
            <a:off x="1403350" y="0"/>
            <a:ext cx="7543800" cy="641350"/>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Репарация ДНК – ключ к выживанию</a:t>
            </a:r>
          </a:p>
        </p:txBody>
      </p:sp>
      <p:sp>
        <p:nvSpPr>
          <p:cNvPr id="20483" name="TextBox 3"/>
          <p:cNvSpPr txBox="1">
            <a:spLocks noChangeArrowheads="1"/>
          </p:cNvSpPr>
          <p:nvPr/>
        </p:nvSpPr>
        <p:spPr bwMode="auto">
          <a:xfrm>
            <a:off x="107950" y="1989138"/>
            <a:ext cx="8928100" cy="4714875"/>
          </a:xfrm>
          <a:prstGeom prst="rect">
            <a:avLst/>
          </a:prstGeom>
          <a:noFill/>
          <a:ln w="9525">
            <a:noFill/>
            <a:miter lim="800000"/>
            <a:headEnd/>
            <a:tailEnd/>
          </a:ln>
        </p:spPr>
        <p:txBody>
          <a:bodyPr>
            <a:spAutoFit/>
          </a:bodyPr>
          <a:lstStyle/>
          <a:p>
            <a:r>
              <a:rPr lang="ru-RU" sz="1900">
                <a:solidFill>
                  <a:schemeClr val="bg1"/>
                </a:solidFill>
                <a:latin typeface="Times New Roman" pitchFamily="18" charset="0"/>
                <a:cs typeface="Times New Roman" pitchFamily="18" charset="0"/>
              </a:rPr>
              <a:t>     ДНК всех живых организмов постоянно подвергается воздействию повреждающих факторов. Какие-то из них приходят извне – ультрафиолет, радиация, тысячи химически активных веществ в нашей пище.</a:t>
            </a:r>
          </a:p>
          <a:p>
            <a:r>
              <a:rPr lang="ru-RU" sz="1900">
                <a:solidFill>
                  <a:schemeClr val="bg1"/>
                </a:solidFill>
                <a:latin typeface="Times New Roman" pitchFamily="18" charset="0"/>
                <a:cs typeface="Times New Roman" pitchFamily="18" charset="0"/>
              </a:rPr>
              <a:t>     Гораздо важнее факторы внутренние, которых мы не можем избежать. Главных таких факторов три. Во-первых, весь обмен веществ основан на кислородном дыхании. Митохондрии – клеточные органеллы, в которых кислород используется для производства АТФ – </a:t>
            </a:r>
            <a:r>
              <a:rPr lang="ru-RU">
                <a:solidFill>
                  <a:schemeClr val="bg1"/>
                </a:solidFill>
                <a:latin typeface="Times New Roman" pitchFamily="18" charset="0"/>
              </a:rPr>
              <a:t>источника энергии в биохимических процессах </a:t>
            </a:r>
            <a:r>
              <a:rPr lang="ru-RU" sz="1900">
                <a:solidFill>
                  <a:schemeClr val="bg1"/>
                </a:solidFill>
                <a:latin typeface="Times New Roman" pitchFamily="18" charset="0"/>
                <a:cs typeface="Times New Roman" pitchFamily="18" charset="0"/>
              </a:rPr>
              <a:t>клеток, – работают не с абсолютной эффективностью, и промежуточные активные формы кислорода утекают из них и способны повреждать ДНК. </a:t>
            </a:r>
          </a:p>
          <a:p>
            <a:r>
              <a:rPr lang="ru-RU" sz="1900">
                <a:solidFill>
                  <a:schemeClr val="bg1"/>
                </a:solidFill>
                <a:latin typeface="Times New Roman" pitchFamily="18" charset="0"/>
                <a:cs typeface="Times New Roman" pitchFamily="18" charset="0"/>
              </a:rPr>
              <a:t>Во-вторых, мы в среднем на 60% состоим из воды, которая тоже очень активное соединение и постоянно гидролизует ДНК.                                                                                 В-третьих, еще одним важным источником повреждений в ДНК служат ошибки ферментов, которые ее копируют  (ДНК-полимераза).</a:t>
            </a:r>
          </a:p>
          <a:p>
            <a:r>
              <a:rPr lang="ru-RU" sz="1900">
                <a:solidFill>
                  <a:schemeClr val="bg1"/>
                </a:solidFill>
                <a:latin typeface="Times New Roman" pitchFamily="18" charset="0"/>
                <a:cs typeface="Times New Roman" pitchFamily="18" charset="0"/>
              </a:rPr>
              <a:t>    </a:t>
            </a:r>
            <a:r>
              <a:rPr lang="ru-RU">
                <a:solidFill>
                  <a:schemeClr val="bg1"/>
                </a:solidFill>
                <a:latin typeface="Times New Roman" pitchFamily="18" charset="0"/>
              </a:rPr>
              <a:t>Репарация ДНК – ключ к выживанию</a:t>
            </a:r>
            <a:r>
              <a:rPr lang="ru-RU" sz="1900">
                <a:solidFill>
                  <a:schemeClr val="bg1"/>
                </a:solidFill>
                <a:latin typeface="Times New Roman" pitchFamily="18" charset="0"/>
                <a:cs typeface="Times New Roman" pitchFamily="18" charset="0"/>
              </a:rPr>
              <a:t>. Насчитывается шесть основных ее механизмов, к исследованию четырех из них Т. Линдаль, П. Модрич и А. Санджар имеют непосредственное отношение.</a:t>
            </a:r>
          </a:p>
        </p:txBody>
      </p:sp>
      <p:pic>
        <p:nvPicPr>
          <p:cNvPr id="20484" name="Picture 2" descr="http://worldofscience.ru/images/reparac.jpg"/>
          <p:cNvPicPr>
            <a:picLocks noChangeAspect="1" noChangeArrowheads="1"/>
          </p:cNvPicPr>
          <p:nvPr/>
        </p:nvPicPr>
        <p:blipFill>
          <a:blip r:embed="rId3"/>
          <a:srcRect/>
          <a:stretch>
            <a:fillRect/>
          </a:stretch>
        </p:blipFill>
        <p:spPr bwMode="auto">
          <a:xfrm>
            <a:off x="5292725" y="620713"/>
            <a:ext cx="1366838" cy="1368425"/>
          </a:xfrm>
          <a:prstGeom prst="rect">
            <a:avLst/>
          </a:prstGeom>
          <a:noFill/>
          <a:ln w="9525">
            <a:noFill/>
            <a:miter lim="800000"/>
            <a:headEnd/>
            <a:tailEnd/>
          </a:ln>
        </p:spPr>
      </p:pic>
      <p:pic>
        <p:nvPicPr>
          <p:cNvPr id="20485" name="Picture 4" descr="http://opisanie.ucoz.ru/_nw/46/41681220.jpg"/>
          <p:cNvPicPr>
            <a:picLocks noChangeAspect="1" noChangeArrowheads="1"/>
          </p:cNvPicPr>
          <p:nvPr/>
        </p:nvPicPr>
        <p:blipFill>
          <a:blip r:embed="rId4"/>
          <a:srcRect/>
          <a:stretch>
            <a:fillRect/>
          </a:stretch>
        </p:blipFill>
        <p:spPr bwMode="auto">
          <a:xfrm>
            <a:off x="2771775" y="620713"/>
            <a:ext cx="1320800"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281113" cy="1268413"/>
          </a:xfrm>
          <a:prstGeom prst="rect">
            <a:avLst/>
          </a:prstGeom>
          <a:noFill/>
          <a:ln w="9525">
            <a:noFill/>
            <a:miter lim="800000"/>
            <a:headEnd/>
            <a:tailEnd/>
          </a:ln>
        </p:spPr>
      </p:pic>
      <p:sp>
        <p:nvSpPr>
          <p:cNvPr id="21506" name="TextBox 3"/>
          <p:cNvSpPr txBox="1">
            <a:spLocks noChangeArrowheads="1"/>
          </p:cNvSpPr>
          <p:nvPr/>
        </p:nvSpPr>
        <p:spPr bwMode="auto">
          <a:xfrm>
            <a:off x="3059113" y="188913"/>
            <a:ext cx="2265362" cy="646112"/>
          </a:xfrm>
          <a:prstGeom prst="rect">
            <a:avLst/>
          </a:prstGeom>
          <a:noFill/>
          <a:ln w="9525">
            <a:noFill/>
            <a:miter lim="800000"/>
            <a:headEnd/>
            <a:tailEnd/>
          </a:ln>
        </p:spPr>
        <p:txBody>
          <a:bodyPr wrap="none">
            <a:spAutoFit/>
          </a:bodyPr>
          <a:lstStyle/>
          <a:p>
            <a:r>
              <a:rPr lang="ru-RU" sz="3600">
                <a:solidFill>
                  <a:schemeClr val="bg1"/>
                </a:solidFill>
                <a:latin typeface="Times New Roman" pitchFamily="18" charset="0"/>
                <a:cs typeface="Times New Roman" pitchFamily="18" charset="0"/>
              </a:rPr>
              <a:t>Фотолиаза</a:t>
            </a:r>
          </a:p>
        </p:txBody>
      </p:sp>
      <p:sp>
        <p:nvSpPr>
          <p:cNvPr id="21507" name="TextBox 4"/>
          <p:cNvSpPr txBox="1">
            <a:spLocks noChangeArrowheads="1"/>
          </p:cNvSpPr>
          <p:nvPr/>
        </p:nvSpPr>
        <p:spPr bwMode="auto">
          <a:xfrm>
            <a:off x="215900" y="2708275"/>
            <a:ext cx="8928100" cy="3387725"/>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Фотореактивация – это один из частных примеров механизма реактивации, или прямого восстановления, при котором поврежденное звено ДНК превращается в нормальное. Под влиянием ультрафиолетового света соседния ДНК могут сшиваться друг с другом, при этом сильно искажается структура ДНК, ДНК-полимеразам                       </a:t>
            </a:r>
            <a:r>
              <a:rPr lang="ru-RU">
                <a:solidFill>
                  <a:schemeClr val="bg1"/>
                </a:solidFill>
                <a:latin typeface="Times New Roman" pitchFamily="18" charset="0"/>
              </a:rPr>
              <a:t>невозможно</a:t>
            </a:r>
            <a:r>
              <a:rPr lang="ru-RU">
                <a:latin typeface="Times New Roman" pitchFamily="18" charset="0"/>
              </a:rPr>
              <a:t> </a:t>
            </a:r>
            <a:r>
              <a:rPr lang="ru-RU">
                <a:solidFill>
                  <a:schemeClr val="bg1"/>
                </a:solidFill>
                <a:latin typeface="Times New Roman" pitchFamily="18" charset="0"/>
                <a:cs typeface="Times New Roman" pitchFamily="18" charset="0"/>
              </a:rPr>
              <a:t>копировать поврежденный участок. </a:t>
            </a:r>
          </a:p>
          <a:p>
            <a:r>
              <a:rPr lang="ru-RU">
                <a:solidFill>
                  <a:schemeClr val="bg1"/>
                </a:solidFill>
                <a:latin typeface="Times New Roman" pitchFamily="18" charset="0"/>
                <a:cs typeface="Times New Roman" pitchFamily="18" charset="0"/>
              </a:rPr>
              <a:t>  А. Санджар впервые клонировал фотолиазу, то есть выделил кодирующий ее ген, произвел генно-инженерный белок. Природной фотолиазы в бактериях очень мало, и работа эта стала переломной для исследования фотореактивации – теперь можно было производить белок в больших количествах и изучать его всесторонне, чем А. Санджар активно и долго занимался. Фотолиаза представляет собой прекрасный пример сложной химической системы, осуществляющей фотокатализ: путь энергии, принесенной фотоном, сейчас прослежен вплоть до квантовомеханического описания.</a:t>
            </a:r>
          </a:p>
        </p:txBody>
      </p:sp>
      <p:pic>
        <p:nvPicPr>
          <p:cNvPr id="21508" name="Picture 2" descr="http://www.scripps.edu/news/scientificreports/sk2008/images/getzoff.sk08.fig2.jpg"/>
          <p:cNvPicPr>
            <a:picLocks noChangeAspect="1" noChangeArrowheads="1"/>
          </p:cNvPicPr>
          <p:nvPr/>
        </p:nvPicPr>
        <p:blipFill>
          <a:blip r:embed="rId3"/>
          <a:srcRect/>
          <a:stretch>
            <a:fillRect/>
          </a:stretch>
        </p:blipFill>
        <p:spPr bwMode="auto">
          <a:xfrm>
            <a:off x="7308850" y="115888"/>
            <a:ext cx="1512888" cy="1844675"/>
          </a:xfrm>
          <a:prstGeom prst="rect">
            <a:avLst/>
          </a:prstGeom>
          <a:noFill/>
          <a:ln w="9525">
            <a:noFill/>
            <a:miter lim="800000"/>
            <a:headEnd/>
            <a:tailEnd/>
          </a:ln>
        </p:spPr>
      </p:pic>
      <p:sp>
        <p:nvSpPr>
          <p:cNvPr id="21509" name="TextBox 6"/>
          <p:cNvSpPr txBox="1">
            <a:spLocks noChangeArrowheads="1"/>
          </p:cNvSpPr>
          <p:nvPr/>
        </p:nvSpPr>
        <p:spPr bwMode="auto">
          <a:xfrm>
            <a:off x="6588125" y="2133600"/>
            <a:ext cx="2874963" cy="304800"/>
          </a:xfrm>
          <a:prstGeom prst="rect">
            <a:avLst/>
          </a:prstGeom>
          <a:noFill/>
          <a:ln w="9525">
            <a:noFill/>
            <a:miter lim="800000"/>
            <a:headEnd/>
            <a:tailEnd/>
          </a:ln>
        </p:spPr>
        <p:txBody>
          <a:bodyPr>
            <a:spAutoFit/>
          </a:bodyPr>
          <a:lstStyle/>
          <a:p>
            <a:r>
              <a:rPr lang="ru-RU" sz="1400">
                <a:solidFill>
                  <a:schemeClr val="bg1"/>
                </a:solidFill>
                <a:latin typeface="Times New Roman" pitchFamily="18" charset="0"/>
                <a:cs typeface="Times New Roman" pitchFamily="18" charset="0"/>
              </a:rPr>
              <a:t>3</a:t>
            </a:r>
            <a:r>
              <a:rPr lang="en-US" sz="1400">
                <a:solidFill>
                  <a:schemeClr val="bg1"/>
                </a:solidFill>
                <a:latin typeface="Times New Roman" pitchFamily="18" charset="0"/>
                <a:cs typeface="Times New Roman" pitchFamily="18" charset="0"/>
              </a:rPr>
              <a:t>D </a:t>
            </a:r>
            <a:r>
              <a:rPr lang="ru-RU" sz="1400">
                <a:solidFill>
                  <a:schemeClr val="bg1"/>
                </a:solidFill>
                <a:latin typeface="Times New Roman" pitchFamily="18" charset="0"/>
                <a:cs typeface="Times New Roman" pitchFamily="18" charset="0"/>
              </a:rPr>
              <a:t>модель строения фотолиазы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Пользователь\Desktop\СКД\Нобелевские лауреаты 2015\Изображения\Ноб. премия.JPG"/>
          <p:cNvPicPr>
            <a:picLocks noChangeAspect="1" noChangeArrowheads="1"/>
          </p:cNvPicPr>
          <p:nvPr/>
        </p:nvPicPr>
        <p:blipFill>
          <a:blip r:embed="rId2"/>
          <a:srcRect/>
          <a:stretch>
            <a:fillRect/>
          </a:stretch>
        </p:blipFill>
        <p:spPr bwMode="auto">
          <a:xfrm>
            <a:off x="0" y="0"/>
            <a:ext cx="1079500" cy="1068388"/>
          </a:xfrm>
          <a:prstGeom prst="rect">
            <a:avLst/>
          </a:prstGeom>
          <a:noFill/>
          <a:ln w="9525">
            <a:noFill/>
            <a:miter lim="800000"/>
            <a:headEnd/>
            <a:tailEnd/>
          </a:ln>
        </p:spPr>
      </p:pic>
      <p:sp>
        <p:nvSpPr>
          <p:cNvPr id="22530" name="TextBox 2"/>
          <p:cNvSpPr txBox="1">
            <a:spLocks noChangeArrowheads="1"/>
          </p:cNvSpPr>
          <p:nvPr/>
        </p:nvSpPr>
        <p:spPr bwMode="auto">
          <a:xfrm>
            <a:off x="1042988" y="115888"/>
            <a:ext cx="8101012" cy="579437"/>
          </a:xfrm>
          <a:prstGeom prst="rect">
            <a:avLst/>
          </a:prstGeom>
          <a:noFill/>
          <a:ln w="9525">
            <a:noFill/>
            <a:miter lim="800000"/>
            <a:headEnd/>
            <a:tailEnd/>
          </a:ln>
        </p:spPr>
        <p:txBody>
          <a:bodyPr>
            <a:spAutoFit/>
          </a:bodyPr>
          <a:lstStyle/>
          <a:p>
            <a:r>
              <a:rPr lang="ru-RU" sz="3200">
                <a:solidFill>
                  <a:schemeClr val="bg1"/>
                </a:solidFill>
                <a:latin typeface="Times New Roman" pitchFamily="18" charset="0"/>
                <a:cs typeface="Times New Roman" pitchFamily="18" charset="0"/>
              </a:rPr>
              <a:t> Лауреаты Нобелевской премии по медицине</a:t>
            </a:r>
          </a:p>
        </p:txBody>
      </p:sp>
      <p:pic>
        <p:nvPicPr>
          <p:cNvPr id="22531" name="Picture 2" descr="Лауреаты Нобелевской премии по физиологии и медицине 2015 года: Уильям Кэмпбелл (William C. Campbell), Сатоси Омура (Satoshi Фmura) и Ту Юю (Youyou Tu)"/>
          <p:cNvPicPr>
            <a:picLocks noChangeAspect="1" noChangeArrowheads="1"/>
          </p:cNvPicPr>
          <p:nvPr/>
        </p:nvPicPr>
        <p:blipFill>
          <a:blip r:embed="rId3"/>
          <a:srcRect/>
          <a:stretch>
            <a:fillRect/>
          </a:stretch>
        </p:blipFill>
        <p:spPr bwMode="auto">
          <a:xfrm>
            <a:off x="2700338" y="836613"/>
            <a:ext cx="3770312" cy="1871662"/>
          </a:xfrm>
          <a:prstGeom prst="rect">
            <a:avLst/>
          </a:prstGeom>
          <a:noFill/>
          <a:ln w="9525">
            <a:noFill/>
            <a:miter lim="800000"/>
            <a:headEnd/>
            <a:tailEnd/>
          </a:ln>
        </p:spPr>
      </p:pic>
      <p:sp>
        <p:nvSpPr>
          <p:cNvPr id="22532" name="Прямоугольник 4"/>
          <p:cNvSpPr>
            <a:spLocks noChangeArrowheads="1"/>
          </p:cNvSpPr>
          <p:nvPr/>
        </p:nvSpPr>
        <p:spPr bwMode="auto">
          <a:xfrm>
            <a:off x="2700338" y="2708275"/>
            <a:ext cx="1366837" cy="274638"/>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Уильям Кэмпбелл</a:t>
            </a:r>
          </a:p>
        </p:txBody>
      </p:sp>
      <p:sp>
        <p:nvSpPr>
          <p:cNvPr id="22533" name="Прямоугольник 5"/>
          <p:cNvSpPr>
            <a:spLocks noChangeArrowheads="1"/>
          </p:cNvSpPr>
          <p:nvPr/>
        </p:nvSpPr>
        <p:spPr bwMode="auto">
          <a:xfrm>
            <a:off x="4140200" y="2708275"/>
            <a:ext cx="1111250" cy="274638"/>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Сатоси Омура</a:t>
            </a:r>
          </a:p>
        </p:txBody>
      </p:sp>
      <p:sp>
        <p:nvSpPr>
          <p:cNvPr id="22534" name="Прямоугольник 6"/>
          <p:cNvSpPr>
            <a:spLocks noChangeArrowheads="1"/>
          </p:cNvSpPr>
          <p:nvPr/>
        </p:nvSpPr>
        <p:spPr bwMode="auto">
          <a:xfrm>
            <a:off x="5580063" y="2708275"/>
            <a:ext cx="663575" cy="274638"/>
          </a:xfrm>
          <a:prstGeom prst="rect">
            <a:avLst/>
          </a:prstGeom>
          <a:noFill/>
          <a:ln w="9525">
            <a:noFill/>
            <a:miter lim="800000"/>
            <a:headEnd/>
            <a:tailEnd/>
          </a:ln>
        </p:spPr>
        <p:txBody>
          <a:bodyPr wrap="none">
            <a:spAutoFit/>
          </a:bodyPr>
          <a:lstStyle/>
          <a:p>
            <a:r>
              <a:rPr lang="ru-RU" sz="1200">
                <a:solidFill>
                  <a:schemeClr val="bg1"/>
                </a:solidFill>
                <a:latin typeface="Times New Roman" pitchFamily="18" charset="0"/>
                <a:cs typeface="Times New Roman" pitchFamily="18" charset="0"/>
              </a:rPr>
              <a:t>Ту Юю</a:t>
            </a:r>
          </a:p>
        </p:txBody>
      </p:sp>
      <p:sp>
        <p:nvSpPr>
          <p:cNvPr id="22535" name="Прямоугольник 7"/>
          <p:cNvSpPr>
            <a:spLocks noChangeArrowheads="1"/>
          </p:cNvSpPr>
          <p:nvPr/>
        </p:nvSpPr>
        <p:spPr bwMode="auto">
          <a:xfrm>
            <a:off x="215900" y="3213100"/>
            <a:ext cx="8928100" cy="3387725"/>
          </a:xfrm>
          <a:prstGeom prst="rect">
            <a:avLst/>
          </a:prstGeom>
          <a:noFill/>
          <a:ln w="9525">
            <a:noFill/>
            <a:miter lim="800000"/>
            <a:headEnd/>
            <a:tailEnd/>
          </a:ln>
        </p:spPr>
        <p:txBody>
          <a:bodyPr>
            <a:spAutoFit/>
          </a:bodyPr>
          <a:lstStyle/>
          <a:p>
            <a:r>
              <a:rPr lang="ru-RU">
                <a:solidFill>
                  <a:schemeClr val="bg1"/>
                </a:solidFill>
                <a:latin typeface="Times New Roman" pitchFamily="18" charset="0"/>
                <a:cs typeface="Times New Roman" pitchFamily="18" charset="0"/>
              </a:rPr>
              <a:t>     Премия присуждена американцу ирландского происхождения </a:t>
            </a:r>
          </a:p>
          <a:p>
            <a:r>
              <a:rPr lang="ru-RU">
                <a:solidFill>
                  <a:schemeClr val="bg1"/>
                </a:solidFill>
                <a:latin typeface="Times New Roman" pitchFamily="18" charset="0"/>
                <a:cs typeface="Times New Roman" pitchFamily="18" charset="0"/>
              </a:rPr>
              <a:t>У. Кэмпбеллу и японцу С. Омуре за их исследования в области лечения заболеваний, вызванных паразитическими червями. Вторая половина премии досталась китаянке                 Ту Юю за открытие новых методов лечения малярии.</a:t>
            </a:r>
          </a:p>
          <a:p>
            <a:r>
              <a:rPr lang="ru-RU">
                <a:solidFill>
                  <a:schemeClr val="bg1"/>
                </a:solidFill>
                <a:latin typeface="Times New Roman" pitchFamily="18" charset="0"/>
                <a:cs typeface="Times New Roman" pitchFamily="18" charset="0"/>
              </a:rPr>
              <a:t>     У.Кэмпбелл и С. Омура изобрели и продвигали в мировую медицинскую практику антигельминтновый препарат –  ивермектин. Биография этого препарата, если следовать хронологии, примерно такова. В середине 70-х годов XX века С. Омура, возглавлявший тогда группу по исследованию антибиотиков в Институте Китасато в Токио, начал исследования микроорганизмов с антигельминтной активностью. Для этого японские микробиологи использовали новую методику выделения почвенных актиномицетов. Затем они проводили предварительное тестирование </a:t>
            </a:r>
            <a:r>
              <a:rPr lang="ru-RU" i="1">
                <a:solidFill>
                  <a:schemeClr val="bg1"/>
                </a:solidFill>
                <a:latin typeface="Times New Roman" pitchFamily="18" charset="0"/>
                <a:cs typeface="Times New Roman" pitchFamily="18" charset="0"/>
              </a:rPr>
              <a:t>in vitro</a:t>
            </a:r>
            <a:r>
              <a:rPr lang="ru-RU">
                <a:solidFill>
                  <a:schemeClr val="bg1"/>
                </a:solidFill>
                <a:latin typeface="Times New Roman" pitchFamily="18" charset="0"/>
                <a:cs typeface="Times New Roman" pitchFamily="18" charset="0"/>
              </a:rPr>
              <a:t> – проверяли действие микроорганизмов на культуры нематод </a:t>
            </a:r>
            <a:r>
              <a:rPr lang="ru-RU" i="1">
                <a:solidFill>
                  <a:schemeClr val="bg1"/>
                </a:solidFill>
                <a:latin typeface="Times New Roman" pitchFamily="18" charset="0"/>
                <a:cs typeface="Times New Roman" pitchFamily="18" charset="0"/>
              </a:rPr>
              <a:t>Nematospiroides dubius.</a:t>
            </a:r>
            <a:endParaRPr lang="ru-RU">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1827</Words>
  <Application>Microsoft Office PowerPoint</Application>
  <PresentationFormat>Экран (4:3)</PresentationFormat>
  <Paragraphs>78</Paragraphs>
  <Slides>16</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cp:lastModifiedBy>
  <cp:revision>167</cp:revision>
  <dcterms:created xsi:type="dcterms:W3CDTF">2015-10-27T06:08:59Z</dcterms:created>
  <dcterms:modified xsi:type="dcterms:W3CDTF">2015-12-14T08:13:27Z</dcterms:modified>
</cp:coreProperties>
</file>