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75" r:id="rId4"/>
    <p:sldId id="259" r:id="rId5"/>
    <p:sldId id="267" r:id="rId6"/>
    <p:sldId id="258" r:id="rId7"/>
    <p:sldId id="266" r:id="rId8"/>
    <p:sldId id="261" r:id="rId9"/>
    <p:sldId id="272" r:id="rId10"/>
    <p:sldId id="264" r:id="rId11"/>
    <p:sldId id="262" r:id="rId12"/>
    <p:sldId id="265" r:id="rId13"/>
    <p:sldId id="263" r:id="rId14"/>
    <p:sldId id="260" r:id="rId15"/>
    <p:sldId id="257" r:id="rId16"/>
    <p:sldId id="271" r:id="rId17"/>
    <p:sldId id="273" r:id="rId18"/>
    <p:sldId id="269" r:id="rId19"/>
    <p:sldId id="274" r:id="rId20"/>
    <p:sldId id="270"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3399FF"/>
    <a:srgbClr val="0066FF"/>
    <a:srgbClr val="0033CC"/>
    <a:srgbClr val="003399"/>
    <a:srgbClr val="006699"/>
    <a:srgbClr val="82DCEE"/>
    <a:srgbClr val="83CCED"/>
    <a:srgbClr val="CC66FF"/>
    <a:srgbClr val="FF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0" d="100"/>
          <a:sy n="100" d="100"/>
        </p:scale>
        <p:origin x="-21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16.10.2015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16.10.2015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16.10.2015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16.10.2015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16.10.2015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16.10.2015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16.10.2015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3399FF"/>
            </a:gs>
            <a:gs pos="39999">
              <a:srgbClr val="85C2FF"/>
            </a:gs>
            <a:gs pos="70000">
              <a:srgbClr val="C4D6EB"/>
            </a:gs>
            <a:gs pos="100000">
              <a:srgbClr val="FFEBFA"/>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16.10.2015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4" Type="http://schemas.openxmlformats.org/officeDocument/2006/relationships/image" Target="../media/image18.jpeg"/></Relationships>
</file>

<file path=ppt/slides/_rels/slide1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atalog_citys_20130324_180352_1364141032.jpg"/>
          <p:cNvPicPr>
            <a:picLocks noChangeAspect="1"/>
          </p:cNvPicPr>
          <p:nvPr/>
        </p:nvPicPr>
        <p:blipFill>
          <a:blip r:embed="rId2" cstate="email"/>
          <a:srcRect/>
          <a:stretch>
            <a:fillRect/>
          </a:stretch>
        </p:blipFill>
        <p:spPr>
          <a:xfrm>
            <a:off x="-1" y="-48"/>
            <a:ext cx="9144001" cy="6858048"/>
          </a:xfrm>
          <a:prstGeom prst="rect">
            <a:avLst/>
          </a:prstGeom>
        </p:spPr>
      </p:pic>
      <p:sp>
        <p:nvSpPr>
          <p:cNvPr id="4097" name="Rectangle 1"/>
          <p:cNvSpPr>
            <a:spLocks noChangeArrowheads="1"/>
          </p:cNvSpPr>
          <p:nvPr/>
        </p:nvSpPr>
        <p:spPr bwMode="auto">
          <a:xfrm>
            <a:off x="357158" y="428604"/>
            <a:ext cx="5500726"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4800" i="1" u="none" strike="noStrike" normalizeH="0" baseline="0" dirty="0" smtClean="0">
                <a:ln w="18415" cmpd="sng">
                  <a:solidFill>
                    <a:srgbClr val="FFFFFF"/>
                  </a:solidFill>
                  <a:prstDash val="solid"/>
                </a:ln>
                <a:solidFill>
                  <a:srgbClr val="FF3399"/>
                </a:solidFill>
                <a:effectLst>
                  <a:outerShdw blurRad="63500" dir="3600000" algn="tl" rotWithShape="0">
                    <a:srgbClr val="000000">
                      <a:alpha val="70000"/>
                    </a:srgbClr>
                  </a:outerShdw>
                </a:effectLst>
                <a:latin typeface="Arial Narrow" pitchFamily="34" charset="0"/>
                <a:ea typeface="Times New Roman" pitchFamily="18" charset="0"/>
                <a:cs typeface="Times New Roman" pitchFamily="18" charset="0"/>
              </a:rPr>
              <a:t>«Мне б Францию</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4800" i="1" u="none" strike="noStrike" normalizeH="0" dirty="0" smtClean="0">
                <a:ln w="18415" cmpd="sng">
                  <a:solidFill>
                    <a:srgbClr val="FFFFFF"/>
                  </a:solidFill>
                  <a:prstDash val="solid"/>
                </a:ln>
                <a:solidFill>
                  <a:srgbClr val="FF3399"/>
                </a:solidFill>
                <a:effectLst>
                  <a:outerShdw blurRad="63500" dir="3600000" algn="tl" rotWithShape="0">
                    <a:srgbClr val="000000">
                      <a:alpha val="70000"/>
                    </a:srgbClr>
                  </a:outerShdw>
                </a:effectLst>
                <a:latin typeface="Arial Narrow" pitchFamily="34" charset="0"/>
                <a:ea typeface="Times New Roman" pitchFamily="18" charset="0"/>
                <a:cs typeface="Times New Roman" pitchFamily="18" charset="0"/>
              </a:rPr>
              <a:t>               </a:t>
            </a:r>
            <a:r>
              <a:rPr kumimoji="0" lang="en-US" sz="4800" i="1" u="none" strike="noStrike" normalizeH="0" dirty="0" smtClean="0">
                <a:ln w="18415" cmpd="sng">
                  <a:solidFill>
                    <a:srgbClr val="FFFFFF"/>
                  </a:solidFill>
                  <a:prstDash val="solid"/>
                </a:ln>
                <a:solidFill>
                  <a:srgbClr val="FF3399"/>
                </a:solidFill>
                <a:effectLst>
                  <a:outerShdw blurRad="63500" dir="3600000" algn="tl" rotWithShape="0">
                    <a:srgbClr val="000000">
                      <a:alpha val="70000"/>
                    </a:srgbClr>
                  </a:outerShdw>
                </a:effectLst>
                <a:latin typeface="Arial Narrow" pitchFamily="34" charset="0"/>
                <a:ea typeface="Times New Roman" pitchFamily="18" charset="0"/>
                <a:cs typeface="Times New Roman" pitchFamily="18" charset="0"/>
              </a:rPr>
              <a:t>   </a:t>
            </a:r>
            <a:r>
              <a:rPr kumimoji="0" lang="ru-RU" sz="4800" i="1" u="none" strike="noStrike" normalizeH="0" dirty="0" smtClean="0">
                <a:ln w="18415" cmpd="sng">
                  <a:solidFill>
                    <a:srgbClr val="FFFFFF"/>
                  </a:solidFill>
                  <a:prstDash val="solid"/>
                </a:ln>
                <a:solidFill>
                  <a:srgbClr val="FF3399"/>
                </a:solidFill>
                <a:effectLst>
                  <a:outerShdw blurRad="63500" dir="3600000" algn="tl" rotWithShape="0">
                    <a:srgbClr val="000000">
                      <a:alpha val="70000"/>
                    </a:srgbClr>
                  </a:outerShdw>
                </a:effectLst>
                <a:latin typeface="Arial Narrow" pitchFamily="34" charset="0"/>
                <a:ea typeface="Times New Roman" pitchFamily="18" charset="0"/>
                <a:cs typeface="Times New Roman" pitchFamily="18" charset="0"/>
              </a:rPr>
              <a:t>воспеть</a:t>
            </a:r>
            <a:r>
              <a:rPr kumimoji="0" lang="ru-RU" sz="4800" i="1" u="none" strike="noStrike" normalizeH="0" baseline="0" dirty="0" smtClean="0">
                <a:ln w="18415" cmpd="sng">
                  <a:solidFill>
                    <a:srgbClr val="FFFFFF"/>
                  </a:solidFill>
                  <a:prstDash val="solid"/>
                </a:ln>
                <a:solidFill>
                  <a:srgbClr val="FF3399"/>
                </a:solidFill>
                <a:effectLst>
                  <a:outerShdw blurRad="63500" dir="3600000" algn="tl" rotWithShape="0">
                    <a:srgbClr val="000000">
                      <a:alpha val="70000"/>
                    </a:srgbClr>
                  </a:outerShdw>
                </a:effectLst>
                <a:latin typeface="Arial Narrow" pitchFamily="34" charset="0"/>
                <a:ea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4800" i="1" u="none" strike="noStrike" normalizeH="0" baseline="0" dirty="0" smtClean="0">
                <a:ln w="18415" cmpd="sng">
                  <a:solidFill>
                    <a:srgbClr val="FFFFFF"/>
                  </a:solidFill>
                  <a:prstDash val="solid"/>
                </a:ln>
                <a:solidFill>
                  <a:srgbClr val="FF3399"/>
                </a:solidFill>
                <a:effectLst>
                  <a:outerShdw blurRad="63500" dir="3600000" algn="tl" rotWithShape="0">
                    <a:srgbClr val="000000">
                      <a:alpha val="70000"/>
                    </a:srgbClr>
                  </a:outerShdw>
                </a:effectLst>
                <a:latin typeface="Arial Narrow" pitchFamily="34" charset="0"/>
                <a:ea typeface="Times New Roman" pitchFamily="18" charset="0"/>
                <a:cs typeface="Times New Roman" pitchFamily="18" charset="0"/>
              </a:rPr>
              <a:t>капризным</a:t>
            </a:r>
          </a:p>
          <a:p>
            <a:pPr marL="0" marR="0" lvl="0" indent="0" algn="l" defTabSz="914400" rtl="0" eaLnBrk="1" fontAlgn="base" latinLnBrk="0" hangingPunct="1">
              <a:lnSpc>
                <a:spcPct val="100000"/>
              </a:lnSpc>
              <a:spcBef>
                <a:spcPct val="0"/>
              </a:spcBef>
              <a:spcAft>
                <a:spcPct val="0"/>
              </a:spcAft>
              <a:buClrTx/>
              <a:buSzTx/>
              <a:buFontTx/>
              <a:buNone/>
              <a:tabLst/>
            </a:pPr>
            <a:r>
              <a:rPr lang="ru-RU" sz="4800" i="1" dirty="0" smtClean="0">
                <a:ln w="18415" cmpd="sng">
                  <a:solidFill>
                    <a:srgbClr val="FFFFFF"/>
                  </a:solidFill>
                  <a:prstDash val="solid"/>
                </a:ln>
                <a:solidFill>
                  <a:srgbClr val="FF3399"/>
                </a:solidFill>
                <a:effectLst>
                  <a:outerShdw blurRad="63500" dir="3600000" algn="tl" rotWithShape="0">
                    <a:srgbClr val="000000">
                      <a:alpha val="70000"/>
                    </a:srgbClr>
                  </a:outerShdw>
                </a:effectLst>
                <a:latin typeface="Arial Narrow" pitchFamily="34" charset="0"/>
                <a:ea typeface="Times New Roman" pitchFamily="18" charset="0"/>
                <a:cs typeface="Times New Roman" pitchFamily="18" charset="0"/>
              </a:rPr>
              <a:t>               </a:t>
            </a:r>
            <a:r>
              <a:rPr lang="en-US" sz="4800" i="1" dirty="0" smtClean="0">
                <a:ln w="18415" cmpd="sng">
                  <a:solidFill>
                    <a:srgbClr val="FFFFFF"/>
                  </a:solidFill>
                  <a:prstDash val="solid"/>
                </a:ln>
                <a:solidFill>
                  <a:srgbClr val="FF3399"/>
                </a:solidFill>
                <a:effectLst>
                  <a:outerShdw blurRad="63500" dir="3600000" algn="tl" rotWithShape="0">
                    <a:srgbClr val="000000">
                      <a:alpha val="70000"/>
                    </a:srgbClr>
                  </a:outerShdw>
                </a:effectLst>
                <a:latin typeface="Arial Narrow" pitchFamily="34" charset="0"/>
                <a:ea typeface="Times New Roman" pitchFamily="18" charset="0"/>
                <a:cs typeface="Times New Roman" pitchFamily="18" charset="0"/>
              </a:rPr>
              <a:t>   </a:t>
            </a:r>
            <a:r>
              <a:rPr lang="ru-RU" sz="4800" i="1" dirty="0" smtClean="0">
                <a:ln w="18415" cmpd="sng">
                  <a:solidFill>
                    <a:srgbClr val="FFFFFF"/>
                  </a:solidFill>
                  <a:prstDash val="solid"/>
                </a:ln>
                <a:solidFill>
                  <a:srgbClr val="FF3399"/>
                </a:solidFill>
                <a:effectLst>
                  <a:outerShdw blurRad="63500" dir="3600000" algn="tl" rotWithShape="0">
                    <a:srgbClr val="000000">
                      <a:alpha val="70000"/>
                    </a:srgbClr>
                  </a:outerShdw>
                </a:effectLst>
                <a:latin typeface="Arial Narrow" pitchFamily="34" charset="0"/>
                <a:ea typeface="Times New Roman" pitchFamily="18" charset="0"/>
                <a:cs typeface="Times New Roman" pitchFamily="18" charset="0"/>
              </a:rPr>
              <a:t>рондо…»</a:t>
            </a:r>
          </a:p>
          <a:p>
            <a:pPr marL="0" marR="0" lvl="0" indent="0" algn="l" defTabSz="914400" rtl="0" eaLnBrk="1" fontAlgn="base" latinLnBrk="0" hangingPunct="1">
              <a:lnSpc>
                <a:spcPct val="100000"/>
              </a:lnSpc>
              <a:spcBef>
                <a:spcPct val="0"/>
              </a:spcBef>
              <a:spcAft>
                <a:spcPct val="0"/>
              </a:spcAft>
              <a:buClrTx/>
              <a:buSzTx/>
              <a:buFontTx/>
              <a:buNone/>
              <a:tabLst/>
            </a:pPr>
            <a:r>
              <a:rPr lang="ru-RU" sz="3200" i="1" dirty="0" smtClean="0">
                <a:ln w="18415" cmpd="sng">
                  <a:solidFill>
                    <a:srgbClr val="FFFFFF"/>
                  </a:solidFill>
                  <a:prstDash val="solid"/>
                </a:ln>
                <a:solidFill>
                  <a:srgbClr val="FF3399"/>
                </a:solidFill>
                <a:effectLst>
                  <a:outerShdw blurRad="63500" dir="3600000" algn="tl" rotWithShape="0">
                    <a:srgbClr val="000000">
                      <a:alpha val="70000"/>
                    </a:srgbClr>
                  </a:outerShdw>
                </a:effectLst>
                <a:latin typeface="Arial Narrow" pitchFamily="34" charset="0"/>
                <a:cs typeface="Times New Roman" pitchFamily="18" charset="0"/>
              </a:rPr>
              <a:t>Композиторы Франции</a:t>
            </a:r>
            <a:endParaRPr kumimoji="0" lang="ru-RU" sz="3200" i="1" u="none" strike="noStrike" normalizeH="0" baseline="0" dirty="0" smtClean="0">
              <a:ln w="18415" cmpd="sng">
                <a:solidFill>
                  <a:srgbClr val="FFFFFF"/>
                </a:solidFill>
                <a:prstDash val="solid"/>
              </a:ln>
              <a:solidFill>
                <a:srgbClr val="FF3399"/>
              </a:solidFill>
              <a:effectLst>
                <a:outerShdw blurRad="63500" dir="3600000" algn="tl" rotWithShape="0">
                  <a:srgbClr val="000000">
                    <a:alpha val="70000"/>
                  </a:srgbClr>
                </a:outerShdw>
              </a:effectLst>
              <a:latin typeface="Arial Narrow" pitchFamily="34" charset="0"/>
            </a:endParaRPr>
          </a:p>
        </p:txBody>
      </p:sp>
      <p:sp>
        <p:nvSpPr>
          <p:cNvPr id="7" name="TextBox 6"/>
          <p:cNvSpPr txBox="1"/>
          <p:nvPr/>
        </p:nvSpPr>
        <p:spPr>
          <a:xfrm>
            <a:off x="6715140" y="642918"/>
            <a:ext cx="2214610" cy="1938992"/>
          </a:xfrm>
          <a:prstGeom prst="rect">
            <a:avLst/>
          </a:prstGeom>
          <a:noFill/>
        </p:spPr>
        <p:txBody>
          <a:bodyPr wrap="square" rtlCol="0">
            <a:spAutoFit/>
          </a:bodyPr>
          <a:lstStyle/>
          <a:p>
            <a:pPr algn="ctr"/>
            <a:r>
              <a:rPr lang="ru-RU" sz="2000" b="1" i="1" dirty="0" smtClean="0">
                <a:solidFill>
                  <a:schemeClr val="bg1"/>
                </a:solidFill>
                <a:latin typeface="Arial Narrow" pitchFamily="34" charset="0"/>
              </a:rPr>
              <a:t>Виртуальная выставка  </a:t>
            </a:r>
            <a:endParaRPr lang="en-US" sz="2000" b="1" i="1" dirty="0" smtClean="0">
              <a:solidFill>
                <a:schemeClr val="bg1"/>
              </a:solidFill>
              <a:latin typeface="Arial Narrow" pitchFamily="34" charset="0"/>
            </a:endParaRPr>
          </a:p>
          <a:p>
            <a:pPr algn="ctr"/>
            <a:r>
              <a:rPr lang="ru-RU" sz="2000" b="1" i="1" dirty="0" smtClean="0">
                <a:solidFill>
                  <a:schemeClr val="bg1"/>
                </a:solidFill>
                <a:latin typeface="Arial Narrow" pitchFamily="34" charset="0"/>
              </a:rPr>
              <a:t>в рамках проекта «Недели Франции </a:t>
            </a:r>
          </a:p>
          <a:p>
            <a:pPr algn="ctr"/>
            <a:r>
              <a:rPr lang="ru-RU" sz="2000" b="1" i="1" dirty="0" smtClean="0">
                <a:solidFill>
                  <a:schemeClr val="bg1"/>
                </a:solidFill>
                <a:latin typeface="Arial Narrow" pitchFamily="34" charset="0"/>
              </a:rPr>
              <a:t>в ИИЦ – Научной библиотеке»</a:t>
            </a:r>
            <a:endParaRPr lang="ru-RU" sz="2000" b="1" i="1" dirty="0">
              <a:solidFill>
                <a:schemeClr val="bg1"/>
              </a:solidFill>
              <a:latin typeface="Arial Narrow"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Фр0004.JPG"/>
          <p:cNvPicPr>
            <a:picLocks noChangeAspect="1"/>
          </p:cNvPicPr>
          <p:nvPr/>
        </p:nvPicPr>
        <p:blipFill>
          <a:blip r:embed="rId2" cstate="email"/>
          <a:srcRect/>
          <a:stretch>
            <a:fillRect/>
          </a:stretch>
        </p:blipFill>
        <p:spPr>
          <a:xfrm>
            <a:off x="428596" y="500042"/>
            <a:ext cx="3145470" cy="3857652"/>
          </a:xfrm>
          <a:prstGeom prst="rect">
            <a:avLst/>
          </a:prstGeo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pic>
      <p:sp>
        <p:nvSpPr>
          <p:cNvPr id="4" name="TextBox 3"/>
          <p:cNvSpPr txBox="1"/>
          <p:nvPr/>
        </p:nvSpPr>
        <p:spPr>
          <a:xfrm>
            <a:off x="3857620" y="357166"/>
            <a:ext cx="5143536" cy="2723823"/>
          </a:xfrm>
          <a:prstGeom prst="rect">
            <a:avLst/>
          </a:prstGeom>
          <a:noFill/>
        </p:spPr>
        <p:txBody>
          <a:bodyPr wrap="square" rtlCol="0">
            <a:spAutoFit/>
          </a:bodyPr>
          <a:lstStyle/>
          <a:p>
            <a:pPr algn="ctr"/>
            <a:r>
              <a:rPr lang="ru-RU" sz="2000" b="1" dirty="0" smtClean="0">
                <a:solidFill>
                  <a:srgbClr val="0000CC"/>
                </a:solidFill>
                <a:latin typeface="Arial Narrow" pitchFamily="34" charset="0"/>
              </a:rPr>
              <a:t>Шарль </a:t>
            </a:r>
            <a:r>
              <a:rPr lang="ru-RU" sz="2000" b="1" dirty="0" err="1" smtClean="0">
                <a:solidFill>
                  <a:srgbClr val="0000CC"/>
                </a:solidFill>
                <a:latin typeface="Arial Narrow" pitchFamily="34" charset="0"/>
              </a:rPr>
              <a:t>Гуно</a:t>
            </a:r>
            <a:r>
              <a:rPr lang="ru-RU" sz="2000" b="1" dirty="0" smtClean="0">
                <a:solidFill>
                  <a:srgbClr val="0000CC"/>
                </a:solidFill>
                <a:latin typeface="Arial Narrow" pitchFamily="34" charset="0"/>
              </a:rPr>
              <a:t> (1818-1893)</a:t>
            </a:r>
          </a:p>
          <a:p>
            <a:pPr algn="ctr"/>
            <a:r>
              <a:rPr lang="ru-RU" sz="1900" b="1" i="1" dirty="0" smtClean="0">
                <a:solidFill>
                  <a:srgbClr val="0000CC"/>
                </a:solidFill>
                <a:latin typeface="Arial Narrow" pitchFamily="34" charset="0"/>
              </a:rPr>
              <a:t/>
            </a:r>
            <a:br>
              <a:rPr lang="ru-RU" sz="1900" b="1" i="1" dirty="0" smtClean="0">
                <a:solidFill>
                  <a:srgbClr val="0000CC"/>
                </a:solidFill>
                <a:latin typeface="Arial Narrow" pitchFamily="34" charset="0"/>
              </a:rPr>
            </a:br>
            <a:r>
              <a:rPr lang="ru-RU" sz="1900" b="1" i="1" dirty="0" smtClean="0">
                <a:solidFill>
                  <a:srgbClr val="0000CC"/>
                </a:solidFill>
                <a:latin typeface="Arial Narrow" pitchFamily="34" charset="0"/>
              </a:rPr>
              <a:t>Создатель жанра французской классической оперы. Лучшими из них являются «Фауст», «Ромео и Джульетта». Наиболее популярными до наших дней остается его «Фауст» благодаря своей искренности, мелодичности. </a:t>
            </a:r>
            <a:r>
              <a:rPr lang="ru-RU" sz="1900" b="1" i="1" dirty="0" err="1" smtClean="0">
                <a:solidFill>
                  <a:srgbClr val="0000CC"/>
                </a:solidFill>
                <a:latin typeface="Arial Narrow" pitchFamily="34" charset="0"/>
              </a:rPr>
              <a:t>Гуно</a:t>
            </a:r>
            <a:r>
              <a:rPr lang="ru-RU" sz="1900" b="1" i="1" dirty="0" smtClean="0">
                <a:solidFill>
                  <a:srgbClr val="0000CC"/>
                </a:solidFill>
                <a:latin typeface="Arial Narrow" pitchFamily="34" charset="0"/>
              </a:rPr>
              <a:t> писал также культовую музыку и выступал как музыкальный писатель и критик.</a:t>
            </a:r>
            <a:endParaRPr lang="ru-RU" sz="1900" b="1" i="1" dirty="0">
              <a:solidFill>
                <a:srgbClr val="0000CC"/>
              </a:solidFill>
              <a:latin typeface="Arial Narrow" pitchFamily="34" charset="0"/>
            </a:endParaRPr>
          </a:p>
        </p:txBody>
      </p:sp>
      <p:pic>
        <p:nvPicPr>
          <p:cNvPr id="5" name="Рисунок 4" descr="Фр0007.JPG"/>
          <p:cNvPicPr>
            <a:picLocks noChangeAspect="1"/>
          </p:cNvPicPr>
          <p:nvPr/>
        </p:nvPicPr>
        <p:blipFill>
          <a:blip r:embed="rId3" cstate="email">
            <a:duotone>
              <a:prstClr val="black"/>
              <a:srgbClr val="D9C3A5">
                <a:tint val="50000"/>
                <a:satMod val="180000"/>
              </a:srgbClr>
            </a:duotone>
          </a:blip>
          <a:srcRect/>
          <a:stretch>
            <a:fillRect/>
          </a:stretch>
        </p:blipFill>
        <p:spPr>
          <a:xfrm>
            <a:off x="3934842" y="3508971"/>
            <a:ext cx="2234203" cy="3077284"/>
          </a:xfrm>
          <a:prstGeom prst="rect">
            <a:avLst/>
          </a:prstGeom>
          <a:effectLst>
            <a:glow rad="63500">
              <a:schemeClr val="accent1">
                <a:satMod val="175000"/>
                <a:alpha val="40000"/>
              </a:schemeClr>
            </a:glow>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pic>
      <p:pic>
        <p:nvPicPr>
          <p:cNvPr id="6" name="Рисунок 5" descr="Фр0008.JPG"/>
          <p:cNvPicPr>
            <a:picLocks noChangeAspect="1"/>
          </p:cNvPicPr>
          <p:nvPr/>
        </p:nvPicPr>
        <p:blipFill>
          <a:blip r:embed="rId4" cstate="email">
            <a:duotone>
              <a:prstClr val="black"/>
              <a:schemeClr val="accent4">
                <a:tint val="45000"/>
                <a:satMod val="400000"/>
              </a:schemeClr>
            </a:duotone>
          </a:blip>
          <a:srcRect/>
          <a:stretch>
            <a:fillRect/>
          </a:stretch>
        </p:blipFill>
        <p:spPr>
          <a:xfrm>
            <a:off x="6572264" y="3500438"/>
            <a:ext cx="2046757" cy="3114629"/>
          </a:xfrm>
          <a:prstGeom prst="rect">
            <a:avLst/>
          </a:prstGeom>
          <a:effectLst>
            <a:glow rad="63500">
              <a:schemeClr val="accent1">
                <a:satMod val="175000"/>
                <a:alpha val="40000"/>
              </a:schemeClr>
            </a:glow>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Фр0003.JPG"/>
          <p:cNvPicPr>
            <a:picLocks noChangeAspect="1"/>
          </p:cNvPicPr>
          <p:nvPr/>
        </p:nvPicPr>
        <p:blipFill>
          <a:blip r:embed="rId2" cstate="email"/>
          <a:srcRect/>
          <a:stretch>
            <a:fillRect/>
          </a:stretch>
        </p:blipFill>
        <p:spPr>
          <a:xfrm>
            <a:off x="4572000" y="500042"/>
            <a:ext cx="3000396" cy="3667151"/>
          </a:xfrm>
          <a:prstGeom prst="rect">
            <a:avLst/>
          </a:prstGeo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pic>
      <p:sp>
        <p:nvSpPr>
          <p:cNvPr id="3" name="TextBox 2"/>
          <p:cNvSpPr txBox="1"/>
          <p:nvPr/>
        </p:nvSpPr>
        <p:spPr>
          <a:xfrm>
            <a:off x="642910" y="4429132"/>
            <a:ext cx="7858180" cy="1846659"/>
          </a:xfrm>
          <a:prstGeom prst="rect">
            <a:avLst/>
          </a:prstGeom>
          <a:noFill/>
        </p:spPr>
        <p:txBody>
          <a:bodyPr wrap="square" rtlCol="0">
            <a:spAutoFit/>
          </a:bodyPr>
          <a:lstStyle/>
          <a:p>
            <a:pPr algn="ctr"/>
            <a:r>
              <a:rPr lang="ru-RU" sz="2000" b="1" dirty="0" smtClean="0">
                <a:solidFill>
                  <a:srgbClr val="0000CC"/>
                </a:solidFill>
                <a:latin typeface="Arial Narrow" pitchFamily="34" charset="0"/>
              </a:rPr>
              <a:t>Жак Оффенбах (1819-1880)</a:t>
            </a:r>
          </a:p>
          <a:p>
            <a:pPr algn="ctr"/>
            <a:endParaRPr lang="ru-RU" sz="1900" b="1" i="1" dirty="0" smtClean="0">
              <a:solidFill>
                <a:srgbClr val="0000CC"/>
              </a:solidFill>
              <a:latin typeface="Arial Narrow" pitchFamily="34" charset="0"/>
            </a:endParaRPr>
          </a:p>
          <a:p>
            <a:pPr algn="ctr"/>
            <a:r>
              <a:rPr lang="ru-RU" sz="1900" b="1" i="1" dirty="0" smtClean="0">
                <a:solidFill>
                  <a:srgbClr val="0000CC"/>
                </a:solidFill>
                <a:latin typeface="Arial Narrow" pitchFamily="34" charset="0"/>
              </a:rPr>
              <a:t>Основоположник и крупнейший представитель французской классической оперетты. Создал сто два музыкально-сценических произведения, среди которых шесть опер  и многочисленные оперетты – «Орфей в аду», «Прекрасная Елена», «Синяя борода», «</a:t>
            </a:r>
            <a:r>
              <a:rPr lang="ru-RU" sz="1900" b="1" i="1" dirty="0" err="1" smtClean="0">
                <a:solidFill>
                  <a:srgbClr val="0000CC"/>
                </a:solidFill>
                <a:latin typeface="Arial Narrow" pitchFamily="34" charset="0"/>
              </a:rPr>
              <a:t>Перикола</a:t>
            </a:r>
            <a:r>
              <a:rPr lang="ru-RU" sz="1900" b="1" i="1" dirty="0" smtClean="0">
                <a:solidFill>
                  <a:srgbClr val="0000CC"/>
                </a:solidFill>
                <a:latin typeface="Arial Narrow" pitchFamily="34" charset="0"/>
              </a:rPr>
              <a:t>» и другие.</a:t>
            </a:r>
            <a:endParaRPr lang="ru-RU" sz="1900" b="1" i="1" dirty="0">
              <a:solidFill>
                <a:srgbClr val="0000CC"/>
              </a:solidFill>
              <a:latin typeface="Arial Narrow" pitchFamily="34" charset="0"/>
            </a:endParaRPr>
          </a:p>
        </p:txBody>
      </p:sp>
      <p:pic>
        <p:nvPicPr>
          <p:cNvPr id="4" name="Рисунок 3" descr="Фр0016.JPG"/>
          <p:cNvPicPr>
            <a:picLocks noChangeAspect="1"/>
          </p:cNvPicPr>
          <p:nvPr/>
        </p:nvPicPr>
        <p:blipFill>
          <a:blip r:embed="rId3" cstate="email"/>
          <a:srcRect/>
          <a:stretch>
            <a:fillRect/>
          </a:stretch>
        </p:blipFill>
        <p:spPr>
          <a:xfrm>
            <a:off x="900502" y="357167"/>
            <a:ext cx="2457020" cy="3786214"/>
          </a:xfrm>
          <a:prstGeom prst="rect">
            <a:avLst/>
          </a:prstGeom>
          <a:effectLst>
            <a:glow rad="63500">
              <a:schemeClr val="accent1">
                <a:satMod val="175000"/>
                <a:alpha val="40000"/>
              </a:schemeClr>
            </a:glow>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Фр0004.JPG"/>
          <p:cNvPicPr>
            <a:picLocks noChangeAspect="1"/>
          </p:cNvPicPr>
          <p:nvPr/>
        </p:nvPicPr>
        <p:blipFill>
          <a:blip r:embed="rId2" cstate="email"/>
          <a:srcRect/>
          <a:stretch>
            <a:fillRect/>
          </a:stretch>
        </p:blipFill>
        <p:spPr>
          <a:xfrm>
            <a:off x="5572132" y="357166"/>
            <a:ext cx="3214710" cy="4003224"/>
          </a:xfrm>
          <a:prstGeom prst="rect">
            <a:avLst/>
          </a:prstGeo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pic>
      <p:sp>
        <p:nvSpPr>
          <p:cNvPr id="3" name="TextBox 2"/>
          <p:cNvSpPr txBox="1"/>
          <p:nvPr/>
        </p:nvSpPr>
        <p:spPr>
          <a:xfrm>
            <a:off x="428596" y="428604"/>
            <a:ext cx="4929222" cy="2739211"/>
          </a:xfrm>
          <a:prstGeom prst="rect">
            <a:avLst/>
          </a:prstGeom>
          <a:noFill/>
        </p:spPr>
        <p:txBody>
          <a:bodyPr wrap="square" rtlCol="0">
            <a:spAutoFit/>
          </a:bodyPr>
          <a:lstStyle/>
          <a:p>
            <a:pPr algn="ctr"/>
            <a:r>
              <a:rPr lang="ru-RU" sz="2000" b="1" dirty="0" smtClean="0">
                <a:solidFill>
                  <a:srgbClr val="0000CC"/>
                </a:solidFill>
                <a:latin typeface="Arial Narrow" pitchFamily="34" charset="0"/>
              </a:rPr>
              <a:t>Лео Делиб (1836-1891)</a:t>
            </a:r>
          </a:p>
          <a:p>
            <a:pPr algn="ctr"/>
            <a:endParaRPr lang="ru-RU" sz="1900" b="1" i="1" dirty="0" smtClean="0">
              <a:solidFill>
                <a:srgbClr val="0000CC"/>
              </a:solidFill>
              <a:latin typeface="Arial Narrow" pitchFamily="34" charset="0"/>
            </a:endParaRPr>
          </a:p>
          <a:p>
            <a:pPr algn="ctr"/>
            <a:r>
              <a:rPr lang="ru-RU" sz="1900" b="1" i="1" dirty="0" smtClean="0">
                <a:solidFill>
                  <a:srgbClr val="0000CC"/>
                </a:solidFill>
                <a:latin typeface="Arial Narrow" pitchFamily="34" charset="0"/>
              </a:rPr>
              <a:t>Композитор, пианист, органист, педагог. В своих знаменитых балетах композитор пошел по пути </a:t>
            </a:r>
            <a:r>
              <a:rPr lang="ru-RU" sz="1900" b="1" i="1" dirty="0" err="1" smtClean="0">
                <a:solidFill>
                  <a:srgbClr val="0000CC"/>
                </a:solidFill>
                <a:latin typeface="Arial Narrow" pitchFamily="34" charset="0"/>
              </a:rPr>
              <a:t>симфонизации</a:t>
            </a:r>
            <a:r>
              <a:rPr lang="ru-RU" sz="1900" b="1" i="1" dirty="0" smtClean="0">
                <a:solidFill>
                  <a:srgbClr val="0000CC"/>
                </a:solidFill>
                <a:latin typeface="Arial Narrow" pitchFamily="34" charset="0"/>
              </a:rPr>
              <a:t> музыки и драматизации танца: «Ручей», «</a:t>
            </a:r>
            <a:r>
              <a:rPr lang="ru-RU" sz="1900" b="1" i="1" dirty="0" err="1" smtClean="0">
                <a:solidFill>
                  <a:srgbClr val="0000CC"/>
                </a:solidFill>
                <a:latin typeface="Arial Narrow" pitchFamily="34" charset="0"/>
              </a:rPr>
              <a:t>Копелия</a:t>
            </a:r>
            <a:r>
              <a:rPr lang="ru-RU" sz="1900" b="1" i="1" dirty="0" smtClean="0">
                <a:solidFill>
                  <a:srgbClr val="0000CC"/>
                </a:solidFill>
                <a:latin typeface="Arial Narrow" pitchFamily="34" charset="0"/>
              </a:rPr>
              <a:t>», «Сильвия».Создал шесть опер – наиболее известна «</a:t>
            </a:r>
            <a:r>
              <a:rPr lang="ru-RU" sz="1900" b="1" i="1" dirty="0" err="1" smtClean="0">
                <a:solidFill>
                  <a:srgbClr val="0000CC"/>
                </a:solidFill>
                <a:latin typeface="Arial Narrow" pitchFamily="34" charset="0"/>
              </a:rPr>
              <a:t>Лакме</a:t>
            </a:r>
            <a:r>
              <a:rPr lang="ru-RU" sz="1900" b="1" i="1" dirty="0" smtClean="0">
                <a:solidFill>
                  <a:srgbClr val="0000CC"/>
                </a:solidFill>
                <a:latin typeface="Arial Narrow" pitchFamily="34" charset="0"/>
              </a:rPr>
              <a:t>» – тринадцать оперетт, романсы, мужские хоры.</a:t>
            </a:r>
            <a:endParaRPr lang="ru-RU" sz="1900" b="1" i="1" dirty="0">
              <a:solidFill>
                <a:srgbClr val="0000CC"/>
              </a:solidFill>
              <a:latin typeface="Arial Narrow" pitchFamily="34" charset="0"/>
            </a:endParaRPr>
          </a:p>
        </p:txBody>
      </p:sp>
      <p:pic>
        <p:nvPicPr>
          <p:cNvPr id="4" name="Рисунок 3" descr="Фр0007.JPG"/>
          <p:cNvPicPr>
            <a:picLocks noChangeAspect="1"/>
          </p:cNvPicPr>
          <p:nvPr/>
        </p:nvPicPr>
        <p:blipFill>
          <a:blip r:embed="rId3" cstate="email">
            <a:duotone>
              <a:prstClr val="black"/>
              <a:schemeClr val="accent3">
                <a:tint val="45000"/>
                <a:satMod val="400000"/>
              </a:schemeClr>
            </a:duotone>
          </a:blip>
          <a:srcRect/>
          <a:stretch>
            <a:fillRect/>
          </a:stretch>
        </p:blipFill>
        <p:spPr>
          <a:xfrm>
            <a:off x="1785918" y="3429000"/>
            <a:ext cx="2143140" cy="3197143"/>
          </a:xfrm>
          <a:prstGeom prst="rect">
            <a:avLst/>
          </a:prstGeom>
          <a:ln/>
          <a:effectLst>
            <a:glow rad="63500">
              <a:schemeClr val="accent2">
                <a:satMod val="175000"/>
                <a:alpha val="40000"/>
              </a:schemeClr>
            </a:glow>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Фр0002.JPG"/>
          <p:cNvPicPr>
            <a:picLocks noChangeAspect="1"/>
          </p:cNvPicPr>
          <p:nvPr/>
        </p:nvPicPr>
        <p:blipFill>
          <a:blip r:embed="rId2" cstate="email"/>
          <a:srcRect/>
          <a:stretch>
            <a:fillRect/>
          </a:stretch>
        </p:blipFill>
        <p:spPr>
          <a:xfrm>
            <a:off x="785786" y="285727"/>
            <a:ext cx="3286148" cy="4016403"/>
          </a:xfrm>
          <a:prstGeom prst="rect">
            <a:avLst/>
          </a:prstGeo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pic>
      <p:sp>
        <p:nvSpPr>
          <p:cNvPr id="3" name="TextBox 2"/>
          <p:cNvSpPr txBox="1"/>
          <p:nvPr/>
        </p:nvSpPr>
        <p:spPr>
          <a:xfrm>
            <a:off x="285720" y="4786322"/>
            <a:ext cx="8501122" cy="1554272"/>
          </a:xfrm>
          <a:prstGeom prst="rect">
            <a:avLst/>
          </a:prstGeom>
          <a:noFill/>
        </p:spPr>
        <p:txBody>
          <a:bodyPr wrap="square" rtlCol="0">
            <a:spAutoFit/>
          </a:bodyPr>
          <a:lstStyle/>
          <a:p>
            <a:pPr algn="ctr"/>
            <a:r>
              <a:rPr lang="ru-RU" sz="1900" b="1" dirty="0" err="1" smtClean="0">
                <a:solidFill>
                  <a:srgbClr val="0000CC"/>
                </a:solidFill>
                <a:latin typeface="Arial Narrow" pitchFamily="34" charset="0"/>
              </a:rPr>
              <a:t>Жюль</a:t>
            </a:r>
            <a:r>
              <a:rPr lang="ru-RU" sz="1900" b="1" dirty="0" smtClean="0">
                <a:solidFill>
                  <a:srgbClr val="0000CC"/>
                </a:solidFill>
                <a:latin typeface="Arial Narrow" pitchFamily="34" charset="0"/>
              </a:rPr>
              <a:t> </a:t>
            </a:r>
            <a:r>
              <a:rPr lang="ru-RU" sz="1900" b="1" dirty="0" err="1" smtClean="0">
                <a:solidFill>
                  <a:srgbClr val="0000CC"/>
                </a:solidFill>
                <a:latin typeface="Arial Narrow" pitchFamily="34" charset="0"/>
              </a:rPr>
              <a:t>Массне</a:t>
            </a:r>
            <a:r>
              <a:rPr lang="ru-RU" sz="1900" b="1" dirty="0" smtClean="0">
                <a:solidFill>
                  <a:srgbClr val="0000CC"/>
                </a:solidFill>
                <a:latin typeface="Arial Narrow" pitchFamily="34" charset="0"/>
              </a:rPr>
              <a:t> (1842-1912) </a:t>
            </a:r>
          </a:p>
          <a:p>
            <a:pPr algn="ctr"/>
            <a:r>
              <a:rPr lang="ru-RU" sz="1900" b="1" i="1" dirty="0" smtClean="0">
                <a:solidFill>
                  <a:srgbClr val="0000CC"/>
                </a:solidFill>
                <a:latin typeface="Arial Narrow" pitchFamily="34" charset="0"/>
              </a:rPr>
              <a:t>Композитор, педагог. Центральное место в наследии </a:t>
            </a:r>
            <a:r>
              <a:rPr lang="ru-RU" sz="1900" b="1" i="1" dirty="0" err="1" smtClean="0">
                <a:solidFill>
                  <a:srgbClr val="0000CC"/>
                </a:solidFill>
                <a:latin typeface="Arial Narrow" pitchFamily="34" charset="0"/>
              </a:rPr>
              <a:t>Массне</a:t>
            </a:r>
            <a:r>
              <a:rPr lang="ru-RU" sz="1900" b="1" i="1" dirty="0" smtClean="0">
                <a:solidFill>
                  <a:srgbClr val="0000CC"/>
                </a:solidFill>
                <a:latin typeface="Arial Narrow" pitchFamily="34" charset="0"/>
              </a:rPr>
              <a:t> занимает оперное творчество, продолжающее линию развития лирико-романтической оперы. Его лучшие произведения – «</a:t>
            </a:r>
            <a:r>
              <a:rPr lang="ru-RU" sz="1900" b="1" i="1" dirty="0" err="1" smtClean="0">
                <a:solidFill>
                  <a:srgbClr val="0000CC"/>
                </a:solidFill>
                <a:latin typeface="Arial Narrow" pitchFamily="34" charset="0"/>
              </a:rPr>
              <a:t>Манон</a:t>
            </a:r>
            <a:r>
              <a:rPr lang="ru-RU" sz="1900" b="1" i="1" dirty="0" smtClean="0">
                <a:solidFill>
                  <a:srgbClr val="0000CC"/>
                </a:solidFill>
                <a:latin typeface="Arial Narrow" pitchFamily="34" charset="0"/>
              </a:rPr>
              <a:t>», «Вертер», кроме того им созданы балеты, оратории, симфонические сюиты, романсы, инструментальные пьесы.</a:t>
            </a:r>
            <a:endParaRPr lang="ru-RU" sz="1900" b="1" i="1" dirty="0">
              <a:solidFill>
                <a:srgbClr val="0000CC"/>
              </a:solidFill>
              <a:latin typeface="Arial Narrow" pitchFamily="34" charset="0"/>
            </a:endParaRPr>
          </a:p>
        </p:txBody>
      </p:sp>
      <p:pic>
        <p:nvPicPr>
          <p:cNvPr id="4" name="Рисунок 3" descr="Фр0006.JPG"/>
          <p:cNvPicPr>
            <a:picLocks noChangeAspect="1"/>
          </p:cNvPicPr>
          <p:nvPr/>
        </p:nvPicPr>
        <p:blipFill>
          <a:blip r:embed="rId3" cstate="email"/>
          <a:stretch>
            <a:fillRect/>
          </a:stretch>
        </p:blipFill>
        <p:spPr>
          <a:xfrm>
            <a:off x="4929190" y="428604"/>
            <a:ext cx="2390392" cy="3974761"/>
          </a:xfrm>
          <a:prstGeom prst="rect">
            <a:avLst/>
          </a:prstGeo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Фр0002.JPG"/>
          <p:cNvPicPr>
            <a:picLocks noChangeAspect="1"/>
          </p:cNvPicPr>
          <p:nvPr/>
        </p:nvPicPr>
        <p:blipFill>
          <a:blip r:embed="rId2" cstate="email"/>
          <a:srcRect/>
          <a:stretch>
            <a:fillRect/>
          </a:stretch>
        </p:blipFill>
        <p:spPr>
          <a:xfrm>
            <a:off x="142844" y="113198"/>
            <a:ext cx="2864197" cy="3458654"/>
          </a:xfrm>
          <a:prstGeom prst="rect">
            <a:avLst/>
          </a:prstGeo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pic>
      <p:sp>
        <p:nvSpPr>
          <p:cNvPr id="3" name="TextBox 2"/>
          <p:cNvSpPr txBox="1"/>
          <p:nvPr/>
        </p:nvSpPr>
        <p:spPr>
          <a:xfrm>
            <a:off x="4572000" y="1000108"/>
            <a:ext cx="4000528" cy="4478149"/>
          </a:xfrm>
          <a:prstGeom prst="rect">
            <a:avLst/>
          </a:prstGeom>
          <a:noFill/>
        </p:spPr>
        <p:txBody>
          <a:bodyPr wrap="square" rtlCol="0">
            <a:spAutoFit/>
          </a:bodyPr>
          <a:lstStyle/>
          <a:p>
            <a:pPr algn="ctr"/>
            <a:r>
              <a:rPr lang="ru-RU" sz="2000" b="1" dirty="0" smtClean="0">
                <a:solidFill>
                  <a:srgbClr val="0000CC"/>
                </a:solidFill>
                <a:latin typeface="Arial Narrow" pitchFamily="34" charset="0"/>
              </a:rPr>
              <a:t>Клод </a:t>
            </a:r>
            <a:r>
              <a:rPr lang="ru-RU" sz="2000" b="1" dirty="0" err="1" smtClean="0">
                <a:solidFill>
                  <a:srgbClr val="0000CC"/>
                </a:solidFill>
                <a:latin typeface="Arial Narrow" pitchFamily="34" charset="0"/>
              </a:rPr>
              <a:t>Ашиль</a:t>
            </a:r>
            <a:r>
              <a:rPr lang="ru-RU" sz="2000" b="1" dirty="0" smtClean="0">
                <a:solidFill>
                  <a:srgbClr val="0000CC"/>
                </a:solidFill>
                <a:latin typeface="Arial Narrow" pitchFamily="34" charset="0"/>
              </a:rPr>
              <a:t> Дебюсси (1862-1918)  </a:t>
            </a:r>
          </a:p>
          <a:p>
            <a:pPr algn="ctr"/>
            <a:endParaRPr lang="ru-RU" sz="1900" b="1" i="1" dirty="0" smtClean="0">
              <a:solidFill>
                <a:srgbClr val="0000CC"/>
              </a:solidFill>
              <a:latin typeface="Arial Narrow" pitchFamily="34" charset="0"/>
            </a:endParaRPr>
          </a:p>
          <a:p>
            <a:pPr algn="ctr"/>
            <a:r>
              <a:rPr lang="ru-RU" sz="1900" b="1" i="1" dirty="0" smtClean="0">
                <a:solidFill>
                  <a:srgbClr val="0000CC"/>
                </a:solidFill>
                <a:latin typeface="Arial Narrow" pitchFamily="34" charset="0"/>
              </a:rPr>
              <a:t>Композитор, пианист, дирижер. Родоначальник импрессионизма в музыке. Творчество Дебюсси отмечено яркой самобытностью, тонкой звукописью, богатством красок. Он обогатил оркестровую палитру, запечатлев в звуках мимолетные видения, тончайшие оттенки эмоций. Создал оперу «</a:t>
            </a:r>
            <a:r>
              <a:rPr lang="ru-RU" sz="1900" b="1" i="1" dirty="0" err="1" smtClean="0">
                <a:solidFill>
                  <a:srgbClr val="0000CC"/>
                </a:solidFill>
                <a:latin typeface="Arial Narrow" pitchFamily="34" charset="0"/>
              </a:rPr>
              <a:t>Пеллеас</a:t>
            </a:r>
            <a:r>
              <a:rPr lang="ru-RU" sz="1900" b="1" i="1" dirty="0" smtClean="0">
                <a:solidFill>
                  <a:srgbClr val="0000CC"/>
                </a:solidFill>
                <a:latin typeface="Arial Narrow" pitchFamily="34" charset="0"/>
              </a:rPr>
              <a:t> и </a:t>
            </a:r>
            <a:r>
              <a:rPr lang="ru-RU" sz="1900" b="1" i="1" dirty="0" err="1" smtClean="0">
                <a:solidFill>
                  <a:srgbClr val="0000CC"/>
                </a:solidFill>
                <a:latin typeface="Arial Narrow" pitchFamily="34" charset="0"/>
              </a:rPr>
              <a:t>Мелизанда</a:t>
            </a:r>
            <a:r>
              <a:rPr lang="ru-RU" sz="1900" b="1" i="1" dirty="0" smtClean="0">
                <a:solidFill>
                  <a:srgbClr val="0000CC"/>
                </a:solidFill>
                <a:latin typeface="Arial Narrow" pitchFamily="34" charset="0"/>
              </a:rPr>
              <a:t>», балеты, кантаты, симфонические эскизы, фортепианные и инструментальные пьесы.</a:t>
            </a:r>
            <a:endParaRPr lang="ru-RU" sz="1900" b="1" i="1" dirty="0">
              <a:solidFill>
                <a:srgbClr val="0000CC"/>
              </a:solidFill>
              <a:latin typeface="Arial Narrow" pitchFamily="34" charset="0"/>
            </a:endParaRPr>
          </a:p>
        </p:txBody>
      </p:sp>
      <p:pic>
        <p:nvPicPr>
          <p:cNvPr id="4" name="Рисунок 3" descr="Фр0009.JPG"/>
          <p:cNvPicPr>
            <a:picLocks noChangeAspect="1"/>
          </p:cNvPicPr>
          <p:nvPr/>
        </p:nvPicPr>
        <p:blipFill>
          <a:blip r:embed="rId3" cstate="email"/>
          <a:stretch>
            <a:fillRect/>
          </a:stretch>
        </p:blipFill>
        <p:spPr>
          <a:xfrm>
            <a:off x="1928794" y="2928934"/>
            <a:ext cx="2571768" cy="3670614"/>
          </a:xfrm>
          <a:prstGeom prst="rect">
            <a:avLst/>
          </a:prstGeo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Фр.JPG"/>
          <p:cNvPicPr>
            <a:picLocks noChangeAspect="1"/>
          </p:cNvPicPr>
          <p:nvPr/>
        </p:nvPicPr>
        <p:blipFill>
          <a:blip r:embed="rId2" cstate="email"/>
          <a:srcRect/>
          <a:stretch>
            <a:fillRect/>
          </a:stretch>
        </p:blipFill>
        <p:spPr>
          <a:xfrm rot="5400000">
            <a:off x="3827854" y="672684"/>
            <a:ext cx="3786214" cy="3155178"/>
          </a:xfrm>
          <a:prstGeom prst="rect">
            <a:avLst/>
          </a:prstGeom>
          <a:ln/>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pic>
      <p:sp>
        <p:nvSpPr>
          <p:cNvPr id="6" name="TextBox 5"/>
          <p:cNvSpPr txBox="1"/>
          <p:nvPr/>
        </p:nvSpPr>
        <p:spPr>
          <a:xfrm>
            <a:off x="857224" y="4286256"/>
            <a:ext cx="7358114" cy="2139047"/>
          </a:xfrm>
          <a:prstGeom prst="rect">
            <a:avLst/>
          </a:prstGeom>
          <a:noFill/>
        </p:spPr>
        <p:txBody>
          <a:bodyPr wrap="square" rtlCol="0">
            <a:spAutoFit/>
          </a:bodyPr>
          <a:lstStyle/>
          <a:p>
            <a:pPr algn="ctr"/>
            <a:r>
              <a:rPr lang="ru-RU" sz="2000" b="1" dirty="0" smtClean="0">
                <a:solidFill>
                  <a:srgbClr val="0000CC"/>
                </a:solidFill>
                <a:latin typeface="Arial Narrow" pitchFamily="34" charset="0"/>
                <a:cs typeface="Arial" pitchFamily="34" charset="0"/>
              </a:rPr>
              <a:t>Морис Равель (1875-1937)</a:t>
            </a:r>
          </a:p>
          <a:p>
            <a:pPr algn="ctr"/>
            <a:r>
              <a:rPr lang="ru-RU" sz="1900" b="1" i="1" dirty="0" smtClean="0">
                <a:solidFill>
                  <a:srgbClr val="0000CC"/>
                </a:solidFill>
                <a:latin typeface="Arial Narrow" pitchFamily="34" charset="0"/>
                <a:cs typeface="Arial" pitchFamily="34" charset="0"/>
              </a:rPr>
              <a:t> Один из наиболее значительных представителей музыкального импрессионизма. Характерными чертами его творчества являются обращение к фольклору, тяготение к танцевальным ритмам, выдающееся мастерство оркестрового колорита. Основные сочинения: опера «Испанский час», балет «Дафнис и </a:t>
            </a:r>
            <a:r>
              <a:rPr lang="ru-RU" sz="1900" b="1" i="1" dirty="0" err="1" smtClean="0">
                <a:solidFill>
                  <a:srgbClr val="0000CC"/>
                </a:solidFill>
                <a:latin typeface="Arial Narrow" pitchFamily="34" charset="0"/>
                <a:cs typeface="Arial" pitchFamily="34" charset="0"/>
              </a:rPr>
              <a:t>Хлоя</a:t>
            </a:r>
            <a:r>
              <a:rPr lang="ru-RU" sz="1900" b="1" i="1" dirty="0" smtClean="0">
                <a:solidFill>
                  <a:srgbClr val="0000CC"/>
                </a:solidFill>
                <a:latin typeface="Arial Narrow" pitchFamily="34" charset="0"/>
                <a:cs typeface="Arial" pitchFamily="34" charset="0"/>
              </a:rPr>
              <a:t>», «Испанская рапсодия», «Болеро».</a:t>
            </a:r>
            <a:endParaRPr lang="ru-RU" sz="1900" b="1" i="1" dirty="0">
              <a:solidFill>
                <a:srgbClr val="0000CC"/>
              </a:solidFill>
              <a:latin typeface="Arial Narrow" pitchFamily="34" charset="0"/>
              <a:cs typeface="Arial" pitchFamily="34" charset="0"/>
            </a:endParaRPr>
          </a:p>
        </p:txBody>
      </p:sp>
      <p:pic>
        <p:nvPicPr>
          <p:cNvPr id="4" name="Рисунок 3" descr="Фр0014.JPG"/>
          <p:cNvPicPr>
            <a:picLocks noChangeAspect="1"/>
          </p:cNvPicPr>
          <p:nvPr/>
        </p:nvPicPr>
        <p:blipFill>
          <a:blip r:embed="rId3" cstate="email"/>
          <a:srcRect/>
          <a:stretch>
            <a:fillRect/>
          </a:stretch>
        </p:blipFill>
        <p:spPr>
          <a:xfrm>
            <a:off x="714348" y="428604"/>
            <a:ext cx="2428892" cy="3727093"/>
          </a:xfrm>
          <a:prstGeom prst="rect">
            <a:avLst/>
          </a:prstGeom>
          <a:ln/>
          <a:effectLst>
            <a:glow rad="63500">
              <a:schemeClr val="accent2">
                <a:satMod val="175000"/>
                <a:alpha val="40000"/>
              </a:schemeClr>
            </a:glow>
          </a:effectLst>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282" y="4286256"/>
            <a:ext cx="8643966" cy="2339102"/>
          </a:xfrm>
          <a:prstGeom prst="rect">
            <a:avLst/>
          </a:prstGeom>
          <a:noFill/>
        </p:spPr>
        <p:txBody>
          <a:bodyPr wrap="square" rtlCol="0">
            <a:spAutoFit/>
          </a:bodyPr>
          <a:lstStyle/>
          <a:p>
            <a:pPr algn="ctr"/>
            <a:r>
              <a:rPr lang="ru-RU" sz="2000" b="1" dirty="0" err="1" smtClean="0">
                <a:solidFill>
                  <a:srgbClr val="0000CC"/>
                </a:solidFill>
                <a:latin typeface="Arial Narrow" pitchFamily="34" charset="0"/>
              </a:rPr>
              <a:t>Дариус</a:t>
            </a:r>
            <a:r>
              <a:rPr lang="ru-RU" sz="2000" b="1" dirty="0" smtClean="0">
                <a:solidFill>
                  <a:srgbClr val="0000CC"/>
                </a:solidFill>
                <a:latin typeface="Arial Narrow" pitchFamily="34" charset="0"/>
              </a:rPr>
              <a:t> </a:t>
            </a:r>
            <a:r>
              <a:rPr lang="ru-RU" sz="2000" b="1" dirty="0" err="1" smtClean="0">
                <a:solidFill>
                  <a:srgbClr val="0000CC"/>
                </a:solidFill>
                <a:latin typeface="Arial Narrow" pitchFamily="34" charset="0"/>
              </a:rPr>
              <a:t>Мийо</a:t>
            </a:r>
            <a:r>
              <a:rPr lang="ru-RU" sz="2000" b="1" dirty="0" smtClean="0">
                <a:solidFill>
                  <a:srgbClr val="0000CC"/>
                </a:solidFill>
                <a:latin typeface="Arial Narrow" pitchFamily="34" charset="0"/>
              </a:rPr>
              <a:t> (1892-1974) </a:t>
            </a:r>
          </a:p>
          <a:p>
            <a:pPr algn="ctr"/>
            <a:r>
              <a:rPr lang="ru-RU" b="1" i="1" dirty="0" smtClean="0">
                <a:solidFill>
                  <a:srgbClr val="0000CC"/>
                </a:solidFill>
                <a:latin typeface="Arial Narrow" pitchFamily="34" charset="0"/>
              </a:rPr>
              <a:t>Один из самых крупных  композиторов ХХ века был одновременно из самых плодовитых.  Он создал более четырехсот пятидесяти опусов. Классическими стали «Бык на крыше», «Сотворение мира», «Страдания Орфея», «Смерть тирана», оратория «Мир на земле». </a:t>
            </a:r>
            <a:r>
              <a:rPr lang="ru-RU" b="1" i="1" dirty="0" err="1" smtClean="0">
                <a:solidFill>
                  <a:srgbClr val="0000CC"/>
                </a:solidFill>
                <a:latin typeface="Arial Narrow" pitchFamily="34" charset="0"/>
              </a:rPr>
              <a:t>Дариус</a:t>
            </a:r>
            <a:r>
              <a:rPr lang="ru-RU" b="1" i="1" dirty="0" smtClean="0">
                <a:solidFill>
                  <a:srgbClr val="0000CC"/>
                </a:solidFill>
                <a:latin typeface="Arial Narrow" pitchFamily="34" charset="0"/>
              </a:rPr>
              <a:t> </a:t>
            </a:r>
            <a:r>
              <a:rPr lang="ru-RU" b="1" i="1" dirty="0" err="1" smtClean="0">
                <a:solidFill>
                  <a:srgbClr val="0000CC"/>
                </a:solidFill>
                <a:latin typeface="Arial Narrow" pitchFamily="34" charset="0"/>
              </a:rPr>
              <a:t>Мийо</a:t>
            </a:r>
            <a:r>
              <a:rPr lang="ru-RU" b="1" i="1" dirty="0" smtClean="0">
                <a:solidFill>
                  <a:srgbClr val="0000CC"/>
                </a:solidFill>
                <a:latin typeface="Arial Narrow" pitchFamily="34" charset="0"/>
              </a:rPr>
              <a:t> стоял во главе мощного художественного движения за обновление французской музыки в период между двумя войнами ХХ века. Выбрав путь новатора, </a:t>
            </a:r>
            <a:r>
              <a:rPr lang="ru-RU" b="1" i="1" dirty="0" err="1" smtClean="0">
                <a:solidFill>
                  <a:srgbClr val="0000CC"/>
                </a:solidFill>
                <a:latin typeface="Arial Narrow" pitchFamily="34" charset="0"/>
              </a:rPr>
              <a:t>Мийо</a:t>
            </a:r>
            <a:r>
              <a:rPr lang="ru-RU" b="1" i="1" dirty="0" smtClean="0">
                <a:solidFill>
                  <a:srgbClr val="0000CC"/>
                </a:solidFill>
                <a:latin typeface="Arial Narrow" pitchFamily="34" charset="0"/>
              </a:rPr>
              <a:t>  затронул все существующие жанры: от оперы до кантаты, от оратории  до романса, от симфонии </a:t>
            </a:r>
            <a:r>
              <a:rPr lang="ru-RU" b="1" i="1" dirty="0" smtClean="0">
                <a:solidFill>
                  <a:srgbClr val="0000CC"/>
                </a:solidFill>
                <a:latin typeface="Arial Narrow" pitchFamily="34" charset="0"/>
              </a:rPr>
              <a:t>до </a:t>
            </a:r>
            <a:r>
              <a:rPr lang="ru-RU" b="1" i="1" dirty="0" smtClean="0">
                <a:solidFill>
                  <a:srgbClr val="0000CC"/>
                </a:solidFill>
                <a:latin typeface="Arial Narrow" pitchFamily="34" charset="0"/>
              </a:rPr>
              <a:t>сонаты.</a:t>
            </a:r>
            <a:endParaRPr lang="ru-RU" b="1" i="1" dirty="0">
              <a:solidFill>
                <a:srgbClr val="0000CC"/>
              </a:solidFill>
              <a:latin typeface="Arial Narrow" pitchFamily="34" charset="0"/>
            </a:endParaRPr>
          </a:p>
        </p:txBody>
      </p:sp>
      <p:pic>
        <p:nvPicPr>
          <p:cNvPr id="4" name="Рисунок 3" descr="Фр0015.JPG"/>
          <p:cNvPicPr>
            <a:picLocks noChangeAspect="1"/>
          </p:cNvPicPr>
          <p:nvPr/>
        </p:nvPicPr>
        <p:blipFill>
          <a:blip r:embed="rId2" cstate="email"/>
          <a:stretch>
            <a:fillRect/>
          </a:stretch>
        </p:blipFill>
        <p:spPr>
          <a:xfrm>
            <a:off x="5072066" y="285728"/>
            <a:ext cx="2541366" cy="3780942"/>
          </a:xfrm>
          <a:prstGeom prst="rect">
            <a:avLst/>
          </a:prstGeom>
          <a:effectLst>
            <a:glow rad="63500">
              <a:schemeClr val="accent2">
                <a:satMod val="175000"/>
                <a:alpha val="40000"/>
              </a:schemeClr>
            </a:glow>
            <a:outerShdw blurRad="50800" dist="38100" dir="13500000" algn="br" rotWithShape="0">
              <a:prstClr val="black">
                <a:alpha val="40000"/>
              </a:prstClr>
            </a:outerShdw>
          </a:effectLst>
        </p:spPr>
        <p:style>
          <a:lnRef idx="2">
            <a:schemeClr val="accent1"/>
          </a:lnRef>
          <a:fillRef idx="1">
            <a:schemeClr val="lt1"/>
          </a:fillRef>
          <a:effectRef idx="0">
            <a:schemeClr val="accent1"/>
          </a:effectRef>
          <a:fontRef idx="minor">
            <a:schemeClr val="dk1"/>
          </a:fontRef>
        </p:style>
      </p:pic>
      <p:pic>
        <p:nvPicPr>
          <p:cNvPr id="5" name="Рисунок 4" descr="6694.jpg"/>
          <p:cNvPicPr>
            <a:picLocks noChangeAspect="1"/>
          </p:cNvPicPr>
          <p:nvPr/>
        </p:nvPicPr>
        <p:blipFill>
          <a:blip r:embed="rId3" cstate="email"/>
          <a:srcRect/>
          <a:stretch>
            <a:fillRect/>
          </a:stretch>
        </p:blipFill>
        <p:spPr>
          <a:xfrm>
            <a:off x="928662" y="247908"/>
            <a:ext cx="3000396" cy="3706371"/>
          </a:xfrm>
          <a:prstGeom prst="rect">
            <a:avLst/>
          </a:prstGeom>
          <a:effectLst>
            <a:glow rad="63500">
              <a:schemeClr val="accent2">
                <a:satMod val="175000"/>
                <a:alpha val="40000"/>
              </a:schemeClr>
            </a:glow>
          </a:effectLst>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pulenk-fransis-foto-1957.jpg"/>
          <p:cNvPicPr>
            <a:picLocks noChangeAspect="1"/>
          </p:cNvPicPr>
          <p:nvPr/>
        </p:nvPicPr>
        <p:blipFill>
          <a:blip r:embed="rId2" cstate="email"/>
          <a:stretch>
            <a:fillRect/>
          </a:stretch>
        </p:blipFill>
        <p:spPr>
          <a:xfrm>
            <a:off x="4912704" y="142852"/>
            <a:ext cx="2527807" cy="3286148"/>
          </a:xfrm>
          <a:prstGeom prst="rect">
            <a:avLst/>
          </a:prstGeo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pic>
      <p:sp>
        <p:nvSpPr>
          <p:cNvPr id="3" name="TextBox 2"/>
          <p:cNvSpPr txBox="1"/>
          <p:nvPr/>
        </p:nvSpPr>
        <p:spPr>
          <a:xfrm>
            <a:off x="428596" y="500042"/>
            <a:ext cx="4214842" cy="5970865"/>
          </a:xfrm>
          <a:prstGeom prst="rect">
            <a:avLst/>
          </a:prstGeom>
          <a:noFill/>
        </p:spPr>
        <p:txBody>
          <a:bodyPr wrap="square" rtlCol="0">
            <a:spAutoFit/>
          </a:bodyPr>
          <a:lstStyle/>
          <a:p>
            <a:r>
              <a:rPr lang="ru-RU" sz="2000" b="1" i="1" dirty="0" err="1" smtClean="0">
                <a:solidFill>
                  <a:srgbClr val="0000CC"/>
                </a:solidFill>
                <a:latin typeface="Arial Narrow" pitchFamily="34" charset="0"/>
              </a:rPr>
              <a:t>Франсис</a:t>
            </a:r>
            <a:r>
              <a:rPr lang="ru-RU" sz="2000" b="1" i="1" dirty="0" smtClean="0">
                <a:solidFill>
                  <a:srgbClr val="0000CC"/>
                </a:solidFill>
                <a:latin typeface="Arial Narrow" pitchFamily="34" charset="0"/>
              </a:rPr>
              <a:t> Жан </a:t>
            </a:r>
            <a:r>
              <a:rPr lang="ru-RU" sz="2000" b="1" i="1" dirty="0" err="1" smtClean="0">
                <a:solidFill>
                  <a:srgbClr val="0000CC"/>
                </a:solidFill>
                <a:latin typeface="Arial Narrow" pitchFamily="34" charset="0"/>
              </a:rPr>
              <a:t>Пуленк</a:t>
            </a:r>
            <a:r>
              <a:rPr lang="ru-RU" sz="2000" b="1" i="1" dirty="0" smtClean="0">
                <a:solidFill>
                  <a:srgbClr val="0000CC"/>
                </a:solidFill>
                <a:latin typeface="Arial Narrow" pitchFamily="34" charset="0"/>
              </a:rPr>
              <a:t> (1899-1963) </a:t>
            </a:r>
          </a:p>
          <a:p>
            <a:endParaRPr lang="ru-RU" sz="2000" b="1" i="1" dirty="0" smtClean="0">
              <a:solidFill>
                <a:srgbClr val="0000CC"/>
              </a:solidFill>
              <a:latin typeface="Arial Narrow" pitchFamily="34" charset="0"/>
            </a:endParaRPr>
          </a:p>
          <a:p>
            <a:pPr algn="ctr"/>
            <a:r>
              <a:rPr lang="ru-RU" sz="1900" b="1" i="1" dirty="0" smtClean="0">
                <a:solidFill>
                  <a:srgbClr val="0000CC"/>
                </a:solidFill>
                <a:latin typeface="Arial Narrow" pitchFamily="34" charset="0"/>
              </a:rPr>
              <a:t>Композитор, пианист, критик, виднейший из участников французской «Шестерки».</a:t>
            </a:r>
            <a:r>
              <a:rPr lang="vi-VN" sz="1900" b="1" i="1" dirty="0" smtClean="0">
                <a:solidFill>
                  <a:srgbClr val="0000CC"/>
                </a:solidFill>
              </a:rPr>
              <a:t> </a:t>
            </a:r>
            <a:r>
              <a:rPr lang="ru-RU" sz="1900" b="1" i="1" dirty="0" smtClean="0">
                <a:solidFill>
                  <a:srgbClr val="0000CC"/>
                </a:solidFill>
                <a:latin typeface="Arial Narrow" pitchFamily="34" charset="0"/>
              </a:rPr>
              <a:t>Один из самых обаятельных композиторов, которых дала миру Франция в XX столетии. Он вошел в историю музыки как участник творческого союза "Шести". В "Шестерке" - самый молодой, едва перешагнувший порог </a:t>
            </a:r>
            <a:r>
              <a:rPr lang="ru-RU" sz="1900" b="1" i="1" dirty="0" smtClean="0">
                <a:solidFill>
                  <a:srgbClr val="0000CC"/>
                </a:solidFill>
                <a:latin typeface="Arial Narrow" pitchFamily="34" charset="0"/>
              </a:rPr>
              <a:t>двадцатилетия, - он сразу </a:t>
            </a:r>
            <a:r>
              <a:rPr lang="ru-RU" sz="1900" b="1" i="1" dirty="0" smtClean="0">
                <a:solidFill>
                  <a:srgbClr val="0000CC"/>
                </a:solidFill>
                <a:latin typeface="Arial Narrow" pitchFamily="34" charset="0"/>
              </a:rPr>
              <a:t>завоевал авторитет и всеобщую любовь своим талантом - самобытным, живым, непосредственным, а также чисто человеческими качествами - неизменным юмором, добротой и чистосердечностью, а главное - умением одаривать людей своей необыкновенной дружбой. </a:t>
            </a:r>
            <a:endParaRPr lang="ru-RU" sz="1900" b="1" i="1" dirty="0">
              <a:solidFill>
                <a:srgbClr val="0000CC"/>
              </a:solidFill>
              <a:latin typeface="Arial Narrow" pitchFamily="34" charset="0"/>
            </a:endParaRPr>
          </a:p>
        </p:txBody>
      </p:sp>
      <p:pic>
        <p:nvPicPr>
          <p:cNvPr id="4" name="Рисунок 3" descr="Фр0013.JPG"/>
          <p:cNvPicPr>
            <a:picLocks noChangeAspect="1"/>
          </p:cNvPicPr>
          <p:nvPr/>
        </p:nvPicPr>
        <p:blipFill>
          <a:blip r:embed="rId3" cstate="email"/>
          <a:srcRect/>
          <a:stretch>
            <a:fillRect/>
          </a:stretch>
        </p:blipFill>
        <p:spPr>
          <a:xfrm>
            <a:off x="6500826" y="3571876"/>
            <a:ext cx="2286016" cy="3124222"/>
          </a:xfrm>
          <a:prstGeom prst="rect">
            <a:avLst/>
          </a:prstGeom>
          <a:effectLst>
            <a:glow rad="63500">
              <a:schemeClr val="accent1">
                <a:satMod val="175000"/>
                <a:alpha val="40000"/>
              </a:schemeClr>
            </a:glow>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357166"/>
            <a:ext cx="4143404" cy="5647700"/>
          </a:xfrm>
          <a:prstGeom prst="rect">
            <a:avLst/>
          </a:prstGeom>
        </p:spPr>
        <p:txBody>
          <a:bodyPr wrap="square">
            <a:spAutoFit/>
          </a:bodyPr>
          <a:lstStyle/>
          <a:p>
            <a:pPr algn="ctr"/>
            <a:r>
              <a:rPr lang="ru-RU" sz="2000" b="1" dirty="0" smtClean="0">
                <a:solidFill>
                  <a:srgbClr val="0000CC"/>
                </a:solidFill>
                <a:latin typeface="Arial Narrow" pitchFamily="34" charset="0"/>
              </a:rPr>
              <a:t>Мишель Жан </a:t>
            </a:r>
            <a:r>
              <a:rPr lang="ru-RU" sz="2000" b="1" dirty="0" err="1" smtClean="0">
                <a:solidFill>
                  <a:srgbClr val="0000CC"/>
                </a:solidFill>
                <a:latin typeface="Arial Narrow" pitchFamily="34" charset="0"/>
              </a:rPr>
              <a:t>Легран</a:t>
            </a:r>
            <a:r>
              <a:rPr lang="ru-RU" sz="2000" b="1" dirty="0" smtClean="0">
                <a:solidFill>
                  <a:srgbClr val="0000CC"/>
                </a:solidFill>
                <a:latin typeface="Arial Narrow" pitchFamily="34" charset="0"/>
              </a:rPr>
              <a:t> (род.1932) </a:t>
            </a:r>
          </a:p>
          <a:p>
            <a:pPr algn="ctr"/>
            <a:endParaRPr lang="ru-RU" sz="1900" b="1" dirty="0" smtClean="0">
              <a:solidFill>
                <a:srgbClr val="0000CC"/>
              </a:solidFill>
              <a:latin typeface="Arial Narrow" pitchFamily="34" charset="0"/>
            </a:endParaRPr>
          </a:p>
          <a:p>
            <a:pPr algn="ctr"/>
            <a:r>
              <a:rPr lang="ru-RU" sz="1900" b="1" i="1" dirty="0" smtClean="0">
                <a:solidFill>
                  <a:srgbClr val="0000CC"/>
                </a:solidFill>
                <a:latin typeface="Arial Narrow" pitchFamily="34" charset="0"/>
              </a:rPr>
              <a:t>Французский композитор, пианист, аранжировщик, дирижёр и певец армянского происхождения. Троекратный обладатель национальной </a:t>
            </a:r>
            <a:r>
              <a:rPr lang="ru-RU" sz="1900" b="1" i="1" dirty="0" err="1" smtClean="0">
                <a:solidFill>
                  <a:srgbClr val="0000CC"/>
                </a:solidFill>
                <a:latin typeface="Arial Narrow" pitchFamily="34" charset="0"/>
              </a:rPr>
              <a:t>кинопремии</a:t>
            </a:r>
            <a:r>
              <a:rPr lang="ru-RU" sz="1900" b="1" i="1" dirty="0" smtClean="0">
                <a:solidFill>
                  <a:srgbClr val="0000CC"/>
                </a:solidFill>
                <a:latin typeface="Arial Narrow" pitchFamily="34" charset="0"/>
              </a:rPr>
              <a:t> США «Оскар»: за лучшую песню«</a:t>
            </a:r>
            <a:r>
              <a:rPr lang="ru-RU" sz="1900" b="1" i="1" dirty="0" err="1" smtClean="0">
                <a:solidFill>
                  <a:srgbClr val="0000CC"/>
                </a:solidFill>
                <a:latin typeface="Arial Narrow" pitchFamily="34" charset="0"/>
              </a:rPr>
              <a:t>The</a:t>
            </a:r>
            <a:r>
              <a:rPr lang="ru-RU" sz="1900" b="1" i="1" dirty="0" smtClean="0">
                <a:solidFill>
                  <a:srgbClr val="0000CC"/>
                </a:solidFill>
                <a:latin typeface="Arial Narrow" pitchFamily="34" charset="0"/>
              </a:rPr>
              <a:t> </a:t>
            </a:r>
            <a:r>
              <a:rPr lang="ru-RU" sz="1900" b="1" i="1" dirty="0" err="1" smtClean="0">
                <a:solidFill>
                  <a:srgbClr val="0000CC"/>
                </a:solidFill>
                <a:latin typeface="Arial Narrow" pitchFamily="34" charset="0"/>
              </a:rPr>
              <a:t>Windmills</a:t>
            </a:r>
            <a:r>
              <a:rPr lang="ru-RU" sz="1900" b="1" i="1" dirty="0" smtClean="0">
                <a:solidFill>
                  <a:srgbClr val="0000CC"/>
                </a:solidFill>
                <a:latin typeface="Arial Narrow" pitchFamily="34" charset="0"/>
              </a:rPr>
              <a:t> </a:t>
            </a:r>
            <a:r>
              <a:rPr lang="ru-RU" sz="1900" b="1" i="1" dirty="0" err="1" smtClean="0">
                <a:solidFill>
                  <a:srgbClr val="0000CC"/>
                </a:solidFill>
                <a:latin typeface="Arial Narrow" pitchFamily="34" charset="0"/>
              </a:rPr>
              <a:t>of</a:t>
            </a:r>
            <a:r>
              <a:rPr lang="ru-RU" sz="1900" b="1" i="1" dirty="0" smtClean="0">
                <a:solidFill>
                  <a:srgbClr val="0000CC"/>
                </a:solidFill>
                <a:latin typeface="Arial Narrow" pitchFamily="34" charset="0"/>
              </a:rPr>
              <a:t> </a:t>
            </a:r>
            <a:r>
              <a:rPr lang="ru-RU" sz="1900" b="1" i="1" dirty="0" err="1" smtClean="0">
                <a:solidFill>
                  <a:srgbClr val="0000CC"/>
                </a:solidFill>
                <a:latin typeface="Arial Narrow" pitchFamily="34" charset="0"/>
              </a:rPr>
              <a:t>Your</a:t>
            </a:r>
            <a:r>
              <a:rPr lang="ru-RU" sz="1900" b="1" i="1" dirty="0" smtClean="0">
                <a:solidFill>
                  <a:srgbClr val="0000CC"/>
                </a:solidFill>
                <a:latin typeface="Arial Narrow" pitchFamily="34" charset="0"/>
              </a:rPr>
              <a:t> </a:t>
            </a:r>
            <a:r>
              <a:rPr lang="ru-RU" sz="1900" b="1" i="1" dirty="0" err="1" smtClean="0">
                <a:solidFill>
                  <a:srgbClr val="0000CC"/>
                </a:solidFill>
                <a:latin typeface="Arial Narrow" pitchFamily="34" charset="0"/>
              </a:rPr>
              <a:t>Mind</a:t>
            </a:r>
            <a:r>
              <a:rPr lang="ru-RU" sz="1900" b="1" i="1" dirty="0" smtClean="0">
                <a:solidFill>
                  <a:srgbClr val="0000CC"/>
                </a:solidFill>
                <a:latin typeface="Arial Narrow" pitchFamily="34" charset="0"/>
              </a:rPr>
              <a:t>» («Ветряные мельницы твоего сознания») к американскому кинофильму «Афера Томаса </a:t>
            </a:r>
            <a:r>
              <a:rPr lang="ru-RU" sz="1900" b="1" i="1" dirty="0" err="1" smtClean="0">
                <a:solidFill>
                  <a:srgbClr val="0000CC"/>
                </a:solidFill>
                <a:latin typeface="Arial Narrow" pitchFamily="34" charset="0"/>
              </a:rPr>
              <a:t>Крауна</a:t>
            </a:r>
            <a:r>
              <a:rPr lang="ru-RU" sz="1900" b="1" i="1" dirty="0" smtClean="0">
                <a:solidFill>
                  <a:srgbClr val="0000CC"/>
                </a:solidFill>
                <a:latin typeface="Arial Narrow" pitchFamily="34" charset="0"/>
              </a:rPr>
              <a:t>» (1968), а также в 1971 и 1983 годах; пяти премий «</a:t>
            </a:r>
            <a:r>
              <a:rPr lang="ru-RU" sz="1900" b="1" i="1" dirty="0" err="1" smtClean="0">
                <a:solidFill>
                  <a:srgbClr val="0000CC"/>
                </a:solidFill>
                <a:latin typeface="Arial Narrow" pitchFamily="34" charset="0"/>
              </a:rPr>
              <a:t>Грэмми</a:t>
            </a:r>
            <a:r>
              <a:rPr lang="ru-RU" sz="1900" b="1" i="1" dirty="0" smtClean="0">
                <a:solidFill>
                  <a:srgbClr val="0000CC"/>
                </a:solidFill>
                <a:latin typeface="Arial Narrow" pitchFamily="34" charset="0"/>
              </a:rPr>
              <a:t>» и одного «Золотого Глобуса». Написал более двухсот песен к кино- и телевизионным фильмам. В России в первую очередь известен музыкой </a:t>
            </a:r>
          </a:p>
          <a:p>
            <a:pPr algn="ctr"/>
            <a:r>
              <a:rPr lang="ru-RU" sz="1900" b="1" i="1" dirty="0" smtClean="0">
                <a:solidFill>
                  <a:srgbClr val="0000CC"/>
                </a:solidFill>
                <a:latin typeface="Arial Narrow" pitchFamily="34" charset="0"/>
              </a:rPr>
              <a:t>к французскому кинофильму «</a:t>
            </a:r>
            <a:r>
              <a:rPr lang="ru-RU" sz="1900" b="1" i="1" dirty="0" err="1" smtClean="0">
                <a:solidFill>
                  <a:srgbClr val="0000CC"/>
                </a:solidFill>
                <a:latin typeface="Arial Narrow" pitchFamily="34" charset="0"/>
              </a:rPr>
              <a:t>Шербурские</a:t>
            </a:r>
            <a:r>
              <a:rPr lang="ru-RU" sz="1900" b="1" i="1" dirty="0" smtClean="0">
                <a:solidFill>
                  <a:srgbClr val="0000CC"/>
                </a:solidFill>
                <a:latin typeface="Arial Narrow" pitchFamily="34" charset="0"/>
              </a:rPr>
              <a:t> зонтики» (1964).</a:t>
            </a:r>
            <a:endParaRPr lang="ru-RU" sz="1900" b="1" i="1" dirty="0">
              <a:solidFill>
                <a:srgbClr val="0000CC"/>
              </a:solidFill>
              <a:latin typeface="Arial Narrow" pitchFamily="34" charset="0"/>
            </a:endParaRPr>
          </a:p>
        </p:txBody>
      </p:sp>
      <p:pic>
        <p:nvPicPr>
          <p:cNvPr id="3" name="Рисунок 2" descr="519_2.png"/>
          <p:cNvPicPr>
            <a:picLocks noChangeAspect="1"/>
          </p:cNvPicPr>
          <p:nvPr/>
        </p:nvPicPr>
        <p:blipFill>
          <a:blip r:embed="rId2">
            <a:lum bright="-11000" contrast="11000"/>
          </a:blip>
          <a:srcRect/>
          <a:stretch>
            <a:fillRect/>
          </a:stretch>
        </p:blipFill>
        <p:spPr>
          <a:xfrm>
            <a:off x="5857884" y="142852"/>
            <a:ext cx="2899583" cy="3571900"/>
          </a:xfrm>
          <a:prstGeom prst="rect">
            <a:avLst/>
          </a:prstGeom>
          <a:effectLst>
            <a:glow rad="63500">
              <a:schemeClr val="accent2">
                <a:satMod val="175000"/>
                <a:alpha val="40000"/>
              </a:schemeClr>
            </a:glow>
            <a:outerShdw blurRad="50800" dist="38100" dir="8100000" algn="tr" rotWithShape="0">
              <a:prstClr val="black">
                <a:alpha val="40000"/>
              </a:prstClr>
            </a:outerShdw>
          </a:effectLst>
        </p:spPr>
        <p:style>
          <a:lnRef idx="2">
            <a:schemeClr val="accent1"/>
          </a:lnRef>
          <a:fillRef idx="1">
            <a:schemeClr val="lt1"/>
          </a:fillRef>
          <a:effectRef idx="0">
            <a:schemeClr val="accent1"/>
          </a:effectRef>
          <a:fontRef idx="minor">
            <a:schemeClr val="dk1"/>
          </a:fontRef>
        </p:style>
      </p:pic>
      <p:pic>
        <p:nvPicPr>
          <p:cNvPr id="4" name="Рисунок 3" descr="Фр0018.JPG"/>
          <p:cNvPicPr>
            <a:picLocks noChangeAspect="1"/>
          </p:cNvPicPr>
          <p:nvPr/>
        </p:nvPicPr>
        <p:blipFill>
          <a:blip r:embed="rId3" cstate="email"/>
          <a:srcRect/>
          <a:stretch>
            <a:fillRect/>
          </a:stretch>
        </p:blipFill>
        <p:spPr>
          <a:xfrm>
            <a:off x="4857752" y="3429000"/>
            <a:ext cx="2318988" cy="3297310"/>
          </a:xfrm>
          <a:prstGeom prst="rect">
            <a:avLst/>
          </a:prstGeom>
          <a:effectLst>
            <a:glow rad="63500">
              <a:schemeClr val="accent2">
                <a:satMod val="175000"/>
                <a:alpha val="40000"/>
              </a:schemeClr>
            </a:glow>
            <a:outerShdw blurRad="50800" dist="38100" dir="13500000" algn="br" rotWithShape="0">
              <a:prstClr val="black">
                <a:alpha val="40000"/>
              </a:prstClr>
            </a:outerShdw>
          </a:effectLst>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Фр0014.JPG"/>
          <p:cNvPicPr>
            <a:picLocks noChangeAspect="1"/>
          </p:cNvPicPr>
          <p:nvPr/>
        </p:nvPicPr>
        <p:blipFill>
          <a:blip r:embed="rId2" cstate="email"/>
          <a:srcRect/>
          <a:stretch>
            <a:fillRect/>
          </a:stretch>
        </p:blipFill>
        <p:spPr>
          <a:xfrm>
            <a:off x="6143636" y="214290"/>
            <a:ext cx="2721300" cy="4500594"/>
          </a:xfrm>
          <a:prstGeom prst="rect">
            <a:avLst/>
          </a:prstGeom>
          <a:effectLst>
            <a:glow rad="63500">
              <a:schemeClr val="accent2">
                <a:satMod val="175000"/>
                <a:alpha val="40000"/>
              </a:schemeClr>
            </a:glow>
            <a:outerShdw blurRad="50800" dist="38100" dir="16200000" rotWithShape="0">
              <a:prstClr val="black">
                <a:alpha val="40000"/>
              </a:prstClr>
            </a:outerShdw>
          </a:effectLst>
        </p:spPr>
        <p:style>
          <a:lnRef idx="2">
            <a:schemeClr val="accent1"/>
          </a:lnRef>
          <a:fillRef idx="1">
            <a:schemeClr val="lt1"/>
          </a:fillRef>
          <a:effectRef idx="0">
            <a:schemeClr val="accent1"/>
          </a:effectRef>
          <a:fontRef idx="minor">
            <a:schemeClr val="dk1"/>
          </a:fontRef>
        </p:style>
      </p:pic>
      <p:sp>
        <p:nvSpPr>
          <p:cNvPr id="3" name="TextBox 2"/>
          <p:cNvSpPr txBox="1"/>
          <p:nvPr/>
        </p:nvSpPr>
        <p:spPr>
          <a:xfrm>
            <a:off x="428596" y="500042"/>
            <a:ext cx="4143404" cy="5355312"/>
          </a:xfrm>
          <a:prstGeom prst="rect">
            <a:avLst/>
          </a:prstGeom>
          <a:noFill/>
        </p:spPr>
        <p:txBody>
          <a:bodyPr wrap="square" rtlCol="0">
            <a:spAutoFit/>
          </a:bodyPr>
          <a:lstStyle/>
          <a:p>
            <a:pPr algn="ctr"/>
            <a:r>
              <a:rPr lang="ru-RU" sz="1900" b="1" i="1" dirty="0" smtClean="0">
                <a:solidFill>
                  <a:srgbClr val="0000CC"/>
                </a:solidFill>
                <a:latin typeface="Arial Narrow" pitchFamily="34" charset="0"/>
              </a:rPr>
              <a:t>Париж…Здесь живут и творят лучшие мастера французской музыки. Не поддаваясь призрачным соблазнам преходящей моды, они создают подлинно новаторские  по духу и языку произведения, всем своим строем связанные с национальными традициями, с жизнью и эпохой. </a:t>
            </a:r>
          </a:p>
          <a:p>
            <a:pPr algn="ctr"/>
            <a:r>
              <a:rPr lang="ru-RU" sz="1900" b="1" i="1" dirty="0" smtClean="0">
                <a:solidFill>
                  <a:srgbClr val="0000CC"/>
                </a:solidFill>
                <a:latin typeface="Arial Narrow" pitchFamily="34" charset="0"/>
              </a:rPr>
              <a:t>В бурлящем котле французской музыкальной жизни сталкиваются </a:t>
            </a:r>
          </a:p>
          <a:p>
            <a:pPr algn="ctr"/>
            <a:r>
              <a:rPr lang="ru-RU" sz="1900" b="1" i="1" dirty="0" smtClean="0">
                <a:solidFill>
                  <a:srgbClr val="0000CC"/>
                </a:solidFill>
                <a:latin typeface="Arial Narrow" pitchFamily="34" charset="0"/>
              </a:rPr>
              <a:t>и переплавляются многие художественные течения иностранного происхождения. Музыкальную жизнь Парижа характеризуют широта интересов, непрерывное движение и смена художественных идей, вкусов, требований к искусству.</a:t>
            </a:r>
            <a:endParaRPr lang="ru-RU" sz="1900" b="1" i="1" dirty="0">
              <a:solidFill>
                <a:srgbClr val="0000CC"/>
              </a:solidFill>
              <a:latin typeface="Arial Narrow" pitchFamily="34" charset="0"/>
            </a:endParaRPr>
          </a:p>
        </p:txBody>
      </p:sp>
      <p:pic>
        <p:nvPicPr>
          <p:cNvPr id="4" name="Рисунок 3" descr="Фр0017.JPG"/>
          <p:cNvPicPr>
            <a:picLocks noChangeAspect="1"/>
          </p:cNvPicPr>
          <p:nvPr/>
        </p:nvPicPr>
        <p:blipFill>
          <a:blip r:embed="rId3" cstate="email"/>
          <a:stretch>
            <a:fillRect/>
          </a:stretch>
        </p:blipFill>
        <p:spPr>
          <a:xfrm>
            <a:off x="4714876" y="2500306"/>
            <a:ext cx="2649805" cy="4090706"/>
          </a:xfrm>
          <a:prstGeom prst="rect">
            <a:avLst/>
          </a:prstGeom>
          <a:effectLst>
            <a:glow rad="63500">
              <a:schemeClr val="accent2">
                <a:satMod val="175000"/>
                <a:alpha val="40000"/>
              </a:schemeClr>
            </a:glow>
          </a:effectLst>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29058" y="642918"/>
            <a:ext cx="4929222" cy="4770537"/>
          </a:xfrm>
          <a:prstGeom prst="rect">
            <a:avLst/>
          </a:prstGeom>
          <a:noFill/>
        </p:spPr>
        <p:txBody>
          <a:bodyPr wrap="square" rtlCol="0">
            <a:spAutoFit/>
          </a:bodyPr>
          <a:lstStyle/>
          <a:p>
            <a:pPr algn="ctr"/>
            <a:r>
              <a:rPr lang="ru-RU" sz="1900" b="1" i="1" dirty="0" smtClean="0">
                <a:solidFill>
                  <a:srgbClr val="0000CC"/>
                </a:solidFill>
                <a:latin typeface="Arial Narrow" pitchFamily="34" charset="0"/>
              </a:rPr>
              <a:t>Французская музыка известна со времён Карла Великого, но композиторы мирового масштаба: Жан Батист </a:t>
            </a:r>
            <a:r>
              <a:rPr lang="ru-RU" sz="1900" b="1" i="1" dirty="0" err="1" smtClean="0">
                <a:solidFill>
                  <a:srgbClr val="0000CC"/>
                </a:solidFill>
                <a:latin typeface="Arial Narrow" pitchFamily="34" charset="0"/>
              </a:rPr>
              <a:t>Люлли</a:t>
            </a:r>
            <a:r>
              <a:rPr lang="ru-RU" sz="1900" b="1" i="1" dirty="0" smtClean="0">
                <a:solidFill>
                  <a:srgbClr val="0000CC"/>
                </a:solidFill>
                <a:latin typeface="Arial Narrow" pitchFamily="34" charset="0"/>
              </a:rPr>
              <a:t>, Луи </a:t>
            </a:r>
            <a:r>
              <a:rPr lang="ru-RU" sz="1900" b="1" i="1" dirty="0" err="1" smtClean="0">
                <a:solidFill>
                  <a:srgbClr val="0000CC"/>
                </a:solidFill>
                <a:latin typeface="Arial Narrow" pitchFamily="34" charset="0"/>
              </a:rPr>
              <a:t>Куперен</a:t>
            </a:r>
            <a:r>
              <a:rPr lang="ru-RU" sz="1900" b="1" i="1" dirty="0" smtClean="0">
                <a:solidFill>
                  <a:srgbClr val="0000CC"/>
                </a:solidFill>
                <a:latin typeface="Arial Narrow" pitchFamily="34" charset="0"/>
              </a:rPr>
              <a:t>, Жан Филипп Рамо — появились лишь в эпоху барокко. Расцвет французской классической музыки наступил в XIX веке. Эпоха романтизма представлена во Франции произведениями Гектора Берлиоза, в первую очередь его симфонической музыкой. В середине века пишут свои произведения такие известные композиторы, как </a:t>
            </a:r>
            <a:r>
              <a:rPr lang="ru-RU" sz="1900" b="1" i="1" dirty="0" err="1" smtClean="0">
                <a:solidFill>
                  <a:srgbClr val="0000CC"/>
                </a:solidFill>
                <a:latin typeface="Arial Narrow" pitchFamily="34" charset="0"/>
              </a:rPr>
              <a:t>Камиль</a:t>
            </a:r>
            <a:r>
              <a:rPr lang="ru-RU" sz="1900" b="1" i="1" dirty="0" smtClean="0">
                <a:solidFill>
                  <a:srgbClr val="0000CC"/>
                </a:solidFill>
                <a:latin typeface="Arial Narrow" pitchFamily="34" charset="0"/>
              </a:rPr>
              <a:t> Сен-Санс, </a:t>
            </a:r>
            <a:r>
              <a:rPr lang="ru-RU" sz="1900" b="1" i="1" dirty="0" err="1" smtClean="0">
                <a:solidFill>
                  <a:srgbClr val="0000CC"/>
                </a:solidFill>
                <a:latin typeface="Arial Narrow" pitchFamily="34" charset="0"/>
              </a:rPr>
              <a:t>Габриэль</a:t>
            </a:r>
            <a:r>
              <a:rPr lang="ru-RU" sz="1900" b="1" i="1" dirty="0" smtClean="0">
                <a:solidFill>
                  <a:srgbClr val="0000CC"/>
                </a:solidFill>
                <a:latin typeface="Arial Narrow" pitchFamily="34" charset="0"/>
              </a:rPr>
              <a:t> Форе и </a:t>
            </a:r>
            <a:r>
              <a:rPr lang="ru-RU" sz="1900" b="1" i="1" dirty="0" err="1" smtClean="0">
                <a:solidFill>
                  <a:srgbClr val="0000CC"/>
                </a:solidFill>
                <a:latin typeface="Arial Narrow" pitchFamily="34" charset="0"/>
              </a:rPr>
              <a:t>Сезар</a:t>
            </a:r>
            <a:r>
              <a:rPr lang="ru-RU" sz="1900" b="1" i="1" dirty="0" smtClean="0">
                <a:solidFill>
                  <a:srgbClr val="0000CC"/>
                </a:solidFill>
                <a:latin typeface="Arial Narrow" pitchFamily="34" charset="0"/>
              </a:rPr>
              <a:t> Франк, а в конце XIX века во Франции развивается новое направление классической музыки — импрессионизм, связанный с именами Эрика </a:t>
            </a:r>
            <a:r>
              <a:rPr lang="ru-RU" sz="1900" b="1" i="1" dirty="0" err="1" smtClean="0">
                <a:solidFill>
                  <a:srgbClr val="0000CC"/>
                </a:solidFill>
                <a:latin typeface="Arial Narrow" pitchFamily="34" charset="0"/>
              </a:rPr>
              <a:t>Сати</a:t>
            </a:r>
            <a:r>
              <a:rPr lang="ru-RU" sz="1900" b="1" i="1" dirty="0" smtClean="0">
                <a:solidFill>
                  <a:srgbClr val="0000CC"/>
                </a:solidFill>
                <a:latin typeface="Arial Narrow" pitchFamily="34" charset="0"/>
              </a:rPr>
              <a:t>, Клода Дебюсси и Мориса Равеля. </a:t>
            </a:r>
            <a:endParaRPr lang="ru-RU" sz="1900" b="1" i="1" dirty="0">
              <a:solidFill>
                <a:srgbClr val="0000CC"/>
              </a:solidFill>
              <a:latin typeface="Arial Narrow" pitchFamily="34" charset="0"/>
            </a:endParaRPr>
          </a:p>
        </p:txBody>
      </p:sp>
      <p:pic>
        <p:nvPicPr>
          <p:cNvPr id="3" name="Рисунок 2" descr="RouenStOuenFacade1_WEB.jpg"/>
          <p:cNvPicPr>
            <a:picLocks noChangeAspect="1"/>
          </p:cNvPicPr>
          <p:nvPr/>
        </p:nvPicPr>
        <p:blipFill>
          <a:blip r:embed="rId2"/>
          <a:srcRect t="2503" b="3624"/>
          <a:stretch>
            <a:fillRect/>
          </a:stretch>
        </p:blipFill>
        <p:spPr>
          <a:xfrm>
            <a:off x="285720" y="785794"/>
            <a:ext cx="3506177" cy="5056986"/>
          </a:xfrm>
          <a:prstGeom prst="rect">
            <a:avLst/>
          </a:prstGeom>
          <a:effectLst>
            <a:glow rad="63500">
              <a:schemeClr val="accent2">
                <a:satMod val="175000"/>
                <a:alpha val="40000"/>
              </a:schemeClr>
            </a:glow>
          </a:effectLst>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85720" y="857232"/>
            <a:ext cx="8501122"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Клерсон</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Лич</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Р. Берлиоз [Текст] / Р. </a:t>
            </a: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Клерсон-Лич</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 Челябинск :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Урал </a:t>
            </a:r>
            <a:r>
              <a:rPr kumimoji="0" lang="en-US"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LTD</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1999. -152 с.</a:t>
            </a:r>
            <a:endParaRPr kumimoji="0" lang="ru-RU" sz="1600" b="1" i="0" u="none" strike="noStrike" cap="none" normalizeH="0" baseline="0" dirty="0" smtClean="0">
              <a:ln>
                <a:noFill/>
              </a:ln>
              <a:solidFill>
                <a:srgbClr val="0000CC"/>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Кремлев</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Ю. </a:t>
            </a: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Камиль</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Сен-Санс [Текст]  / Ю. </a:t>
            </a: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Кремлев</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М. : Советский композитор, 1970.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328 с.</a:t>
            </a:r>
            <a:endParaRPr kumimoji="0" lang="ru-RU" sz="1600" b="1" i="0" u="none" strike="noStrike" cap="none" normalizeH="0" baseline="0" dirty="0" smtClean="0">
              <a:ln>
                <a:noFill/>
              </a:ln>
              <a:solidFill>
                <a:srgbClr val="0000CC"/>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Малиньон</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Ж.  Жан Филипп Рамо [Текст] / Ж. </a:t>
            </a: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Малиньон</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Л. : музыка, 1983.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126 с.</a:t>
            </a:r>
            <a:endParaRPr kumimoji="0" lang="ru-RU" sz="1600" b="1" i="0" u="none" strike="noStrike" cap="none" normalizeH="0" baseline="0" dirty="0" smtClean="0">
              <a:ln>
                <a:noFill/>
              </a:ln>
              <a:solidFill>
                <a:srgbClr val="0000CC"/>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Мартынов, И. Морис Равель [Текст] : Монография / И. Мартынов.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М. : Музыка, 1979.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335 с.</a:t>
            </a:r>
            <a:endParaRPr kumimoji="0" lang="ru-RU" sz="1600" b="1" i="0" u="none" strike="noStrike" cap="none" normalizeH="0" baseline="0" dirty="0" smtClean="0">
              <a:ln>
                <a:noFill/>
              </a:ln>
              <a:solidFill>
                <a:srgbClr val="0000CC"/>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Медведева, И. </a:t>
            </a: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Франсис</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a:t>
            </a: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Пуленк</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[Текст] / И. Медведева.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М. : Советский композитор, 1969.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238 с.</a:t>
            </a:r>
            <a:endParaRPr kumimoji="0" lang="ru-RU" sz="1600" b="1" i="0" u="none" strike="noStrike" cap="none" normalizeH="0" baseline="0" dirty="0" smtClean="0">
              <a:ln>
                <a:noFill/>
              </a:ln>
              <a:solidFill>
                <a:srgbClr val="0000CC"/>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Мелик-Пашаева, К. Л. Творчество О. </a:t>
            </a: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Мессиана</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[Текст] / К. Л. Мелик-Пашаева.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М. : Музыка, 1987.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208 с.</a:t>
            </a:r>
            <a:endParaRPr kumimoji="0" lang="ru-RU" sz="1600" b="1" i="0" u="none" strike="noStrike" cap="none" normalizeH="0" baseline="0" dirty="0" smtClean="0">
              <a:ln>
                <a:noFill/>
              </a:ln>
              <a:solidFill>
                <a:srgbClr val="0000CC"/>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Мийо</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Д. Моя счастливая жизнь [Текст] / Д. </a:t>
            </a: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Мийо</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М. : Композитор, 1999.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397 с.</a:t>
            </a:r>
            <a:endParaRPr kumimoji="0" lang="ru-RU" sz="1600" b="1" i="0" u="none" strike="noStrike" cap="none" normalizeH="0" baseline="0" dirty="0" smtClean="0">
              <a:ln>
                <a:noFill/>
              </a:ln>
              <a:solidFill>
                <a:srgbClr val="0000CC"/>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От </a:t>
            </a: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Люлли</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до наших дней [Текст] / сост. </a:t>
            </a: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В.Дж.Конен</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М. : Музыка, 1967.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291 с.</a:t>
            </a:r>
            <a:endParaRPr kumimoji="0" lang="ru-RU" sz="1600" b="1" i="0" u="none" strike="noStrike" cap="none" normalizeH="0" baseline="0" dirty="0" smtClean="0">
              <a:ln>
                <a:noFill/>
              </a:ln>
              <a:solidFill>
                <a:srgbClr val="0000CC"/>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Рыцарев</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С. Симфония во Франции до Берлиоза [Текст] / С. </a:t>
            </a: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Рыцарев</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М. : Музыка, 1977.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104 с.</a:t>
            </a:r>
            <a:endParaRPr kumimoji="0" lang="ru-RU" sz="1600" b="1" i="0" u="none" strike="noStrike" cap="none" normalizeH="0" baseline="0" dirty="0" smtClean="0">
              <a:ln>
                <a:noFill/>
              </a:ln>
              <a:solidFill>
                <a:srgbClr val="0000CC"/>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Савинов, Н. Жорж Бизе [Текст]  / Н. Савинов.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М. : Молодая гвардия, 2001.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356 с.</a:t>
            </a:r>
            <a:endParaRPr kumimoji="0" lang="ru-RU" sz="1600" b="1" i="0" u="none" strike="noStrike" cap="none" normalizeH="0" baseline="0" dirty="0" smtClean="0">
              <a:ln>
                <a:noFill/>
              </a:ln>
              <a:solidFill>
                <a:srgbClr val="0000CC"/>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Статьи и рецензии композиторов Франции [Текст] / сост. А. </a:t>
            </a: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Бушен</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Л. : Музыка, 1972.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376 с.</a:t>
            </a:r>
            <a:endParaRPr kumimoji="0" lang="ru-RU" sz="1600" b="1" i="0" u="none" strike="noStrike" cap="none" normalizeH="0" baseline="0" dirty="0" smtClean="0">
              <a:ln>
                <a:noFill/>
              </a:ln>
              <a:solidFill>
                <a:srgbClr val="0000CC"/>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Трауберг</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Л. Жак Оффенбах и другие [Текст] / Л. </a:t>
            </a: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Трауберг</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М. : Искусство, 1987.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319 с.</a:t>
            </a:r>
            <a:endParaRPr kumimoji="0" lang="ru-RU" sz="1600" b="1" i="0" u="none" strike="noStrike" cap="none" normalizeH="0" baseline="0" dirty="0" smtClean="0">
              <a:ln>
                <a:noFill/>
              </a:ln>
              <a:solidFill>
                <a:srgbClr val="0000CC"/>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Федосова, Э.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Фауст</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Ш. </a:t>
            </a: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Гуно</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Текст]  / Э. Федосова.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М. : Музыка, 1966.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68 с.</a:t>
            </a:r>
            <a:endParaRPr kumimoji="0" lang="en-US"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endParaRPr>
          </a:p>
          <a:p>
            <a:pPr marL="342900" lvl="0" indent="-342900" eaLnBrk="0" fontAlgn="base" hangingPunct="0">
              <a:spcBef>
                <a:spcPct val="0"/>
              </a:spcBef>
              <a:spcAft>
                <a:spcPct val="0"/>
              </a:spcAft>
              <a:buFont typeface="+mj-lt"/>
              <a:buAutoNum type="arabicPeriod"/>
            </a:pPr>
            <a:r>
              <a:rPr kumimoji="0" lang="ru-RU" sz="1600" b="1" i="0" u="none" strike="noStrike" cap="none" normalizeH="0" baseline="0" dirty="0" err="1" smtClean="0">
                <a:ln>
                  <a:noFill/>
                </a:ln>
                <a:solidFill>
                  <a:srgbClr val="0000CC"/>
                </a:solidFill>
                <a:effectLst/>
                <a:latin typeface="Arial Narrow" pitchFamily="34" charset="0"/>
                <a:cs typeface="Times New Roman" pitchFamily="18" charset="0"/>
              </a:rPr>
              <a:t>Филенко</a:t>
            </a:r>
            <a:r>
              <a:rPr kumimoji="0" lang="ru-RU" sz="1600" b="1" i="0" u="none" strike="noStrike" cap="none" normalizeH="0" baseline="0" dirty="0" smtClean="0">
                <a:ln>
                  <a:noFill/>
                </a:ln>
                <a:solidFill>
                  <a:srgbClr val="0000CC"/>
                </a:solidFill>
                <a:effectLst/>
                <a:latin typeface="Arial Narrow" pitchFamily="34" charset="0"/>
                <a:cs typeface="Times New Roman" pitchFamily="18" charset="0"/>
              </a:rPr>
              <a:t>,</a:t>
            </a:r>
            <a:r>
              <a:rPr kumimoji="0" lang="ru-RU" sz="1600" b="1" i="0" u="none" strike="noStrike" cap="none" normalizeH="0" dirty="0" smtClean="0">
                <a:ln>
                  <a:noFill/>
                </a:ln>
                <a:solidFill>
                  <a:srgbClr val="0000CC"/>
                </a:solidFill>
                <a:effectLst/>
                <a:latin typeface="Arial Narrow" pitchFamily="34" charset="0"/>
                <a:cs typeface="Times New Roman" pitchFamily="18" charset="0"/>
              </a:rPr>
              <a:t> Г. Французская музыка первой половины ХХ века </a:t>
            </a:r>
            <a:r>
              <a:rPr lang="ru-RU" sz="1600" b="1" dirty="0" smtClean="0">
                <a:solidFill>
                  <a:srgbClr val="0000CC"/>
                </a:solidFill>
                <a:latin typeface="Arial Narrow" pitchFamily="34" charset="0"/>
                <a:ea typeface="Times New Roman" pitchFamily="18" charset="0"/>
                <a:cs typeface="Times New Roman" pitchFamily="18" charset="0"/>
              </a:rPr>
              <a:t>[Текст] / </a:t>
            </a:r>
            <a:r>
              <a:rPr lang="ru-RU" sz="1600" b="1" dirty="0" err="1" smtClean="0">
                <a:solidFill>
                  <a:srgbClr val="0000CC"/>
                </a:solidFill>
                <a:latin typeface="Arial Narrow" pitchFamily="34" charset="0"/>
                <a:ea typeface="Times New Roman" pitchFamily="18" charset="0"/>
                <a:cs typeface="Times New Roman" pitchFamily="18" charset="0"/>
              </a:rPr>
              <a:t>Г.Филенко</a:t>
            </a:r>
            <a:r>
              <a:rPr lang="ru-RU" sz="1600" b="1" dirty="0" smtClean="0">
                <a:solidFill>
                  <a:srgbClr val="0000CC"/>
                </a:solidFill>
                <a:latin typeface="Arial Narrow" pitchFamily="34" charset="0"/>
                <a:ea typeface="Times New Roman" pitchFamily="18" charset="0"/>
                <a:cs typeface="Times New Roman" pitchFamily="18" charset="0"/>
              </a:rPr>
              <a:t>. – Л. : Музыка, 1983. – 231 с.</a:t>
            </a:r>
            <a:endParaRPr kumimoji="0" lang="ru-RU" sz="1600" b="1" i="0" u="none" strike="noStrike" cap="none" normalizeH="0" baseline="0" dirty="0" smtClean="0">
              <a:ln>
                <a:noFill/>
              </a:ln>
              <a:solidFill>
                <a:srgbClr val="0000CC"/>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Холмс, П. Дебюсси [Текст] / П.Холмс.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Челябинск :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Урал </a:t>
            </a:r>
            <a:r>
              <a:rPr kumimoji="0" lang="en-US"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LTD</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1999. -172 с.</a:t>
            </a:r>
            <a:endParaRPr kumimoji="0" lang="ru-RU" sz="1600" b="1" i="0" u="none" strike="noStrike" cap="none" normalizeH="0" baseline="0" dirty="0" smtClean="0">
              <a:ln>
                <a:noFill/>
              </a:ln>
              <a:solidFill>
                <a:srgbClr val="0000CC"/>
              </a:solidFill>
              <a:effectLst/>
              <a:latin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Шнеерсон</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Г. Французская музыка ХХ века [Текст] / Г. </a:t>
            </a:r>
            <a:r>
              <a:rPr kumimoji="0" lang="ru-RU" sz="1600" b="1" i="0" u="none" strike="noStrike" cap="none" normalizeH="0" baseline="0" dirty="0" err="1" smtClean="0">
                <a:ln>
                  <a:noFill/>
                </a:ln>
                <a:solidFill>
                  <a:srgbClr val="0000CC"/>
                </a:solidFill>
                <a:effectLst/>
                <a:latin typeface="Arial Narrow" pitchFamily="34" charset="0"/>
                <a:ea typeface="Times New Roman" pitchFamily="18" charset="0"/>
                <a:cs typeface="Times New Roman" pitchFamily="18" charset="0"/>
              </a:rPr>
              <a:t>Шнеерсон</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М. : Музыка, 1964. </a:t>
            </a:r>
            <a:r>
              <a:rPr kumimoji="0" lang="ru-RU" sz="1600" b="1" i="0" u="none" strike="noStrike" cap="none" normalizeH="0" baseline="0" dirty="0" smtClean="0">
                <a:ln>
                  <a:noFill/>
                </a:ln>
                <a:solidFill>
                  <a:srgbClr val="0000CC"/>
                </a:solidFill>
                <a:effectLst/>
                <a:latin typeface="Calibri"/>
                <a:ea typeface="Times New Roman" pitchFamily="18" charset="0"/>
                <a:cs typeface="Times New Roman" pitchFamily="18" charset="0"/>
              </a:rPr>
              <a:t>–</a:t>
            </a:r>
            <a:r>
              <a:rPr kumimoji="0" lang="ru-RU" sz="1600" b="1" i="0" u="none" strike="noStrike" cap="none" normalizeH="0" baseline="0" dirty="0" smtClean="0">
                <a:ln>
                  <a:noFill/>
                </a:ln>
                <a:solidFill>
                  <a:srgbClr val="0000CC"/>
                </a:solidFill>
                <a:effectLst/>
                <a:latin typeface="Arial Narrow" pitchFamily="34" charset="0"/>
                <a:ea typeface="Times New Roman" pitchFamily="18" charset="0"/>
                <a:cs typeface="Times New Roman" pitchFamily="18" charset="0"/>
              </a:rPr>
              <a:t> 403 с</a:t>
            </a:r>
            <a:r>
              <a:rPr kumimoji="0" lang="ru-RU" sz="1600" b="1" i="0" u="none" strike="noStrike" cap="none" normalizeH="0" baseline="0" dirty="0" smtClean="0">
                <a:ln>
                  <a:noFill/>
                </a:ln>
                <a:solidFill>
                  <a:schemeClr val="tx1"/>
                </a:solidFill>
                <a:effectLst/>
                <a:latin typeface="Arial Narrow" pitchFamily="34" charset="0"/>
                <a:ea typeface="Times New Roman" pitchFamily="18" charset="0"/>
                <a:cs typeface="Times New Roman" pitchFamily="18" charset="0"/>
              </a:rPr>
              <a:t>.</a:t>
            </a:r>
          </a:p>
          <a:p>
            <a:pPr marL="342900" lvl="0" indent="-342900" eaLnBrk="0" fontAlgn="base" hangingPunct="0">
              <a:spcBef>
                <a:spcPct val="0"/>
              </a:spcBef>
              <a:spcAft>
                <a:spcPct val="0"/>
              </a:spcAft>
              <a:buFont typeface="+mj-lt"/>
              <a:buAutoNum type="arabicPeriod"/>
            </a:pPr>
            <a:r>
              <a:rPr lang="en-AU" sz="1600" b="1" dirty="0" smtClean="0">
                <a:solidFill>
                  <a:srgbClr val="0000CC"/>
                </a:solidFill>
                <a:latin typeface="Arial Narrow" pitchFamily="34" charset="0"/>
              </a:rPr>
              <a:t>BEST OF NOSTALGIE</a:t>
            </a:r>
            <a:r>
              <a:rPr lang="ru-RU" sz="1600" b="1" dirty="0" smtClean="0">
                <a:solidFill>
                  <a:srgbClr val="0000CC"/>
                </a:solidFill>
                <a:latin typeface="Arial Narrow" pitchFamily="34" charset="0"/>
              </a:rPr>
              <a:t> </a:t>
            </a:r>
            <a:r>
              <a:rPr lang="en-US" sz="1600" b="1" dirty="0" smtClean="0">
                <a:solidFill>
                  <a:srgbClr val="0000CC"/>
                </a:solidFill>
                <a:latin typeface="Arial Narrow" pitchFamily="34" charset="0"/>
              </a:rPr>
              <a:t>[</a:t>
            </a:r>
            <a:r>
              <a:rPr lang="ru-RU" sz="1600" b="1" dirty="0" smtClean="0">
                <a:solidFill>
                  <a:srgbClr val="0000CC"/>
                </a:solidFill>
                <a:latin typeface="Arial Narrow" pitchFamily="34" charset="0"/>
              </a:rPr>
              <a:t>Ноты</a:t>
            </a:r>
            <a:r>
              <a:rPr lang="en-US" sz="1600" b="1" dirty="0" smtClean="0">
                <a:solidFill>
                  <a:srgbClr val="0000CC"/>
                </a:solidFill>
                <a:latin typeface="Arial Narrow" pitchFamily="34" charset="0"/>
              </a:rPr>
              <a:t>]</a:t>
            </a:r>
            <a:r>
              <a:rPr lang="en-AU" sz="1600" b="1" dirty="0" smtClean="0">
                <a:solidFill>
                  <a:srgbClr val="0000CC"/>
                </a:solidFill>
                <a:latin typeface="Arial Narrow" pitchFamily="34" charset="0"/>
              </a:rPr>
              <a:t> : </a:t>
            </a:r>
            <a:r>
              <a:rPr lang="ru-RU" sz="1600" b="1" dirty="0" err="1" smtClean="0">
                <a:solidFill>
                  <a:srgbClr val="0000CC"/>
                </a:solidFill>
                <a:latin typeface="Arial Narrow" pitchFamily="34" charset="0"/>
              </a:rPr>
              <a:t>Попул.зарубеж.мелодии</a:t>
            </a:r>
            <a:r>
              <a:rPr lang="ru-RU" sz="1600" b="1" dirty="0" smtClean="0">
                <a:solidFill>
                  <a:srgbClr val="0000CC"/>
                </a:solidFill>
                <a:latin typeface="Arial Narrow" pitchFamily="34" charset="0"/>
              </a:rPr>
              <a:t> в </a:t>
            </a:r>
            <a:r>
              <a:rPr lang="ru-RU" sz="1600" b="1" dirty="0" err="1" smtClean="0">
                <a:solidFill>
                  <a:srgbClr val="0000CC"/>
                </a:solidFill>
                <a:latin typeface="Arial Narrow" pitchFamily="34" charset="0"/>
              </a:rPr>
              <a:t>легк.перелож.для</a:t>
            </a:r>
            <a:r>
              <a:rPr lang="ru-RU" sz="1600" b="1" dirty="0" smtClean="0">
                <a:solidFill>
                  <a:srgbClr val="0000CC"/>
                </a:solidFill>
                <a:latin typeface="Arial Narrow" pitchFamily="34" charset="0"/>
              </a:rPr>
              <a:t> </a:t>
            </a:r>
            <a:r>
              <a:rPr lang="ru-RU" sz="1600" b="1" dirty="0" err="1" smtClean="0">
                <a:solidFill>
                  <a:srgbClr val="0000CC"/>
                </a:solidFill>
                <a:latin typeface="Arial Narrow" pitchFamily="34" charset="0"/>
              </a:rPr>
              <a:t>фп</a:t>
            </a:r>
            <a:r>
              <a:rPr lang="ru-RU" sz="1600" b="1" dirty="0" smtClean="0">
                <a:solidFill>
                  <a:srgbClr val="0000CC"/>
                </a:solidFill>
                <a:latin typeface="Arial Narrow" pitchFamily="34" charset="0"/>
              </a:rPr>
              <a:t>./гитары / </a:t>
            </a:r>
            <a:r>
              <a:rPr lang="ru-RU" sz="1600" b="1" dirty="0" err="1" smtClean="0">
                <a:solidFill>
                  <a:srgbClr val="0000CC"/>
                </a:solidFill>
                <a:latin typeface="Arial Narrow" pitchFamily="34" charset="0"/>
              </a:rPr>
              <a:t>Перелож.Г.И.Фиртича</a:t>
            </a:r>
            <a:r>
              <a:rPr lang="ru-RU" sz="1600" b="1" dirty="0" smtClean="0">
                <a:solidFill>
                  <a:srgbClr val="0000CC"/>
                </a:solidFill>
                <a:latin typeface="Arial Narrow" pitchFamily="34" charset="0"/>
              </a:rPr>
              <a:t>. — СПб : Композитор, 2004. — 96с. — Текст на англ.яз.</a:t>
            </a:r>
            <a:endParaRPr lang="en-US" sz="1600" b="1" dirty="0" smtClean="0">
              <a:solidFill>
                <a:srgbClr val="0000CC"/>
              </a:solidFill>
              <a:latin typeface="Arial Narrow" pitchFamily="34" charset="0"/>
            </a:endParaRPr>
          </a:p>
          <a:p>
            <a:pPr marL="342900" lvl="0" indent="-342900" eaLnBrk="0" fontAlgn="base" hangingPunct="0">
              <a:spcBef>
                <a:spcPct val="0"/>
              </a:spcBef>
              <a:spcAft>
                <a:spcPct val="0"/>
              </a:spcAft>
              <a:buFont typeface="+mj-lt"/>
              <a:buAutoNum type="arabicPeriod"/>
            </a:pPr>
            <a:endParaRPr kumimoji="0" lang="ru-RU" sz="1600" b="1" i="0" u="none" strike="noStrike" cap="none" normalizeH="0" baseline="0" dirty="0" smtClean="0">
              <a:ln>
                <a:noFill/>
              </a:ln>
              <a:solidFill>
                <a:srgbClr val="0000CC"/>
              </a:solidFill>
              <a:effectLst/>
              <a:latin typeface="Arial Narrow" pitchFamily="34" charset="0"/>
            </a:endParaRPr>
          </a:p>
        </p:txBody>
      </p:sp>
      <p:sp>
        <p:nvSpPr>
          <p:cNvPr id="4" name="TextBox 3"/>
          <p:cNvSpPr txBox="1"/>
          <p:nvPr/>
        </p:nvSpPr>
        <p:spPr>
          <a:xfrm>
            <a:off x="2285984" y="357166"/>
            <a:ext cx="3714776" cy="369332"/>
          </a:xfrm>
          <a:prstGeom prst="rect">
            <a:avLst/>
          </a:prstGeom>
          <a:noFill/>
        </p:spPr>
        <p:txBody>
          <a:bodyPr wrap="square" rtlCol="0">
            <a:spAutoFit/>
          </a:bodyPr>
          <a:lstStyle/>
          <a:p>
            <a:r>
              <a:rPr lang="ru-RU" b="1" dirty="0" smtClean="0">
                <a:solidFill>
                  <a:srgbClr val="0000CC"/>
                </a:solidFill>
                <a:latin typeface="Arial Narrow" pitchFamily="34" charset="0"/>
              </a:rPr>
              <a:t>Список использованной литературы</a:t>
            </a:r>
            <a:endParaRPr lang="ru-RU" b="1" dirty="0">
              <a:solidFill>
                <a:srgbClr val="0000CC"/>
              </a:solidFill>
              <a:latin typeface="Arial Narrow"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Фр0020.JPG"/>
          <p:cNvPicPr>
            <a:picLocks noChangeAspect="1"/>
          </p:cNvPicPr>
          <p:nvPr/>
        </p:nvPicPr>
        <p:blipFill>
          <a:blip r:embed="rId2" cstate="email">
            <a:duotone>
              <a:prstClr val="black"/>
              <a:schemeClr val="accent4">
                <a:tint val="45000"/>
                <a:satMod val="400000"/>
              </a:schemeClr>
            </a:duotone>
          </a:blip>
          <a:srcRect/>
          <a:stretch>
            <a:fillRect/>
          </a:stretch>
        </p:blipFill>
        <p:spPr>
          <a:xfrm rot="5400000">
            <a:off x="-274789" y="3632318"/>
            <a:ext cx="3214710" cy="2379445"/>
          </a:xfrm>
          <a:prstGeom prst="rect">
            <a:avLst/>
          </a:prstGeom>
          <a:ln>
            <a:solidFill>
              <a:schemeClr val="accent1"/>
            </a:solidFill>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pic>
      <p:sp>
        <p:nvSpPr>
          <p:cNvPr id="8" name="Прямоугольник 7"/>
          <p:cNvSpPr/>
          <p:nvPr/>
        </p:nvSpPr>
        <p:spPr>
          <a:xfrm>
            <a:off x="5286380" y="428604"/>
            <a:ext cx="3714744" cy="5355312"/>
          </a:xfrm>
          <a:prstGeom prst="rect">
            <a:avLst/>
          </a:prstGeom>
        </p:spPr>
        <p:txBody>
          <a:bodyPr wrap="square">
            <a:spAutoFit/>
          </a:bodyPr>
          <a:lstStyle/>
          <a:p>
            <a:pPr algn="ctr"/>
            <a:r>
              <a:rPr lang="ru-RU" sz="1900" b="1" i="1" dirty="0" smtClean="0">
                <a:solidFill>
                  <a:srgbClr val="0000CC"/>
                </a:solidFill>
                <a:latin typeface="Arial Narrow" pitchFamily="34" charset="0"/>
              </a:rPr>
              <a:t>В XX веке классическая музыка Франции развивается в общем русле мировой музыки. Известных композиторов, включая Артура </a:t>
            </a:r>
            <a:r>
              <a:rPr lang="ru-RU" sz="1900" b="1" i="1" dirty="0" err="1" smtClean="0">
                <a:solidFill>
                  <a:srgbClr val="0000CC"/>
                </a:solidFill>
                <a:latin typeface="Arial Narrow" pitchFamily="34" charset="0"/>
              </a:rPr>
              <a:t>Онеггера</a:t>
            </a:r>
            <a:r>
              <a:rPr lang="ru-RU" sz="1900" b="1" i="1" dirty="0" smtClean="0">
                <a:solidFill>
                  <a:srgbClr val="0000CC"/>
                </a:solidFill>
                <a:latin typeface="Arial Narrow" pitchFamily="34" charset="0"/>
              </a:rPr>
              <a:t>, </a:t>
            </a:r>
            <a:r>
              <a:rPr lang="ru-RU" sz="1900" b="1" i="1" dirty="0" err="1" smtClean="0">
                <a:solidFill>
                  <a:srgbClr val="0000CC"/>
                </a:solidFill>
                <a:latin typeface="Arial Narrow" pitchFamily="34" charset="0"/>
              </a:rPr>
              <a:t>Дариуса</a:t>
            </a:r>
            <a:r>
              <a:rPr lang="ru-RU" sz="1900" b="1" i="1" dirty="0" smtClean="0">
                <a:solidFill>
                  <a:srgbClr val="0000CC"/>
                </a:solidFill>
                <a:latin typeface="Arial Narrow" pitchFamily="34" charset="0"/>
              </a:rPr>
              <a:t> </a:t>
            </a:r>
            <a:r>
              <a:rPr lang="ru-RU" sz="1900" b="1" i="1" dirty="0" err="1" smtClean="0">
                <a:solidFill>
                  <a:srgbClr val="0000CC"/>
                </a:solidFill>
                <a:latin typeface="Arial Narrow" pitchFamily="34" charset="0"/>
              </a:rPr>
              <a:t>Мийо</a:t>
            </a:r>
            <a:r>
              <a:rPr lang="ru-RU" sz="1900" b="1" i="1" dirty="0" smtClean="0">
                <a:solidFill>
                  <a:srgbClr val="0000CC"/>
                </a:solidFill>
                <a:latin typeface="Arial Narrow" pitchFamily="34" charset="0"/>
              </a:rPr>
              <a:t> и </a:t>
            </a:r>
            <a:r>
              <a:rPr lang="ru-RU" sz="1900" b="1" i="1" dirty="0" err="1" smtClean="0">
                <a:solidFill>
                  <a:srgbClr val="0000CC"/>
                </a:solidFill>
                <a:latin typeface="Arial Narrow" pitchFamily="34" charset="0"/>
              </a:rPr>
              <a:t>Франсиса</a:t>
            </a:r>
            <a:r>
              <a:rPr lang="ru-RU" sz="1900" b="1" i="1" dirty="0" smtClean="0">
                <a:solidFill>
                  <a:srgbClr val="0000CC"/>
                </a:solidFill>
                <a:latin typeface="Arial Narrow" pitchFamily="34" charset="0"/>
              </a:rPr>
              <a:t> </a:t>
            </a:r>
            <a:r>
              <a:rPr lang="ru-RU" sz="1900" b="1" i="1" dirty="0" err="1" smtClean="0">
                <a:solidFill>
                  <a:srgbClr val="0000CC"/>
                </a:solidFill>
                <a:latin typeface="Arial Narrow" pitchFamily="34" charset="0"/>
              </a:rPr>
              <a:t>Пуленка</a:t>
            </a:r>
            <a:r>
              <a:rPr lang="ru-RU" sz="1900" b="1" i="1" dirty="0" smtClean="0">
                <a:solidFill>
                  <a:srgbClr val="0000CC"/>
                </a:solidFill>
                <a:latin typeface="Arial Narrow" pitchFamily="34" charset="0"/>
              </a:rPr>
              <a:t>, формально объединяют в группу «Шестёрки», хотя в их творчестве мало общего. Творчество Оливье </a:t>
            </a:r>
            <a:r>
              <a:rPr lang="ru-RU" sz="1900" b="1" i="1" dirty="0" err="1" smtClean="0">
                <a:solidFill>
                  <a:srgbClr val="0000CC"/>
                </a:solidFill>
                <a:latin typeface="Arial Narrow" pitchFamily="34" charset="0"/>
              </a:rPr>
              <a:t>Мессиана</a:t>
            </a:r>
            <a:r>
              <a:rPr lang="ru-RU" sz="1900" b="1" i="1" dirty="0" smtClean="0">
                <a:solidFill>
                  <a:srgbClr val="0000CC"/>
                </a:solidFill>
                <a:latin typeface="Arial Narrow" pitchFamily="34" charset="0"/>
              </a:rPr>
              <a:t> вообще невозможно отнести ни к какому направлению музыки. В середине ХХ века наибольшее развитие получила эстрадная музыка, самыми известными композиторами этого периода являются</a:t>
            </a:r>
            <a:r>
              <a:rPr lang="en-US" sz="1900" b="1" i="1" dirty="0" smtClean="0">
                <a:solidFill>
                  <a:srgbClr val="0000CC"/>
                </a:solidFill>
                <a:latin typeface="Arial Narrow" pitchFamily="34" charset="0"/>
              </a:rPr>
              <a:t> </a:t>
            </a:r>
            <a:r>
              <a:rPr lang="ru-RU" sz="1900" b="1" i="1" dirty="0" smtClean="0">
                <a:solidFill>
                  <a:srgbClr val="0000CC"/>
                </a:solidFill>
                <a:latin typeface="Arial Narrow" pitchFamily="34" charset="0"/>
              </a:rPr>
              <a:t>Мишель </a:t>
            </a:r>
            <a:r>
              <a:rPr lang="ru-RU" sz="1900" b="1" i="1" dirty="0" err="1" smtClean="0">
                <a:solidFill>
                  <a:srgbClr val="0000CC"/>
                </a:solidFill>
                <a:latin typeface="Arial Narrow" pitchFamily="34" charset="0"/>
              </a:rPr>
              <a:t>Легран</a:t>
            </a:r>
            <a:r>
              <a:rPr lang="ru-RU" sz="1900" b="1" i="1" dirty="0" smtClean="0">
                <a:solidFill>
                  <a:srgbClr val="0000CC"/>
                </a:solidFill>
                <a:latin typeface="Arial Narrow" pitchFamily="34" charset="0"/>
              </a:rPr>
              <a:t>, </a:t>
            </a:r>
            <a:endParaRPr lang="en-US" sz="1900" b="1" i="1" dirty="0" smtClean="0">
              <a:solidFill>
                <a:srgbClr val="0000CC"/>
              </a:solidFill>
              <a:latin typeface="Arial Narrow" pitchFamily="34" charset="0"/>
            </a:endParaRPr>
          </a:p>
          <a:p>
            <a:pPr algn="ctr"/>
            <a:r>
              <a:rPr lang="ru-RU" sz="1900" b="1" i="1" dirty="0" smtClean="0">
                <a:solidFill>
                  <a:srgbClr val="0000CC"/>
                </a:solidFill>
                <a:latin typeface="Arial Narrow" pitchFamily="34" charset="0"/>
              </a:rPr>
              <a:t>Поль </a:t>
            </a:r>
            <a:r>
              <a:rPr lang="ru-RU" sz="1900" b="1" i="1" dirty="0" err="1" smtClean="0">
                <a:solidFill>
                  <a:srgbClr val="0000CC"/>
                </a:solidFill>
                <a:latin typeface="Arial Narrow" pitchFamily="34" charset="0"/>
              </a:rPr>
              <a:t>Мориа</a:t>
            </a:r>
            <a:r>
              <a:rPr lang="ru-RU" sz="1900" b="1" i="1" dirty="0" smtClean="0">
                <a:solidFill>
                  <a:srgbClr val="0000CC"/>
                </a:solidFill>
                <a:latin typeface="Arial Narrow" pitchFamily="34" charset="0"/>
              </a:rPr>
              <a:t>.</a:t>
            </a:r>
            <a:endParaRPr lang="ru-RU" sz="1900" b="1" i="1" dirty="0">
              <a:solidFill>
                <a:srgbClr val="0000CC"/>
              </a:solidFill>
              <a:latin typeface="Arial Narrow" pitchFamily="34" charset="0"/>
            </a:endParaRPr>
          </a:p>
        </p:txBody>
      </p:sp>
      <p:pic>
        <p:nvPicPr>
          <p:cNvPr id="9" name="Рисунок 8" descr="Фр0019.JPG"/>
          <p:cNvPicPr>
            <a:picLocks noChangeAspect="1"/>
          </p:cNvPicPr>
          <p:nvPr/>
        </p:nvPicPr>
        <p:blipFill>
          <a:blip r:embed="rId3" cstate="email"/>
          <a:srcRect/>
          <a:stretch>
            <a:fillRect/>
          </a:stretch>
        </p:blipFill>
        <p:spPr>
          <a:xfrm rot="5400000">
            <a:off x="665924" y="548466"/>
            <a:ext cx="3171514" cy="2503163"/>
          </a:xfrm>
          <a:prstGeom prst="rect">
            <a:avLst/>
          </a:prstGeom>
          <a:effectLst>
            <a:glow rad="63500">
              <a:schemeClr val="accent2">
                <a:satMod val="175000"/>
                <a:alpha val="40000"/>
              </a:schemeClr>
            </a:glow>
          </a:effectLst>
        </p:spPr>
        <p:style>
          <a:lnRef idx="2">
            <a:schemeClr val="accent1"/>
          </a:lnRef>
          <a:fillRef idx="1">
            <a:schemeClr val="lt1"/>
          </a:fillRef>
          <a:effectRef idx="0">
            <a:schemeClr val="accent1"/>
          </a:effectRef>
          <a:fontRef idx="minor">
            <a:schemeClr val="dk1"/>
          </a:fontRef>
        </p:style>
      </p:pic>
      <p:pic>
        <p:nvPicPr>
          <p:cNvPr id="10" name="Рисунок 9" descr="Фр0020.JPG"/>
          <p:cNvPicPr>
            <a:picLocks noChangeAspect="1"/>
          </p:cNvPicPr>
          <p:nvPr/>
        </p:nvPicPr>
        <p:blipFill>
          <a:blip r:embed="rId4" cstate="email"/>
          <a:srcRect l="-87"/>
          <a:stretch>
            <a:fillRect/>
          </a:stretch>
        </p:blipFill>
        <p:spPr>
          <a:xfrm rot="5400000">
            <a:off x="2070981" y="3715441"/>
            <a:ext cx="3596583" cy="2452197"/>
          </a:xfrm>
          <a:prstGeom prst="rect">
            <a:avLst/>
          </a:prstGeom>
          <a:effectLst>
            <a:glow rad="63500">
              <a:schemeClr val="accent2">
                <a:satMod val="175000"/>
                <a:alpha val="40000"/>
              </a:schemeClr>
            </a:glow>
          </a:effectLst>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Фр0001.JPG"/>
          <p:cNvPicPr>
            <a:picLocks noChangeAspect="1"/>
          </p:cNvPicPr>
          <p:nvPr/>
        </p:nvPicPr>
        <p:blipFill>
          <a:blip r:embed="rId2" cstate="email"/>
          <a:srcRect/>
          <a:stretch>
            <a:fillRect/>
          </a:stretch>
        </p:blipFill>
        <p:spPr>
          <a:xfrm rot="5400000">
            <a:off x="430607" y="498031"/>
            <a:ext cx="3782192" cy="3214710"/>
          </a:xfrm>
          <a:prstGeom prst="rect">
            <a:avLst/>
          </a:prstGeo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pic>
      <p:sp>
        <p:nvSpPr>
          <p:cNvPr id="5" name="TextBox 4"/>
          <p:cNvSpPr txBox="1"/>
          <p:nvPr/>
        </p:nvSpPr>
        <p:spPr>
          <a:xfrm>
            <a:off x="428596" y="4429132"/>
            <a:ext cx="8358278" cy="2154436"/>
          </a:xfrm>
          <a:prstGeom prst="rect">
            <a:avLst/>
          </a:prstGeom>
          <a:noFill/>
        </p:spPr>
        <p:txBody>
          <a:bodyPr wrap="square" rtlCol="0">
            <a:spAutoFit/>
          </a:bodyPr>
          <a:lstStyle/>
          <a:p>
            <a:pPr algn="ctr"/>
            <a:r>
              <a:rPr lang="ru-RU" sz="2000" b="1" dirty="0" err="1" smtClean="0">
                <a:solidFill>
                  <a:srgbClr val="0000CC"/>
                </a:solidFill>
                <a:latin typeface="Arial Narrow" pitchFamily="34" charset="0"/>
              </a:rPr>
              <a:t>Люлли</a:t>
            </a:r>
            <a:r>
              <a:rPr lang="ru-RU" sz="2000" b="1" dirty="0" smtClean="0">
                <a:solidFill>
                  <a:srgbClr val="0000CC"/>
                </a:solidFill>
                <a:latin typeface="Arial Narrow" pitchFamily="34" charset="0"/>
              </a:rPr>
              <a:t> Жан Батист (1632-1687) </a:t>
            </a:r>
          </a:p>
          <a:p>
            <a:pPr algn="ctr"/>
            <a:r>
              <a:rPr lang="ru-RU" sz="1900" b="1" i="1" dirty="0" smtClean="0">
                <a:solidFill>
                  <a:srgbClr val="0000CC"/>
                </a:solidFill>
                <a:latin typeface="Arial Narrow" pitchFamily="34" charset="0"/>
              </a:rPr>
              <a:t>Основоположник французской национальной оперной школы, создатель лирической трагедии – оперного жанра, характерного для французского музыкального театра Х</a:t>
            </a:r>
            <a:r>
              <a:rPr lang="en-US" sz="1900" b="1" i="1" dirty="0" smtClean="0">
                <a:solidFill>
                  <a:srgbClr val="0000CC"/>
                </a:solidFill>
                <a:latin typeface="Arial Narrow" pitchFamily="34" charset="0"/>
              </a:rPr>
              <a:t>VII </a:t>
            </a:r>
            <a:r>
              <a:rPr lang="ru-RU" sz="1900" b="1" i="1" dirty="0" smtClean="0">
                <a:solidFill>
                  <a:srgbClr val="0000CC"/>
                </a:solidFill>
                <a:latin typeface="Arial Narrow" pitchFamily="34" charset="0"/>
              </a:rPr>
              <a:t>века. </a:t>
            </a:r>
            <a:r>
              <a:rPr lang="ru-RU" sz="1900" b="1" i="1" dirty="0" err="1" smtClean="0">
                <a:solidFill>
                  <a:srgbClr val="0000CC"/>
                </a:solidFill>
                <a:latin typeface="Arial Narrow" pitchFamily="34" charset="0"/>
              </a:rPr>
              <a:t>Люлли</a:t>
            </a:r>
            <a:r>
              <a:rPr lang="ru-RU" sz="1900" b="1" i="1" dirty="0" smtClean="0">
                <a:solidFill>
                  <a:srgbClr val="0000CC"/>
                </a:solidFill>
                <a:latin typeface="Arial Narrow" pitchFamily="34" charset="0"/>
              </a:rPr>
              <a:t> писал инструментальную музыку: пьесы, танцы, дивертисменты, а также песни и церковные сочинения. Искусство его оказало огромное влияние на оперную и инструментальную музыку Х</a:t>
            </a:r>
            <a:r>
              <a:rPr lang="en-US" sz="1900" b="1" i="1" dirty="0" smtClean="0">
                <a:solidFill>
                  <a:srgbClr val="0000CC"/>
                </a:solidFill>
                <a:latin typeface="Arial Narrow" pitchFamily="34" charset="0"/>
              </a:rPr>
              <a:t>VII</a:t>
            </a:r>
            <a:r>
              <a:rPr lang="ru-RU" sz="1900" b="1" i="1" dirty="0" smtClean="0">
                <a:solidFill>
                  <a:srgbClr val="0000CC"/>
                </a:solidFill>
                <a:latin typeface="Arial Narrow" pitchFamily="34" charset="0"/>
              </a:rPr>
              <a:t> –</a:t>
            </a:r>
            <a:r>
              <a:rPr lang="en-US" sz="1900" b="1" i="1" dirty="0" smtClean="0">
                <a:solidFill>
                  <a:srgbClr val="0000CC"/>
                </a:solidFill>
                <a:latin typeface="Arial Narrow" pitchFamily="34" charset="0"/>
              </a:rPr>
              <a:t> </a:t>
            </a:r>
            <a:r>
              <a:rPr lang="ru-RU" sz="1900" b="1" i="1" dirty="0" smtClean="0">
                <a:solidFill>
                  <a:srgbClr val="0000CC"/>
                </a:solidFill>
                <a:latin typeface="Arial Narrow" pitchFamily="34" charset="0"/>
              </a:rPr>
              <a:t>Х</a:t>
            </a:r>
            <a:r>
              <a:rPr lang="en-US" sz="1900" b="1" i="1" dirty="0" smtClean="0">
                <a:solidFill>
                  <a:srgbClr val="0000CC"/>
                </a:solidFill>
                <a:latin typeface="Arial Narrow" pitchFamily="34" charset="0"/>
              </a:rPr>
              <a:t>VIII </a:t>
            </a:r>
            <a:r>
              <a:rPr lang="ru-RU" sz="1900" b="1" i="1" dirty="0" smtClean="0">
                <a:solidFill>
                  <a:srgbClr val="0000CC"/>
                </a:solidFill>
                <a:latin typeface="Arial Narrow" pitchFamily="34" charset="0"/>
              </a:rPr>
              <a:t>веков.</a:t>
            </a:r>
            <a:endParaRPr lang="ru-RU" sz="1900" b="1" i="1" dirty="0">
              <a:solidFill>
                <a:srgbClr val="0000CC"/>
              </a:solidFill>
              <a:latin typeface="Arial Narrow" pitchFamily="34" charset="0"/>
            </a:endParaRPr>
          </a:p>
        </p:txBody>
      </p:sp>
      <p:pic>
        <p:nvPicPr>
          <p:cNvPr id="6" name="Рисунок 5" descr="Фр0010.JPG"/>
          <p:cNvPicPr>
            <a:picLocks noChangeAspect="1"/>
          </p:cNvPicPr>
          <p:nvPr/>
        </p:nvPicPr>
        <p:blipFill>
          <a:blip r:embed="rId3" cstate="email"/>
          <a:stretch>
            <a:fillRect/>
          </a:stretch>
        </p:blipFill>
        <p:spPr>
          <a:xfrm>
            <a:off x="4929190" y="428604"/>
            <a:ext cx="2638729" cy="3500462"/>
          </a:xfrm>
          <a:prstGeom prst="rect">
            <a:avLst/>
          </a:prstGeom>
          <a:effectLst>
            <a:glow rad="63500">
              <a:schemeClr val="accent1">
                <a:satMod val="175000"/>
                <a:alpha val="40000"/>
              </a:schemeClr>
            </a:glow>
            <a:outerShdw blurRad="50800" dist="38100" dir="5400000" algn="t" rotWithShape="0">
              <a:prstClr val="black">
                <a:alpha val="40000"/>
              </a:prstClr>
            </a:outerShdw>
          </a:effectLst>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Фр.JPG"/>
          <p:cNvPicPr>
            <a:picLocks noChangeAspect="1"/>
          </p:cNvPicPr>
          <p:nvPr/>
        </p:nvPicPr>
        <p:blipFill>
          <a:blip r:embed="rId2" cstate="email"/>
          <a:srcRect/>
          <a:stretch>
            <a:fillRect/>
          </a:stretch>
        </p:blipFill>
        <p:spPr>
          <a:xfrm>
            <a:off x="4572000" y="857232"/>
            <a:ext cx="3857652" cy="4643470"/>
          </a:xfrm>
          <a:prstGeom prst="rect">
            <a:avLst/>
          </a:prstGeo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pic>
      <p:sp>
        <p:nvSpPr>
          <p:cNvPr id="3" name="TextBox 2"/>
          <p:cNvSpPr txBox="1"/>
          <p:nvPr/>
        </p:nvSpPr>
        <p:spPr>
          <a:xfrm>
            <a:off x="357158" y="500042"/>
            <a:ext cx="4000528" cy="4770537"/>
          </a:xfrm>
          <a:prstGeom prst="rect">
            <a:avLst/>
          </a:prstGeom>
          <a:noFill/>
        </p:spPr>
        <p:txBody>
          <a:bodyPr wrap="square" rtlCol="0">
            <a:spAutoFit/>
          </a:bodyPr>
          <a:lstStyle/>
          <a:p>
            <a:pPr algn="ctr"/>
            <a:r>
              <a:rPr lang="ru-RU" sz="1900" b="1" dirty="0" err="1" smtClean="0">
                <a:solidFill>
                  <a:srgbClr val="0000CC"/>
                </a:solidFill>
                <a:latin typeface="Arial Narrow" pitchFamily="34" charset="0"/>
              </a:rPr>
              <a:t>Куперен</a:t>
            </a:r>
            <a:r>
              <a:rPr lang="ru-RU" sz="1900" b="1" dirty="0" smtClean="0">
                <a:solidFill>
                  <a:srgbClr val="0000CC"/>
                </a:solidFill>
                <a:latin typeface="Arial Narrow" pitchFamily="34" charset="0"/>
              </a:rPr>
              <a:t> Франсуа (1668-1733)</a:t>
            </a:r>
          </a:p>
          <a:p>
            <a:pPr algn="ctr"/>
            <a:endParaRPr lang="ru-RU" sz="1900" b="1" i="1" dirty="0" smtClean="0">
              <a:solidFill>
                <a:srgbClr val="0000CC"/>
              </a:solidFill>
              <a:latin typeface="Arial Narrow" pitchFamily="34" charset="0"/>
            </a:endParaRPr>
          </a:p>
          <a:p>
            <a:pPr algn="ctr"/>
            <a:r>
              <a:rPr lang="ru-RU" sz="1900" b="1" i="1" dirty="0" smtClean="0">
                <a:solidFill>
                  <a:srgbClr val="0000CC"/>
                </a:solidFill>
                <a:latin typeface="Arial Narrow" pitchFamily="34" charset="0"/>
              </a:rPr>
              <a:t>Композитор, </a:t>
            </a:r>
            <a:r>
              <a:rPr lang="ru-RU" sz="1900" b="1" i="1" dirty="0" err="1" smtClean="0">
                <a:solidFill>
                  <a:srgbClr val="0000CC"/>
                </a:solidFill>
                <a:latin typeface="Arial Narrow" pitchFamily="34" charset="0"/>
              </a:rPr>
              <a:t>клавесинист</a:t>
            </a:r>
            <a:r>
              <a:rPr lang="ru-RU" sz="1900" b="1" i="1" dirty="0" smtClean="0">
                <a:solidFill>
                  <a:srgbClr val="0000CC"/>
                </a:solidFill>
                <a:latin typeface="Arial Narrow" pitchFamily="34" charset="0"/>
              </a:rPr>
              <a:t>, органист, крупнейший представитель музыкальной династии </a:t>
            </a:r>
            <a:r>
              <a:rPr lang="ru-RU" sz="1900" b="1" i="1" dirty="0" err="1" smtClean="0">
                <a:solidFill>
                  <a:srgbClr val="0000CC"/>
                </a:solidFill>
                <a:latin typeface="Arial Narrow" pitchFamily="34" charset="0"/>
              </a:rPr>
              <a:t>Куперенов</a:t>
            </a:r>
            <a:r>
              <a:rPr lang="ru-RU" sz="1900" b="1" i="1" dirty="0" smtClean="0">
                <a:solidFill>
                  <a:srgbClr val="0000CC"/>
                </a:solidFill>
                <a:latin typeface="Arial Narrow" pitchFamily="34" charset="0"/>
              </a:rPr>
              <a:t>. Творчество </a:t>
            </a:r>
            <a:r>
              <a:rPr lang="ru-RU" sz="1900" b="1" i="1" dirty="0" err="1" smtClean="0">
                <a:solidFill>
                  <a:srgbClr val="0000CC"/>
                </a:solidFill>
                <a:latin typeface="Arial Narrow" pitchFamily="34" charset="0"/>
              </a:rPr>
              <a:t>Куперена</a:t>
            </a:r>
            <a:r>
              <a:rPr lang="ru-RU" sz="1900" b="1" i="1" dirty="0" smtClean="0">
                <a:solidFill>
                  <a:srgbClr val="0000CC"/>
                </a:solidFill>
                <a:latin typeface="Arial Narrow" pitchFamily="34" charset="0"/>
              </a:rPr>
              <a:t> – вершина французской музыки эпохи классицизма. Оно включает произведения разнообразных камерно-инструментальных жанров. Но  именно музыка для клавесина принесла композитору популярность еще при жизни. Ее знали и высоко ценили его младшие современники Бах и Гендель.</a:t>
            </a:r>
            <a:endParaRPr lang="ru-RU" sz="1900" b="1" i="1" dirty="0">
              <a:solidFill>
                <a:srgbClr val="0000CC"/>
              </a:solidFill>
              <a:latin typeface="Arial Narrow"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Фр0001.JPG"/>
          <p:cNvPicPr>
            <a:picLocks noChangeAspect="1"/>
          </p:cNvPicPr>
          <p:nvPr/>
        </p:nvPicPr>
        <p:blipFill>
          <a:blip r:embed="rId2" cstate="email"/>
          <a:srcRect/>
          <a:stretch>
            <a:fillRect/>
          </a:stretch>
        </p:blipFill>
        <p:spPr>
          <a:xfrm rot="5400000">
            <a:off x="535753" y="2893215"/>
            <a:ext cx="3714776" cy="3214710"/>
          </a:xfrm>
          <a:prstGeom prst="rect">
            <a:avLst/>
          </a:prstGeo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pic>
      <p:sp>
        <p:nvSpPr>
          <p:cNvPr id="5" name="TextBox 4"/>
          <p:cNvSpPr txBox="1"/>
          <p:nvPr/>
        </p:nvSpPr>
        <p:spPr>
          <a:xfrm>
            <a:off x="857224" y="214290"/>
            <a:ext cx="7572428" cy="2139047"/>
          </a:xfrm>
          <a:prstGeom prst="rect">
            <a:avLst/>
          </a:prstGeom>
          <a:noFill/>
        </p:spPr>
        <p:txBody>
          <a:bodyPr wrap="square" rtlCol="0">
            <a:spAutoFit/>
          </a:bodyPr>
          <a:lstStyle/>
          <a:p>
            <a:pPr algn="ctr"/>
            <a:r>
              <a:rPr lang="ru-RU" sz="1900" b="1" dirty="0" smtClean="0">
                <a:solidFill>
                  <a:srgbClr val="0000CC"/>
                </a:solidFill>
                <a:latin typeface="Arial Narrow" pitchFamily="34" charset="0"/>
              </a:rPr>
              <a:t>Рамо Жан Филипп (1683-1764) </a:t>
            </a:r>
          </a:p>
          <a:p>
            <a:pPr algn="ctr"/>
            <a:r>
              <a:rPr lang="ru-RU" sz="1900" b="1" i="1" dirty="0" smtClean="0">
                <a:solidFill>
                  <a:srgbClr val="0000CC"/>
                </a:solidFill>
                <a:latin typeface="Arial Narrow" pitchFamily="34" charset="0"/>
              </a:rPr>
              <a:t>Крупнейший французский композитор Х</a:t>
            </a:r>
            <a:r>
              <a:rPr lang="en-US" sz="1900" b="1" i="1" dirty="0" smtClean="0">
                <a:solidFill>
                  <a:srgbClr val="0000CC"/>
                </a:solidFill>
                <a:latin typeface="Arial Narrow" pitchFamily="34" charset="0"/>
              </a:rPr>
              <a:t>VIII</a:t>
            </a:r>
            <a:r>
              <a:rPr lang="ru-RU" sz="1900" b="1" i="1" dirty="0" smtClean="0">
                <a:solidFill>
                  <a:srgbClr val="0000CC"/>
                </a:solidFill>
                <a:latin typeface="Arial Narrow" pitchFamily="34" charset="0"/>
              </a:rPr>
              <a:t> века, выдающийся музыкальный теоретик, блестящий импровизатор на органе. Творчество его было сосредоточено на жанрах клавесинной миниатюры  и оперном. Оперные спектакли Рамо – неоценимый вклад в историю французского музыкального театра. Лучшие из них - «Галантная Индия» и «Кастор и </a:t>
            </a:r>
            <a:r>
              <a:rPr lang="ru-RU" sz="1900" b="1" i="1" dirty="0" err="1" smtClean="0">
                <a:solidFill>
                  <a:srgbClr val="0000CC"/>
                </a:solidFill>
                <a:latin typeface="Arial Narrow" pitchFamily="34" charset="0"/>
              </a:rPr>
              <a:t>Поллукс</a:t>
            </a:r>
            <a:r>
              <a:rPr lang="ru-RU" sz="1900" b="1" i="1" dirty="0" smtClean="0">
                <a:solidFill>
                  <a:srgbClr val="0000CC"/>
                </a:solidFill>
                <a:latin typeface="Arial Narrow" pitchFamily="34" charset="0"/>
              </a:rPr>
              <a:t>».</a:t>
            </a:r>
            <a:endParaRPr lang="ru-RU" sz="1900" b="1" i="1" dirty="0">
              <a:solidFill>
                <a:srgbClr val="0000CC"/>
              </a:solidFill>
              <a:latin typeface="Arial Narrow" pitchFamily="34" charset="0"/>
            </a:endParaRPr>
          </a:p>
        </p:txBody>
      </p:sp>
      <p:pic>
        <p:nvPicPr>
          <p:cNvPr id="7" name="Рисунок 6" descr="Фр0011.JPG"/>
          <p:cNvPicPr>
            <a:picLocks noChangeAspect="1"/>
          </p:cNvPicPr>
          <p:nvPr/>
        </p:nvPicPr>
        <p:blipFill>
          <a:blip r:embed="rId3" cstate="email"/>
          <a:stretch>
            <a:fillRect/>
          </a:stretch>
        </p:blipFill>
        <p:spPr>
          <a:xfrm>
            <a:off x="5072066" y="2714620"/>
            <a:ext cx="2500330" cy="3790171"/>
          </a:xfrm>
          <a:prstGeom prst="rect">
            <a:avLst/>
          </a:prstGeo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Фр0005.JPG"/>
          <p:cNvPicPr>
            <a:picLocks noChangeAspect="1"/>
          </p:cNvPicPr>
          <p:nvPr/>
        </p:nvPicPr>
        <p:blipFill>
          <a:blip r:embed="rId2" cstate="email"/>
          <a:srcRect/>
          <a:stretch>
            <a:fillRect/>
          </a:stretch>
        </p:blipFill>
        <p:spPr>
          <a:xfrm>
            <a:off x="849870" y="285729"/>
            <a:ext cx="2831256" cy="3500462"/>
          </a:xfrm>
          <a:prstGeom prst="rect">
            <a:avLst/>
          </a:prstGeo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pic>
      <p:sp>
        <p:nvSpPr>
          <p:cNvPr id="3" name="TextBox 2"/>
          <p:cNvSpPr txBox="1"/>
          <p:nvPr/>
        </p:nvSpPr>
        <p:spPr>
          <a:xfrm>
            <a:off x="500034" y="4143380"/>
            <a:ext cx="8215370" cy="2139047"/>
          </a:xfrm>
          <a:prstGeom prst="rect">
            <a:avLst/>
          </a:prstGeom>
          <a:noFill/>
        </p:spPr>
        <p:txBody>
          <a:bodyPr wrap="square" rtlCol="0">
            <a:spAutoFit/>
          </a:bodyPr>
          <a:lstStyle/>
          <a:p>
            <a:pPr algn="ctr"/>
            <a:r>
              <a:rPr lang="ru-RU" sz="2000" b="1" dirty="0" smtClean="0">
                <a:solidFill>
                  <a:srgbClr val="0000CC"/>
                </a:solidFill>
                <a:latin typeface="Arial Narrow" pitchFamily="34" charset="0"/>
              </a:rPr>
              <a:t>Берлиоз Гектор Луи (1803-1869)</a:t>
            </a:r>
          </a:p>
          <a:p>
            <a:pPr algn="ctr"/>
            <a:r>
              <a:rPr lang="ru-RU" sz="1900" b="1" i="1" dirty="0" smtClean="0">
                <a:solidFill>
                  <a:srgbClr val="0000CC"/>
                </a:solidFill>
                <a:latin typeface="Arial Narrow" pitchFamily="34" charset="0"/>
              </a:rPr>
              <a:t>Крупнейший французский композитор-романтик, дирижер, музыкальный писатель. Создатель программного симфонизма. Его перу принадлежат оперы «</a:t>
            </a:r>
            <a:r>
              <a:rPr lang="ru-RU" sz="1900" b="1" i="1" dirty="0" err="1" smtClean="0">
                <a:solidFill>
                  <a:srgbClr val="0000CC"/>
                </a:solidFill>
                <a:latin typeface="Arial Narrow" pitchFamily="34" charset="0"/>
              </a:rPr>
              <a:t>Бенвенуто</a:t>
            </a:r>
            <a:r>
              <a:rPr lang="ru-RU" sz="1900" b="1" i="1" dirty="0" smtClean="0">
                <a:solidFill>
                  <a:srgbClr val="0000CC"/>
                </a:solidFill>
                <a:latin typeface="Arial Narrow" pitchFamily="34" charset="0"/>
              </a:rPr>
              <a:t> </a:t>
            </a:r>
            <a:r>
              <a:rPr lang="ru-RU" sz="1900" b="1" i="1" dirty="0" err="1" smtClean="0">
                <a:solidFill>
                  <a:srgbClr val="0000CC"/>
                </a:solidFill>
                <a:latin typeface="Arial Narrow" pitchFamily="34" charset="0"/>
              </a:rPr>
              <a:t>Челлини</a:t>
            </a:r>
            <a:r>
              <a:rPr lang="ru-RU" sz="1900" b="1" i="1" dirty="0" smtClean="0">
                <a:solidFill>
                  <a:srgbClr val="0000CC"/>
                </a:solidFill>
                <a:latin typeface="Arial Narrow" pitchFamily="34" charset="0"/>
              </a:rPr>
              <a:t>», «Троянцы», симфонии «Фантастическая», «Гарольд в Италии», «Ромео и Юлия», кантаты, оратории, увертюры. Для творчества Берлиоза характерны крупномасштабные произведения, предназначенные для исполнения большими коллективами.</a:t>
            </a:r>
            <a:endParaRPr lang="ru-RU" dirty="0" smtClean="0"/>
          </a:p>
        </p:txBody>
      </p:sp>
      <p:pic>
        <p:nvPicPr>
          <p:cNvPr id="4" name="Рисунок 3" descr="Фр0012.JPG"/>
          <p:cNvPicPr>
            <a:picLocks noChangeAspect="1"/>
          </p:cNvPicPr>
          <p:nvPr/>
        </p:nvPicPr>
        <p:blipFill>
          <a:blip r:embed="rId3" cstate="email"/>
          <a:stretch>
            <a:fillRect/>
          </a:stretch>
        </p:blipFill>
        <p:spPr>
          <a:xfrm>
            <a:off x="4500562" y="357166"/>
            <a:ext cx="2500330" cy="3556104"/>
          </a:xfrm>
          <a:prstGeom prst="rect">
            <a:avLst/>
          </a:prstGeo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0" y="642918"/>
            <a:ext cx="4214842" cy="4078039"/>
          </a:xfrm>
          <a:prstGeom prst="rect">
            <a:avLst/>
          </a:prstGeom>
          <a:noFill/>
        </p:spPr>
        <p:txBody>
          <a:bodyPr wrap="square" rtlCol="0">
            <a:spAutoFit/>
          </a:bodyPr>
          <a:lstStyle/>
          <a:p>
            <a:pPr algn="ctr"/>
            <a:r>
              <a:rPr lang="ru-RU" sz="2200" b="1" dirty="0" err="1" smtClean="0">
                <a:solidFill>
                  <a:srgbClr val="0000CC"/>
                </a:solidFill>
                <a:latin typeface="Arial Narrow" pitchFamily="34" charset="0"/>
              </a:rPr>
              <a:t>Камиль</a:t>
            </a:r>
            <a:r>
              <a:rPr lang="ru-RU" sz="2200" b="1" dirty="0" smtClean="0">
                <a:solidFill>
                  <a:srgbClr val="0000CC"/>
                </a:solidFill>
                <a:latin typeface="Arial Narrow" pitchFamily="34" charset="0"/>
              </a:rPr>
              <a:t> Сен-Санс (1835-1921)</a:t>
            </a:r>
          </a:p>
          <a:p>
            <a:pPr algn="ctr"/>
            <a:endParaRPr lang="ru-RU" sz="1900" b="1" i="1" dirty="0" smtClean="0">
              <a:solidFill>
                <a:srgbClr val="0000CC"/>
              </a:solidFill>
              <a:latin typeface="Arial Narrow" pitchFamily="34" charset="0"/>
            </a:endParaRPr>
          </a:p>
          <a:p>
            <a:pPr algn="ctr"/>
            <a:r>
              <a:rPr lang="ru-RU" sz="1900" b="1" i="1" dirty="0" smtClean="0">
                <a:solidFill>
                  <a:srgbClr val="0000CC"/>
                </a:solidFill>
                <a:latin typeface="Arial Narrow" pitchFamily="34" charset="0"/>
              </a:rPr>
              <a:t> </a:t>
            </a:r>
            <a:r>
              <a:rPr lang="ru-RU" sz="2000" b="1" i="1" dirty="0" smtClean="0">
                <a:solidFill>
                  <a:srgbClr val="0000CC"/>
                </a:solidFill>
                <a:latin typeface="Arial Narrow" pitchFamily="34" charset="0"/>
              </a:rPr>
              <a:t>Композитор, пианист, органист, дирижер, музыкальный общественный деятель. Его лучшие достижения связаны с областью концертно-виртуозной техники. Композитор создал тринадцать опер, наиболее популярной из которых  является «Самсон и </a:t>
            </a:r>
            <a:r>
              <a:rPr lang="ru-RU" sz="2000" b="1" i="1" dirty="0" err="1" smtClean="0">
                <a:solidFill>
                  <a:srgbClr val="0000CC"/>
                </a:solidFill>
                <a:latin typeface="Arial Narrow" pitchFamily="34" charset="0"/>
              </a:rPr>
              <a:t>Далила</a:t>
            </a:r>
            <a:r>
              <a:rPr lang="ru-RU" sz="2000" b="1" i="1" dirty="0" smtClean="0">
                <a:solidFill>
                  <a:srgbClr val="0000CC"/>
                </a:solidFill>
                <a:latin typeface="Arial Narrow" pitchFamily="34" charset="0"/>
              </a:rPr>
              <a:t>». Им написаны симфонии, концерты, пьесы для фортепиано, инструментальные ансамбли.</a:t>
            </a:r>
            <a:endParaRPr lang="ru-RU" sz="2000" b="1" i="1" dirty="0">
              <a:solidFill>
                <a:srgbClr val="0000CC"/>
              </a:solidFill>
              <a:latin typeface="Arial Narrow" pitchFamily="34" charset="0"/>
            </a:endParaRPr>
          </a:p>
        </p:txBody>
      </p:sp>
      <p:pic>
        <p:nvPicPr>
          <p:cNvPr id="4" name="Рисунок 3" descr="Фр0016.JPG"/>
          <p:cNvPicPr>
            <a:picLocks noChangeAspect="1"/>
          </p:cNvPicPr>
          <p:nvPr/>
        </p:nvPicPr>
        <p:blipFill>
          <a:blip r:embed="rId2" cstate="email"/>
          <a:srcRect/>
          <a:stretch>
            <a:fillRect/>
          </a:stretch>
        </p:blipFill>
        <p:spPr>
          <a:xfrm>
            <a:off x="2000232" y="3000373"/>
            <a:ext cx="2571768" cy="3429024"/>
          </a:xfrm>
          <a:prstGeom prst="rect">
            <a:avLst/>
          </a:prstGeom>
          <a:effectLst>
            <a:glow rad="63500">
              <a:schemeClr val="accent1">
                <a:satMod val="175000"/>
                <a:alpha val="40000"/>
              </a:schemeClr>
            </a:glow>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pic>
      <p:pic>
        <p:nvPicPr>
          <p:cNvPr id="5" name="Рисунок 4" descr="Фр0003.JPG"/>
          <p:cNvPicPr>
            <a:picLocks noChangeAspect="1"/>
          </p:cNvPicPr>
          <p:nvPr/>
        </p:nvPicPr>
        <p:blipFill>
          <a:blip r:embed="rId3" cstate="email"/>
          <a:srcRect/>
          <a:stretch>
            <a:fillRect/>
          </a:stretch>
        </p:blipFill>
        <p:spPr>
          <a:xfrm>
            <a:off x="357158" y="285728"/>
            <a:ext cx="2667019" cy="3321193"/>
          </a:xfrm>
          <a:prstGeom prst="rect">
            <a:avLst/>
          </a:prstGeom>
          <a:effectLst>
            <a:glow rad="63500">
              <a:schemeClr val="accent1">
                <a:satMod val="175000"/>
                <a:alpha val="40000"/>
              </a:schemeClr>
            </a:glow>
          </a:effectLst>
        </p:spPr>
        <p:style>
          <a:lnRef idx="2">
            <a:schemeClr val="accent1"/>
          </a:lnRef>
          <a:fillRef idx="100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357166"/>
            <a:ext cx="4643438" cy="6247864"/>
          </a:xfrm>
          <a:prstGeom prst="rect">
            <a:avLst/>
          </a:prstGeom>
        </p:spPr>
        <p:txBody>
          <a:bodyPr wrap="square">
            <a:spAutoFit/>
          </a:bodyPr>
          <a:lstStyle/>
          <a:p>
            <a:pPr algn="ctr"/>
            <a:r>
              <a:rPr lang="ru-RU" sz="2000" b="1" dirty="0" smtClean="0">
                <a:solidFill>
                  <a:srgbClr val="0000CC"/>
                </a:solidFill>
                <a:latin typeface="Arial Narrow" pitchFamily="34" charset="0"/>
              </a:rPr>
              <a:t>Жорж Бизе (1838—1875) </a:t>
            </a:r>
          </a:p>
          <a:p>
            <a:pPr algn="ctr"/>
            <a:r>
              <a:rPr lang="ru-RU" sz="1900" b="1" i="1" dirty="0" smtClean="0">
                <a:solidFill>
                  <a:srgbClr val="0000CC"/>
                </a:solidFill>
                <a:latin typeface="Arial Narrow" pitchFamily="34" charset="0"/>
              </a:rPr>
              <a:t>Композитор периода романтизма, автор оркестровых произведений, романсов, фортепианных пьес, а также опер, самой известной из которых стала «</a:t>
            </a:r>
            <a:r>
              <a:rPr lang="ru-RU" sz="1900" b="1" i="1" dirty="0" err="1" smtClean="0">
                <a:solidFill>
                  <a:srgbClr val="0000CC"/>
                </a:solidFill>
                <a:latin typeface="Arial Narrow" pitchFamily="34" charset="0"/>
              </a:rPr>
              <a:t>Кармен</a:t>
            </a:r>
            <a:r>
              <a:rPr lang="ru-RU" sz="1900" b="1" i="1" dirty="0" smtClean="0">
                <a:solidFill>
                  <a:srgbClr val="0000CC"/>
                </a:solidFill>
                <a:latin typeface="Arial Narrow" pitchFamily="34" charset="0"/>
              </a:rPr>
              <a:t>». Трагические элементы в "</a:t>
            </a:r>
            <a:r>
              <a:rPr lang="ru-RU" sz="1900" b="1" i="1" dirty="0" err="1" smtClean="0">
                <a:solidFill>
                  <a:srgbClr val="0000CC"/>
                </a:solidFill>
                <a:latin typeface="Arial Narrow" pitchFamily="34" charset="0"/>
              </a:rPr>
              <a:t>Кармен</a:t>
            </a:r>
            <a:r>
              <a:rPr lang="ru-RU" sz="1900" b="1" i="1" dirty="0" smtClean="0">
                <a:solidFill>
                  <a:srgbClr val="0000CC"/>
                </a:solidFill>
                <a:latin typeface="Arial Narrow" pitchFamily="34" charset="0"/>
              </a:rPr>
              <a:t>" сочетаются с комическими. Оставаясь верным стилю французского романтизма, Бизе вводит в оперу народные испанские элементы, на фоне которых и развертывается ее действие. Из прочих произведений Бизе наиболее известна сюита из музыки к драме А. Доде "</a:t>
            </a:r>
            <a:r>
              <a:rPr lang="ru-RU" sz="1900" b="1" i="1" dirty="0" err="1" smtClean="0">
                <a:solidFill>
                  <a:srgbClr val="0000CC"/>
                </a:solidFill>
                <a:latin typeface="Arial Narrow" pitchFamily="34" charset="0"/>
              </a:rPr>
              <a:t>Арлезианка</a:t>
            </a:r>
            <a:r>
              <a:rPr lang="ru-RU" sz="1900" b="1" i="1" dirty="0" smtClean="0">
                <a:solidFill>
                  <a:srgbClr val="0000CC"/>
                </a:solidFill>
                <a:latin typeface="Arial Narrow" pitchFamily="34" charset="0"/>
              </a:rPr>
              <a:t>". Бизе написал также много песен и фортепианных произведений. Отличительная черта музыки Бизе — необычайная темпераментность, мелодическое богатство и блестящий оркестровый колорит. Бизе первый </a:t>
            </a:r>
          </a:p>
          <a:p>
            <a:pPr algn="ctr"/>
            <a:r>
              <a:rPr lang="ru-RU" sz="1900" b="1" i="1" dirty="0" smtClean="0">
                <a:solidFill>
                  <a:srgbClr val="0000CC"/>
                </a:solidFill>
                <a:latin typeface="Arial Narrow" pitchFamily="34" charset="0"/>
              </a:rPr>
              <a:t>ввел в оркестр саксофон.</a:t>
            </a:r>
          </a:p>
          <a:p>
            <a:pPr algn="ctr"/>
            <a:endParaRPr lang="ru-RU" sz="1900" b="1" i="1" dirty="0">
              <a:solidFill>
                <a:srgbClr val="0000CC"/>
              </a:solidFill>
              <a:latin typeface="Arial Narrow" pitchFamily="34" charset="0"/>
            </a:endParaRPr>
          </a:p>
        </p:txBody>
      </p:sp>
      <p:pic>
        <p:nvPicPr>
          <p:cNvPr id="5" name="Рисунок 4" descr="Фр0008.JPG"/>
          <p:cNvPicPr>
            <a:picLocks noChangeAspect="1"/>
          </p:cNvPicPr>
          <p:nvPr/>
        </p:nvPicPr>
        <p:blipFill>
          <a:blip r:embed="rId2" cstate="email"/>
          <a:srcRect r="-107"/>
          <a:stretch>
            <a:fillRect/>
          </a:stretch>
        </p:blipFill>
        <p:spPr>
          <a:xfrm>
            <a:off x="5286380" y="857232"/>
            <a:ext cx="3239558" cy="5322131"/>
          </a:xfrm>
          <a:prstGeom prst="rect">
            <a:avLst/>
          </a:prstGeo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639</TotalTime>
  <Words>1630</Words>
  <PresentationFormat>Экран (4:3)</PresentationFormat>
  <Paragraphs>71</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User</cp:lastModifiedBy>
  <cp:revision>81</cp:revision>
  <dcterms:modified xsi:type="dcterms:W3CDTF">2015-10-16T04:46:47Z</dcterms:modified>
</cp:coreProperties>
</file>