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8" r:id="rId3"/>
    <p:sldId id="260" r:id="rId4"/>
    <p:sldId id="277" r:id="rId5"/>
    <p:sldId id="259" r:id="rId6"/>
    <p:sldId id="261" r:id="rId7"/>
    <p:sldId id="267" r:id="rId8"/>
    <p:sldId id="262" r:id="rId9"/>
    <p:sldId id="268" r:id="rId10"/>
    <p:sldId id="279" r:id="rId11"/>
    <p:sldId id="269" r:id="rId12"/>
    <p:sldId id="270" r:id="rId13"/>
    <p:sldId id="271" r:id="rId14"/>
    <p:sldId id="272" r:id="rId15"/>
    <p:sldId id="264" r:id="rId16"/>
    <p:sldId id="257" r:id="rId17"/>
    <p:sldId id="266" r:id="rId18"/>
    <p:sldId id="273" r:id="rId19"/>
    <p:sldId id="265" r:id="rId20"/>
    <p:sldId id="274" r:id="rId21"/>
    <p:sldId id="286" r:id="rId22"/>
    <p:sldId id="263" r:id="rId23"/>
    <p:sldId id="275" r:id="rId24"/>
    <p:sldId id="280" r:id="rId25"/>
    <p:sldId id="276" r:id="rId26"/>
    <p:sldId id="281" r:id="rId27"/>
    <p:sldId id="278" r:id="rId28"/>
    <p:sldId id="282" r:id="rId29"/>
    <p:sldId id="283" r:id="rId30"/>
    <p:sldId id="284" r:id="rId31"/>
    <p:sldId id="285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FF99"/>
    <a:srgbClr val="33CC33"/>
    <a:srgbClr val="99FF99"/>
    <a:srgbClr val="00CC00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00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12B9CF-F327-4388-9BB2-9E992836285F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C0533-F761-43C6-9FFA-9BF81BB57C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C0533-F761-43C6-9FFA-9BF81BB57CD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10_0_871fe_6ebea8fd_orig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643306" y="1643050"/>
            <a:ext cx="4939232" cy="4864608"/>
          </a:xfrm>
          <a:prstGeom prst="rec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928662" y="357166"/>
            <a:ext cx="6667210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5400" b="1" i="1" cap="all" dirty="0" smtClean="0">
                <a:ln w="0"/>
                <a:solidFill>
                  <a:srgbClr val="0066FF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«Поэт органа…»</a:t>
            </a:r>
            <a:endParaRPr lang="ru-RU" sz="5400" b="1" i="1" cap="all" dirty="0">
              <a:ln w="0"/>
              <a:solidFill>
                <a:srgbClr val="0066FF"/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4786322"/>
            <a:ext cx="34290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66FF"/>
                </a:solidFill>
                <a:latin typeface="Arial Narrow" pitchFamily="34" charset="0"/>
              </a:rPr>
              <a:t>ИИЦ – Научная библиотека представляет виртуальную выставку к 330-летию </a:t>
            </a:r>
          </a:p>
          <a:p>
            <a:r>
              <a:rPr lang="ru-RU" sz="2000" b="1" dirty="0" smtClean="0">
                <a:solidFill>
                  <a:srgbClr val="0066FF"/>
                </a:solidFill>
                <a:latin typeface="Arial Narrow" pitchFamily="34" charset="0"/>
              </a:rPr>
              <a:t>Иоганна Себастьяна Баха</a:t>
            </a:r>
            <a:endParaRPr lang="ru-RU" sz="2000" b="1" dirty="0">
              <a:solidFill>
                <a:srgbClr val="0066FF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ах003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3183842" cy="4395544"/>
          </a:xfrm>
          <a:prstGeom prst="rect">
            <a:avLst/>
          </a:prstGeom>
          <a:ln>
            <a:solidFill>
              <a:srgbClr val="0066FF"/>
            </a:solidFill>
          </a:ln>
        </p:spPr>
      </p:pic>
      <p:pic>
        <p:nvPicPr>
          <p:cNvPr id="9" name="Рисунок 8" descr="Бах004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285984" y="714356"/>
            <a:ext cx="3024327" cy="4214794"/>
          </a:xfrm>
          <a:prstGeom prst="rect">
            <a:avLst/>
          </a:prstGeom>
          <a:ln>
            <a:solidFill>
              <a:srgbClr val="0066FF"/>
            </a:solidFill>
          </a:ln>
        </p:spPr>
      </p:pic>
      <p:pic>
        <p:nvPicPr>
          <p:cNvPr id="11" name="Рисунок 10" descr="Бах004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000760" y="0"/>
            <a:ext cx="3143240" cy="4532510"/>
          </a:xfrm>
          <a:prstGeom prst="rect">
            <a:avLst/>
          </a:prstGeom>
          <a:ln>
            <a:solidFill>
              <a:srgbClr val="0066FF"/>
            </a:solidFill>
          </a:ln>
        </p:spPr>
      </p:pic>
      <p:pic>
        <p:nvPicPr>
          <p:cNvPr id="12" name="Рисунок 11" descr="Бах0034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929058" y="2643182"/>
            <a:ext cx="2840033" cy="4214818"/>
          </a:xfrm>
          <a:prstGeom prst="rect">
            <a:avLst/>
          </a:prstGeom>
          <a:ln>
            <a:solidFill>
              <a:srgbClr val="0066FF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500042"/>
            <a:ext cx="428628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66FF"/>
                </a:solidFill>
                <a:latin typeface="Arial Narrow" pitchFamily="34" charset="0"/>
              </a:rPr>
              <a:t>Одно из величайших творений Баха – Месса си минор (1747-1749). Композитор создавал это произведение, понимая, что оно не может быть исполнено в церкви: слишком велико для богослужения. Сложность структуры мессы сочетается с необыкновенной тонкостью и красотой музыки. Здесь есть арии, вокальные ансамбли, хоры; переданы самые разные эмоциональные состояния – от ликования до жалобы, от героики до лирики. Эмоциональный центр мессы – хор «Распятый за нас при Понтии Пилате…»; в музыке звучит глубокий трагизм и сдержанность, внутренняя просветленность</a:t>
            </a:r>
            <a:endParaRPr lang="ru-RU" sz="2000" dirty="0">
              <a:solidFill>
                <a:srgbClr val="0066FF"/>
              </a:solidFill>
              <a:latin typeface="Arial Narrow" pitchFamily="34" charset="0"/>
            </a:endParaRPr>
          </a:p>
        </p:txBody>
      </p:sp>
      <p:pic>
        <p:nvPicPr>
          <p:cNvPr id="5" name="Рисунок 4" descr="Бах02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72066" y="571480"/>
            <a:ext cx="3435741" cy="4922203"/>
          </a:xfrm>
          <a:prstGeom prst="rect">
            <a:avLst/>
          </a:prstGeom>
          <a:ln w="19050">
            <a:solidFill>
              <a:srgbClr val="0066FF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5214942" y="5929330"/>
            <a:ext cx="3114955" cy="369332"/>
          </a:xfrm>
          <a:prstGeom prst="rect">
            <a:avLst/>
          </a:prstGeom>
          <a:gradFill flip="none" rotWithShape="1">
            <a:gsLst>
              <a:gs pos="0">
                <a:srgbClr val="00FF99">
                  <a:shade val="30000"/>
                  <a:satMod val="115000"/>
                </a:srgbClr>
              </a:gs>
              <a:gs pos="50000">
                <a:srgbClr val="00FF99">
                  <a:shade val="67500"/>
                  <a:satMod val="115000"/>
                </a:srgbClr>
              </a:gs>
              <a:gs pos="100000">
                <a:srgbClr val="00FF99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66FF"/>
                </a:solidFill>
                <a:latin typeface="Arial Narrow" pitchFamily="34" charset="0"/>
              </a:rPr>
              <a:t>Дворцовая церковь в Веймаре</a:t>
            </a:r>
            <a:endParaRPr lang="ru-RU" b="1" dirty="0">
              <a:solidFill>
                <a:srgbClr val="0066FF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214290"/>
            <a:ext cx="49292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66FF"/>
                </a:solidFill>
                <a:latin typeface="Arial Narrow" pitchFamily="34" charset="0"/>
              </a:rPr>
              <a:t>Не менее значительно органное и клавирное наследие Баха: прелюдии, токкаты, фуги, хоральные обработки. В Токкате и фуге ре минор (около 1717 г.) для органа, Хроматической фантазии и фуге для клавира (1720г.) и других произведениях соединились вдохновенность, полифоническое богатство  и блестящая виртуозность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Рисунок 6" descr="Бах0025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643570" y="1142983"/>
            <a:ext cx="3214710" cy="4802445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5929322" y="357166"/>
            <a:ext cx="2571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66FF"/>
                </a:solidFill>
                <a:latin typeface="Arial Narrow" pitchFamily="34" charset="0"/>
              </a:rPr>
              <a:t>И.С. Бах. С портрета </a:t>
            </a:r>
          </a:p>
          <a:p>
            <a:r>
              <a:rPr lang="ru-RU" b="1" dirty="0" smtClean="0">
                <a:solidFill>
                  <a:srgbClr val="0066FF"/>
                </a:solidFill>
                <a:latin typeface="Arial Narrow" pitchFamily="34" charset="0"/>
              </a:rPr>
              <a:t>художника Й. Иле (1720)</a:t>
            </a:r>
            <a:endParaRPr lang="ru-RU" b="1" dirty="0">
              <a:solidFill>
                <a:srgbClr val="0066FF"/>
              </a:solidFill>
              <a:latin typeface="Arial Narrow" pitchFamily="34" charset="0"/>
            </a:endParaRPr>
          </a:p>
        </p:txBody>
      </p:sp>
      <p:pic>
        <p:nvPicPr>
          <p:cNvPr id="5" name="Рисунок 4" descr="Бах003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282" y="2928934"/>
            <a:ext cx="2595361" cy="3571876"/>
          </a:xfrm>
          <a:prstGeom prst="rect">
            <a:avLst/>
          </a:prstGeom>
          <a:ln w="19050">
            <a:solidFill>
              <a:srgbClr val="0066FF"/>
            </a:solidFill>
          </a:ln>
        </p:spPr>
      </p:pic>
      <p:pic>
        <p:nvPicPr>
          <p:cNvPr id="6" name="Рисунок 5" descr="Бах005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571736" y="3087932"/>
            <a:ext cx="2571768" cy="3622491"/>
          </a:xfrm>
          <a:prstGeom prst="rect">
            <a:avLst/>
          </a:prstGeom>
          <a:ln w="19050">
            <a:solidFill>
              <a:srgbClr val="0066FF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ах002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786314" y="1214422"/>
            <a:ext cx="3855720" cy="5388864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714876" y="285728"/>
            <a:ext cx="4000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66FF"/>
                </a:solidFill>
                <a:latin typeface="Arial Narrow" pitchFamily="34" charset="0"/>
              </a:rPr>
              <a:t>Заглавный лист рукописи «Хорошо темперированный клавир»</a:t>
            </a:r>
            <a:endParaRPr lang="ru-RU" b="1" dirty="0">
              <a:solidFill>
                <a:srgbClr val="0066FF"/>
              </a:solidFill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357298"/>
            <a:ext cx="392909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66FF"/>
                </a:solidFill>
                <a:latin typeface="Arial Narrow" pitchFamily="34" charset="0"/>
              </a:rPr>
              <a:t>Помимо крупных сочинений Бах писал хоральные прелюдии. Это «инструментальные размышления» без слов над евангельскими событиями или псалмами. </a:t>
            </a:r>
          </a:p>
          <a:p>
            <a:r>
              <a:rPr lang="ru-RU" sz="2000" dirty="0" smtClean="0">
                <a:solidFill>
                  <a:srgbClr val="0066FF"/>
                </a:solidFill>
                <a:latin typeface="Arial Narrow" pitchFamily="34" charset="0"/>
              </a:rPr>
              <a:t>Прелюдии звучали во время богослужения между чтением </a:t>
            </a:r>
          </a:p>
          <a:p>
            <a:r>
              <a:rPr lang="ru-RU" sz="2000" dirty="0" smtClean="0">
                <a:solidFill>
                  <a:srgbClr val="0066FF"/>
                </a:solidFill>
                <a:latin typeface="Arial Narrow" pitchFamily="34" charset="0"/>
              </a:rPr>
              <a:t>Библии и должны были помогать прихожанам осмыслить </a:t>
            </a:r>
          </a:p>
          <a:p>
            <a:r>
              <a:rPr lang="ru-RU" sz="2000" dirty="0" smtClean="0">
                <a:solidFill>
                  <a:srgbClr val="0066FF"/>
                </a:solidFill>
                <a:latin typeface="Arial Narrow" pitchFamily="34" charset="0"/>
              </a:rPr>
              <a:t>услышанное.</a:t>
            </a:r>
            <a:endParaRPr lang="ru-RU" sz="2000" dirty="0">
              <a:solidFill>
                <a:srgbClr val="0066FF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14876" y="785794"/>
            <a:ext cx="39290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66FF"/>
                </a:solidFill>
                <a:latin typeface="Arial Narrow" pitchFamily="34" charset="0"/>
              </a:rPr>
              <a:t>В экспериментальном сочинении – сорока восьми прелюдиях и фугах «Хорошо темперированного клавира – Бах использовал возможности нового способа настройки клавира, когда звуки отделены друг от друга равными расстояниями (полутонами). Темперированный строй  позволял сочинять музыку в любой тональности, и композитор показал выразительные возможности </a:t>
            </a:r>
          </a:p>
          <a:p>
            <a:r>
              <a:rPr lang="ru-RU" sz="2000" dirty="0" smtClean="0">
                <a:solidFill>
                  <a:srgbClr val="0066FF"/>
                </a:solidFill>
                <a:latin typeface="Arial Narrow" pitchFamily="34" charset="0"/>
              </a:rPr>
              <a:t>каждой из них.</a:t>
            </a:r>
            <a:endParaRPr lang="ru-RU" sz="2000" dirty="0">
              <a:solidFill>
                <a:srgbClr val="0066FF"/>
              </a:solidFill>
              <a:latin typeface="Arial Narrow" pitchFamily="34" charset="0"/>
            </a:endParaRPr>
          </a:p>
        </p:txBody>
      </p:sp>
      <p:pic>
        <p:nvPicPr>
          <p:cNvPr id="5" name="Рисунок 4" descr="Бах003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73433" y="571480"/>
            <a:ext cx="3780203" cy="5449429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ах001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8596" y="357166"/>
            <a:ext cx="2868465" cy="4903709"/>
          </a:xfrm>
          <a:prstGeom prst="rect">
            <a:avLst/>
          </a:prstGeom>
          <a:ln>
            <a:solidFill>
              <a:srgbClr val="0066FF"/>
            </a:solidFill>
          </a:ln>
        </p:spPr>
      </p:pic>
      <p:pic>
        <p:nvPicPr>
          <p:cNvPr id="4" name="Рисунок 3" descr="Бах001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071802" y="1571612"/>
            <a:ext cx="2724440" cy="4000528"/>
          </a:xfrm>
          <a:prstGeom prst="rect">
            <a:avLst/>
          </a:prstGeom>
          <a:ln>
            <a:solidFill>
              <a:srgbClr val="0066FF"/>
            </a:solidFill>
          </a:ln>
        </p:spPr>
      </p:pic>
      <p:pic>
        <p:nvPicPr>
          <p:cNvPr id="5" name="Рисунок 4" descr="Бах000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786446" y="2143116"/>
            <a:ext cx="3040769" cy="4481967"/>
          </a:xfrm>
          <a:prstGeom prst="rect">
            <a:avLst/>
          </a:prstGeom>
          <a:ln>
            <a:solidFill>
              <a:srgbClr val="0066FF"/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1472" y="857232"/>
            <a:ext cx="400052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66FF"/>
                </a:solidFill>
                <a:latin typeface="Arial Narrow" pitchFamily="34" charset="0"/>
              </a:rPr>
              <a:t>Пятнадцать лет работал Себастьян Бах в княжеских резиденциях в качестве  придворного органиста и директора камерной музыки – сначала в Веймаре, затем в </a:t>
            </a:r>
            <a:r>
              <a:rPr lang="ru-RU" sz="2000" dirty="0" err="1" smtClean="0">
                <a:solidFill>
                  <a:srgbClr val="0066FF"/>
                </a:solidFill>
                <a:latin typeface="Arial Narrow" pitchFamily="34" charset="0"/>
              </a:rPr>
              <a:t>Кётене</a:t>
            </a:r>
            <a:r>
              <a:rPr lang="ru-RU" sz="2000" dirty="0" smtClean="0">
                <a:solidFill>
                  <a:srgbClr val="0066FF"/>
                </a:solidFill>
                <a:latin typeface="Arial Narrow" pitchFamily="34" charset="0"/>
              </a:rPr>
              <a:t> (1708-1723). Но громкие титулы не означали материальное благополучие и творческую свободу. Он оставался служилым музыкантом в дворцовом камзоле. Но Бах неустанно трудился,  и о Бахе-органисте, о его поразительной виртуозности складывались легенды.</a:t>
            </a:r>
            <a:endParaRPr lang="ru-RU" sz="2000" dirty="0">
              <a:solidFill>
                <a:srgbClr val="0066FF"/>
              </a:solidFill>
              <a:latin typeface="Arial Narrow" pitchFamily="34" charset="0"/>
            </a:endParaRPr>
          </a:p>
        </p:txBody>
      </p:sp>
      <p:pic>
        <p:nvPicPr>
          <p:cNvPr id="6" name="Рисунок 5" descr="Бах02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786314" y="857232"/>
            <a:ext cx="3980688" cy="5724144"/>
          </a:xfrm>
          <a:prstGeom prst="rect">
            <a:avLst/>
          </a:prstGeom>
          <a:ln w="19050">
            <a:solidFill>
              <a:srgbClr val="0066FF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5429256" y="285728"/>
            <a:ext cx="2484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66FF"/>
                </a:solidFill>
                <a:latin typeface="Arial Narrow" pitchFamily="34" charset="0"/>
              </a:rPr>
              <a:t>Города, где жил И.С.Бах</a:t>
            </a:r>
            <a:endParaRPr lang="ru-RU" b="1" dirty="0">
              <a:solidFill>
                <a:srgbClr val="0066FF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ах003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3087112" cy="4500570"/>
          </a:xfrm>
          <a:prstGeom prst="rect">
            <a:avLst/>
          </a:prstGeom>
          <a:ln>
            <a:solidFill>
              <a:srgbClr val="0066FF"/>
            </a:solidFill>
          </a:ln>
        </p:spPr>
      </p:pic>
      <p:pic>
        <p:nvPicPr>
          <p:cNvPr id="6" name="Рисунок 5" descr="Бах003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14480" y="857232"/>
            <a:ext cx="3319394" cy="4681831"/>
          </a:xfrm>
          <a:prstGeom prst="rect">
            <a:avLst/>
          </a:prstGeom>
          <a:ln>
            <a:solidFill>
              <a:srgbClr val="0066FF"/>
            </a:solidFill>
          </a:ln>
        </p:spPr>
      </p:pic>
      <p:pic>
        <p:nvPicPr>
          <p:cNvPr id="11" name="Рисунок 10" descr="Бах004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071934" y="2000240"/>
            <a:ext cx="3132509" cy="4244482"/>
          </a:xfrm>
          <a:prstGeom prst="rect">
            <a:avLst/>
          </a:prstGeom>
          <a:ln>
            <a:solidFill>
              <a:srgbClr val="0066FF"/>
            </a:solidFill>
          </a:ln>
        </p:spPr>
      </p:pic>
      <p:pic>
        <p:nvPicPr>
          <p:cNvPr id="12" name="Рисунок 11" descr="Бах0040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929290" y="2285992"/>
            <a:ext cx="3214710" cy="4468646"/>
          </a:xfrm>
          <a:prstGeom prst="rect">
            <a:avLst/>
          </a:prstGeom>
          <a:ln>
            <a:solidFill>
              <a:srgbClr val="0066FF"/>
            </a:solidFill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1522714_676813_phpc994b2ca27200904081040_1_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786314" y="1000108"/>
            <a:ext cx="3929090" cy="5533930"/>
          </a:xfrm>
          <a:prstGeom prst="rect">
            <a:avLst/>
          </a:prstGeom>
          <a:ln w="12700">
            <a:solidFill>
              <a:srgbClr val="0066FF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5500694" y="214290"/>
            <a:ext cx="2643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66FF"/>
                </a:solidFill>
                <a:latin typeface="Arial Narrow" pitchFamily="34" charset="0"/>
              </a:rPr>
              <a:t>Орган в Церкви святого </a:t>
            </a:r>
          </a:p>
          <a:p>
            <a:r>
              <a:rPr lang="ru-RU" b="1" dirty="0" smtClean="0">
                <a:solidFill>
                  <a:srgbClr val="0066FF"/>
                </a:solidFill>
                <a:latin typeface="Arial Narrow" pitchFamily="34" charset="0"/>
              </a:rPr>
              <a:t>Фомы В Лейпциге.</a:t>
            </a:r>
            <a:endParaRPr lang="ru-RU" b="1" dirty="0">
              <a:solidFill>
                <a:srgbClr val="0066FF"/>
              </a:solidFill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1357298"/>
            <a:ext cx="38576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66FF"/>
                </a:solidFill>
                <a:latin typeface="Arial Narrow" pitchFamily="34" charset="0"/>
              </a:rPr>
              <a:t>Орган должен был сыграть и он действительно сыграл исключительно важную роль в творческой деятельности Баха – не только потому, что это был любимейший инструмент композитора, но и потому, что он был самым «массовым» во времена Баха. Бах – истинный поэт органа. Когда композитору было 38 лет, он переехал в Лейпциг и был назначен кантором в школе при Церкви святого Фомы. Однако это не облегчило его жизни. </a:t>
            </a:r>
            <a:endParaRPr lang="ru-RU" sz="2000" dirty="0">
              <a:solidFill>
                <a:srgbClr val="0066FF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ах001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2857520" cy="44656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Рисунок 3" descr="Бах001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428860" y="1214422"/>
            <a:ext cx="2610617" cy="385046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Рисунок 6" descr="Бах001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286248" y="2643182"/>
            <a:ext cx="2500330" cy="396014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ach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643438" y="500042"/>
            <a:ext cx="3997981" cy="4832027"/>
          </a:xfrm>
          <a:prstGeom prst="rect">
            <a:avLst/>
          </a:prstGeom>
          <a:ln w="19050">
            <a:solidFill>
              <a:srgbClr val="0066FF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85720" y="1357298"/>
            <a:ext cx="42862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66FF"/>
                </a:solidFill>
                <a:latin typeface="Arial Narrow" pitchFamily="34" charset="0"/>
              </a:rPr>
              <a:t>“</a:t>
            </a:r>
            <a:r>
              <a:rPr lang="en-US" sz="2000" b="1" dirty="0" err="1" smtClean="0">
                <a:solidFill>
                  <a:srgbClr val="0066FF"/>
                </a:solidFill>
                <a:latin typeface="Arial Narrow" pitchFamily="34" charset="0"/>
              </a:rPr>
              <a:t>Nicht</a:t>
            </a:r>
            <a:r>
              <a:rPr lang="en-US" sz="2000" b="1" dirty="0" smtClean="0">
                <a:solidFill>
                  <a:srgbClr val="0066FF"/>
                </a:solidFill>
                <a:latin typeface="Arial Narrow" pitchFamily="34" charset="0"/>
              </a:rPr>
              <a:t> Bach! – Meer </a:t>
            </a:r>
            <a:r>
              <a:rPr lang="en-US" sz="2000" b="1" dirty="0" err="1" smtClean="0">
                <a:solidFill>
                  <a:srgbClr val="0066FF"/>
                </a:solidFill>
                <a:latin typeface="Arial Narrow" pitchFamily="34" charset="0"/>
              </a:rPr>
              <a:t>sollte</a:t>
            </a:r>
            <a:r>
              <a:rPr lang="en-US" sz="2000" b="1" dirty="0" smtClean="0">
                <a:solidFill>
                  <a:srgbClr val="0066FF"/>
                </a:solidFill>
                <a:latin typeface="Arial Narrow" pitchFamily="34" charset="0"/>
              </a:rPr>
              <a:t> </a:t>
            </a:r>
            <a:r>
              <a:rPr lang="en-US" sz="2000" b="1" dirty="0" err="1" smtClean="0">
                <a:solidFill>
                  <a:srgbClr val="0066FF"/>
                </a:solidFill>
                <a:latin typeface="Arial Narrow" pitchFamily="34" charset="0"/>
              </a:rPr>
              <a:t>er</a:t>
            </a:r>
            <a:r>
              <a:rPr lang="ru-RU" sz="2000" b="1" dirty="0" smtClean="0">
                <a:solidFill>
                  <a:srgbClr val="0066FF"/>
                </a:solidFill>
                <a:latin typeface="Arial Narrow" pitchFamily="34" charset="0"/>
              </a:rPr>
              <a:t> </a:t>
            </a:r>
            <a:r>
              <a:rPr lang="en-US" sz="2000" b="1" dirty="0" smtClean="0">
                <a:solidFill>
                  <a:srgbClr val="0066FF"/>
                </a:solidFill>
                <a:latin typeface="Arial Narrow" pitchFamily="34" charset="0"/>
              </a:rPr>
              <a:t> </a:t>
            </a:r>
            <a:r>
              <a:rPr lang="en-US" sz="2000" b="1" dirty="0" err="1" smtClean="0">
                <a:solidFill>
                  <a:srgbClr val="0066FF"/>
                </a:solidFill>
                <a:latin typeface="Arial Narrow" pitchFamily="34" charset="0"/>
              </a:rPr>
              <a:t>heissen</a:t>
            </a:r>
            <a:r>
              <a:rPr lang="en-US" sz="2000" b="1" dirty="0" smtClean="0">
                <a:solidFill>
                  <a:srgbClr val="0066FF"/>
                </a:solidFill>
                <a:latin typeface="Arial Narrow" pitchFamily="34" charset="0"/>
              </a:rPr>
              <a:t>…”</a:t>
            </a:r>
          </a:p>
          <a:p>
            <a:r>
              <a:rPr lang="ru-RU" sz="2000" b="1" dirty="0" smtClean="0">
                <a:solidFill>
                  <a:srgbClr val="0066FF"/>
                </a:solidFill>
                <a:latin typeface="Arial Narrow" pitchFamily="34" charset="0"/>
              </a:rPr>
              <a:t>        </a:t>
            </a:r>
          </a:p>
          <a:p>
            <a:r>
              <a:rPr lang="ru-RU" sz="2000" b="1" dirty="0" smtClean="0">
                <a:solidFill>
                  <a:srgbClr val="0066FF"/>
                </a:solidFill>
                <a:latin typeface="Arial Narrow" pitchFamily="34" charset="0"/>
              </a:rPr>
              <a:t>                                           </a:t>
            </a:r>
            <a:r>
              <a:rPr lang="en-US" sz="2000" b="1" dirty="0" smtClean="0">
                <a:solidFill>
                  <a:srgbClr val="0066FF"/>
                </a:solidFill>
                <a:latin typeface="Arial Narrow" pitchFamily="34" charset="0"/>
              </a:rPr>
              <a:t>Beethoven</a:t>
            </a:r>
          </a:p>
          <a:p>
            <a:r>
              <a:rPr lang="en-US" sz="2000" b="1" dirty="0" smtClean="0">
                <a:solidFill>
                  <a:srgbClr val="0066FF"/>
                </a:solidFill>
                <a:latin typeface="Arial Narrow" pitchFamily="34" charset="0"/>
              </a:rPr>
              <a:t>                                                 </a:t>
            </a:r>
            <a:endParaRPr lang="ru-RU" sz="2000" b="1" dirty="0" smtClean="0">
              <a:solidFill>
                <a:srgbClr val="0066FF"/>
              </a:solidFill>
              <a:latin typeface="Arial Narrow" pitchFamily="34" charset="0"/>
            </a:endParaRPr>
          </a:p>
          <a:p>
            <a:r>
              <a:rPr lang="en-US" sz="2000" b="1" dirty="0" smtClean="0">
                <a:solidFill>
                  <a:srgbClr val="0066FF"/>
                </a:solidFill>
                <a:latin typeface="Arial Narrow" pitchFamily="34" charset="0"/>
              </a:rPr>
              <a:t> </a:t>
            </a:r>
            <a:r>
              <a:rPr lang="ru-RU" sz="2000" b="1" dirty="0" smtClean="0">
                <a:solidFill>
                  <a:srgbClr val="0066FF"/>
                </a:solidFill>
                <a:latin typeface="Arial Narrow" pitchFamily="34" charset="0"/>
              </a:rPr>
              <a:t>«Не ручей! – Море должно было </a:t>
            </a:r>
            <a:endParaRPr lang="en-US" sz="2000" b="1" dirty="0" smtClean="0">
              <a:solidFill>
                <a:srgbClr val="0066FF"/>
              </a:solidFill>
              <a:latin typeface="Arial Narrow" pitchFamily="34" charset="0"/>
            </a:endParaRPr>
          </a:p>
          <a:p>
            <a:r>
              <a:rPr lang="en-US" sz="2000" b="1" dirty="0" smtClean="0">
                <a:solidFill>
                  <a:srgbClr val="0066FF"/>
                </a:solidFill>
                <a:latin typeface="Arial Narrow" pitchFamily="34" charset="0"/>
              </a:rPr>
              <a:t>                                     </a:t>
            </a:r>
            <a:r>
              <a:rPr lang="ru-RU" sz="2000" b="1" dirty="0" smtClean="0">
                <a:solidFill>
                  <a:srgbClr val="0066FF"/>
                </a:solidFill>
                <a:latin typeface="Arial Narrow" pitchFamily="34" charset="0"/>
              </a:rPr>
              <a:t>быть ему имя…»</a:t>
            </a:r>
          </a:p>
          <a:p>
            <a:endParaRPr lang="ru-RU" sz="2000" b="1" dirty="0" smtClean="0">
              <a:solidFill>
                <a:srgbClr val="0066FF"/>
              </a:solidFill>
              <a:latin typeface="Arial Narrow" pitchFamily="34" charset="0"/>
            </a:endParaRPr>
          </a:p>
          <a:p>
            <a:r>
              <a:rPr lang="ru-RU" sz="2000" b="1" dirty="0" smtClean="0">
                <a:solidFill>
                  <a:srgbClr val="0066FF"/>
                </a:solidFill>
                <a:latin typeface="Arial Narrow" pitchFamily="34" charset="0"/>
              </a:rPr>
              <a:t>                                          Бетховен</a:t>
            </a:r>
          </a:p>
          <a:p>
            <a:r>
              <a:rPr lang="ru-RU" sz="2000" b="1" dirty="0" smtClean="0">
                <a:solidFill>
                  <a:srgbClr val="0066FF"/>
                </a:solidFill>
                <a:latin typeface="Arial Narrow" pitchFamily="34" charset="0"/>
              </a:rPr>
              <a:t>   </a:t>
            </a:r>
          </a:p>
          <a:p>
            <a:r>
              <a:rPr lang="ru-RU" sz="2000" b="1" dirty="0" smtClean="0">
                <a:solidFill>
                  <a:srgbClr val="0066FF"/>
                </a:solidFill>
                <a:latin typeface="Arial Narrow" pitchFamily="34" charset="0"/>
              </a:rPr>
              <a:t>                                           </a:t>
            </a:r>
            <a:endParaRPr lang="ru-RU" sz="2000" b="1" dirty="0">
              <a:solidFill>
                <a:srgbClr val="0066FF"/>
              </a:solidFill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5715016"/>
            <a:ext cx="4000528" cy="646331"/>
          </a:xfrm>
          <a:prstGeom prst="rect">
            <a:avLst/>
          </a:prstGeom>
          <a:gradFill flip="none" rotWithShape="1">
            <a:gsLst>
              <a:gs pos="0">
                <a:srgbClr val="99FF99">
                  <a:shade val="30000"/>
                  <a:satMod val="115000"/>
                </a:srgbClr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66FF"/>
                </a:solidFill>
                <a:latin typeface="Arial Narrow" pitchFamily="34" charset="0"/>
              </a:rPr>
              <a:t>Иоганн Себастьян Бах  (1685 – 1750) </a:t>
            </a:r>
          </a:p>
          <a:p>
            <a:r>
              <a:rPr lang="ru-RU" b="1" dirty="0" smtClean="0">
                <a:solidFill>
                  <a:srgbClr val="0066FF"/>
                </a:solidFill>
                <a:latin typeface="Arial Narrow" pitchFamily="34" charset="0"/>
              </a:rPr>
              <a:t>Портрет работы </a:t>
            </a:r>
            <a:r>
              <a:rPr lang="en-US" b="1" dirty="0" smtClean="0">
                <a:solidFill>
                  <a:srgbClr val="0066FF"/>
                </a:solidFill>
                <a:latin typeface="Arial Narrow" pitchFamily="34" charset="0"/>
              </a:rPr>
              <a:t> </a:t>
            </a:r>
            <a:r>
              <a:rPr lang="ru-RU" b="1" dirty="0" smtClean="0">
                <a:solidFill>
                  <a:srgbClr val="0066FF"/>
                </a:solidFill>
                <a:latin typeface="Arial Narrow" pitchFamily="34" charset="0"/>
              </a:rPr>
              <a:t>Э.</a:t>
            </a:r>
            <a:r>
              <a:rPr lang="en-US" b="1" dirty="0" smtClean="0">
                <a:solidFill>
                  <a:srgbClr val="0066FF"/>
                </a:solidFill>
                <a:latin typeface="Arial Narrow" pitchFamily="34" charset="0"/>
              </a:rPr>
              <a:t> </a:t>
            </a:r>
            <a:r>
              <a:rPr lang="ru-RU" b="1" dirty="0" err="1" smtClean="0">
                <a:solidFill>
                  <a:srgbClr val="0066FF"/>
                </a:solidFill>
                <a:latin typeface="Arial Narrow" pitchFamily="34" charset="0"/>
              </a:rPr>
              <a:t>Г.Гаусмана</a:t>
            </a:r>
            <a:r>
              <a:rPr lang="ru-RU" b="1" dirty="0" smtClean="0">
                <a:solidFill>
                  <a:srgbClr val="0066FF"/>
                </a:solidFill>
                <a:latin typeface="Arial Narrow" pitchFamily="34" charset="0"/>
              </a:rPr>
              <a:t> </a:t>
            </a:r>
            <a:endParaRPr lang="ru-RU" b="1" dirty="0">
              <a:solidFill>
                <a:srgbClr val="0066FF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ах002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572000" y="1285860"/>
            <a:ext cx="4098996" cy="5072826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857752" y="357166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66FF"/>
                </a:solidFill>
                <a:latin typeface="Arial Narrow" pitchFamily="34" charset="0"/>
              </a:rPr>
              <a:t>Лейпциг. </a:t>
            </a:r>
            <a:r>
              <a:rPr lang="ru-RU" b="1" dirty="0" err="1" smtClean="0">
                <a:solidFill>
                  <a:srgbClr val="0066FF"/>
                </a:solidFill>
                <a:latin typeface="Arial Narrow" pitchFamily="34" charset="0"/>
              </a:rPr>
              <a:t>Томаскирхе</a:t>
            </a:r>
            <a:r>
              <a:rPr lang="ru-RU" b="1" dirty="0" smtClean="0">
                <a:solidFill>
                  <a:srgbClr val="0066FF"/>
                </a:solidFill>
                <a:latin typeface="Arial Narrow" pitchFamily="34" charset="0"/>
              </a:rPr>
              <a:t> и здание школы св. Фомы (слева)</a:t>
            </a:r>
            <a:endParaRPr lang="ru-RU" b="1" dirty="0">
              <a:solidFill>
                <a:srgbClr val="0066FF"/>
              </a:solidFill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285860"/>
            <a:ext cx="35719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66FF"/>
                </a:solidFill>
                <a:latin typeface="Arial Narrow" pitchFamily="34" charset="0"/>
              </a:rPr>
              <a:t>Постоянные беспорядки, склоки и дрязги среди учителей, преследование начальства угнетали Баха, да и доходы были невелики, а ведь надо было обеспечивать  шестерых детей. Но Бах продолжал бороться с невежеством и много трудиться до конца своих дней. Лишь в 1730 году , когда ректором школы был избран </a:t>
            </a:r>
            <a:r>
              <a:rPr lang="ru-RU" sz="2000" dirty="0" err="1" smtClean="0">
                <a:solidFill>
                  <a:srgbClr val="0066FF"/>
                </a:solidFill>
                <a:latin typeface="Arial Narrow" pitchFamily="34" charset="0"/>
              </a:rPr>
              <a:t>И.М.Геснер</a:t>
            </a:r>
            <a:r>
              <a:rPr lang="ru-RU" sz="2000" dirty="0" smtClean="0">
                <a:solidFill>
                  <a:srgbClr val="0066FF"/>
                </a:solidFill>
                <a:latin typeface="Arial Narrow" pitchFamily="34" charset="0"/>
              </a:rPr>
              <a:t>, друг Баха и почитатель его таланта, в жизни </a:t>
            </a:r>
            <a:r>
              <a:rPr lang="ru-RU" sz="2000" dirty="0" err="1" smtClean="0">
                <a:solidFill>
                  <a:srgbClr val="0066FF"/>
                </a:solidFill>
                <a:latin typeface="Arial Narrow" pitchFamily="34" charset="0"/>
              </a:rPr>
              <a:t>лейпцигского</a:t>
            </a:r>
            <a:r>
              <a:rPr lang="ru-RU" sz="2000" dirty="0" smtClean="0">
                <a:solidFill>
                  <a:srgbClr val="0066FF"/>
                </a:solidFill>
                <a:latin typeface="Arial Narrow" pitchFamily="34" charset="0"/>
              </a:rPr>
              <a:t> кантора наступило облегчение</a:t>
            </a:r>
            <a:endParaRPr lang="ru-RU" sz="2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357166"/>
            <a:ext cx="400052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66FF"/>
                </a:solidFill>
                <a:latin typeface="Arial Narrow" pitchFamily="34" charset="0"/>
              </a:rPr>
              <a:t>«Страсти», или </a:t>
            </a:r>
            <a:r>
              <a:rPr lang="ru-RU" sz="2000" dirty="0" err="1" smtClean="0">
                <a:solidFill>
                  <a:srgbClr val="0066FF"/>
                </a:solidFill>
                <a:latin typeface="Arial Narrow" pitchFamily="34" charset="0"/>
              </a:rPr>
              <a:t>пассионы</a:t>
            </a:r>
            <a:r>
              <a:rPr lang="ru-RU" sz="2000" dirty="0" smtClean="0">
                <a:solidFill>
                  <a:srgbClr val="0066FF"/>
                </a:solidFill>
                <a:latin typeface="Arial Narrow" pitchFamily="34" charset="0"/>
              </a:rPr>
              <a:t>, - музыкальные композиции на евангельский текст о страданиях и смерти Иисуса </a:t>
            </a:r>
            <a:r>
              <a:rPr lang="ru-RU" sz="2000" dirty="0" smtClean="0">
                <a:solidFill>
                  <a:srgbClr val="0066FF"/>
                </a:solidFill>
                <a:latin typeface="Arial Narrow" pitchFamily="34" charset="0"/>
              </a:rPr>
              <a:t>Х</a:t>
            </a:r>
            <a:r>
              <a:rPr lang="ru-RU" sz="2000" dirty="0" smtClean="0">
                <a:solidFill>
                  <a:srgbClr val="0066FF"/>
                </a:solidFill>
                <a:latin typeface="Arial Narrow" pitchFamily="34" charset="0"/>
              </a:rPr>
              <a:t>риста. Расцвет жанра относится к Х</a:t>
            </a:r>
            <a:r>
              <a:rPr lang="en-US" sz="2000" dirty="0" smtClean="0">
                <a:solidFill>
                  <a:srgbClr val="0066FF"/>
                </a:solidFill>
                <a:latin typeface="Arial Narrow" pitchFamily="34" charset="0"/>
              </a:rPr>
              <a:t>VII</a:t>
            </a:r>
            <a:r>
              <a:rPr lang="ru-RU" sz="2000" dirty="0" smtClean="0">
                <a:solidFill>
                  <a:srgbClr val="0066FF"/>
                </a:solidFill>
                <a:latin typeface="Arial Narrow" pitchFamily="34" charset="0"/>
              </a:rPr>
              <a:t>– Х</a:t>
            </a:r>
            <a:r>
              <a:rPr lang="en-US" sz="2000" dirty="0" smtClean="0">
                <a:solidFill>
                  <a:srgbClr val="0066FF"/>
                </a:solidFill>
                <a:latin typeface="Arial Narrow" pitchFamily="34" charset="0"/>
              </a:rPr>
              <a:t>VIII </a:t>
            </a:r>
            <a:r>
              <a:rPr lang="ru-RU" sz="2000" dirty="0" smtClean="0">
                <a:solidFill>
                  <a:srgbClr val="0066FF"/>
                </a:solidFill>
                <a:latin typeface="Arial Narrow" pitchFamily="34" charset="0"/>
              </a:rPr>
              <a:t>в.в. </a:t>
            </a:r>
            <a:r>
              <a:rPr lang="ru-RU" sz="2000" dirty="0" smtClean="0">
                <a:solidFill>
                  <a:srgbClr val="0066FF"/>
                </a:solidFill>
                <a:latin typeface="Arial Narrow" pitchFamily="34" charset="0"/>
              </a:rPr>
              <a:t>и</a:t>
            </a:r>
            <a:r>
              <a:rPr lang="ru-RU" sz="2000" dirty="0" smtClean="0">
                <a:solidFill>
                  <a:srgbClr val="0066FF"/>
                </a:solidFill>
                <a:latin typeface="Arial Narrow" pitchFamily="34" charset="0"/>
              </a:rPr>
              <a:t> связан с творчеством Баха, который внес в «страсти» существенные изменения. Кроме евангельского текста Бах использовал современный поэтический текст: на него написаны арии, завершающие каждую сцену. Арии передают размышления человека, читающего Евангелие, его переживания и молитву. В «Страстях» Баха три типа хора: хор, исполняющий хорал-молитву; хор, передающий отстраненную оценку событий; хор как непосредственный участник действия, т.е. народ.</a:t>
            </a:r>
            <a:endParaRPr lang="ru-RU" sz="2000" dirty="0">
              <a:solidFill>
                <a:srgbClr val="0066FF"/>
              </a:solidFill>
              <a:latin typeface="Arial Narrow" pitchFamily="34" charset="0"/>
            </a:endParaRPr>
          </a:p>
        </p:txBody>
      </p:sp>
      <p:pic>
        <p:nvPicPr>
          <p:cNvPr id="5" name="Рисунок 4" descr="Бах000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525749" y="2857496"/>
            <a:ext cx="2487376" cy="4000504"/>
          </a:xfrm>
          <a:prstGeom prst="rect">
            <a:avLst/>
          </a:prstGeom>
          <a:ln w="28575">
            <a:solidFill>
              <a:srgbClr val="0066FF"/>
            </a:solidFill>
          </a:ln>
        </p:spPr>
      </p:pic>
      <p:pic>
        <p:nvPicPr>
          <p:cNvPr id="6" name="Рисунок 5" descr="Бах001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143636" y="0"/>
            <a:ext cx="2286016" cy="355050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ах000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20" y="285728"/>
            <a:ext cx="2643174" cy="3950332"/>
          </a:xfrm>
          <a:prstGeom prst="rect">
            <a:avLst/>
          </a:prstGeom>
          <a:ln w="19050">
            <a:solidFill>
              <a:srgbClr val="0066FF"/>
            </a:solidFill>
          </a:ln>
        </p:spPr>
      </p:pic>
      <p:pic>
        <p:nvPicPr>
          <p:cNvPr id="7" name="Рисунок 6" descr="Бах001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714612" y="1071546"/>
            <a:ext cx="2643206" cy="4345513"/>
          </a:xfrm>
          <a:prstGeom prst="rect">
            <a:avLst/>
          </a:prstGeom>
          <a:ln w="19050">
            <a:solidFill>
              <a:srgbClr val="0066FF"/>
            </a:solidFill>
          </a:ln>
        </p:spPr>
      </p:pic>
      <p:pic>
        <p:nvPicPr>
          <p:cNvPr id="8" name="Рисунок 7" descr="Бах000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214942" y="2571744"/>
            <a:ext cx="3056436" cy="4054553"/>
          </a:xfrm>
          <a:prstGeom prst="rect">
            <a:avLst/>
          </a:prstGeom>
          <a:ln w="19050">
            <a:solidFill>
              <a:srgbClr val="0066FF"/>
            </a:solidFill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ах003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572000" y="3272026"/>
            <a:ext cx="4143404" cy="3325707"/>
          </a:xfrm>
          <a:prstGeom prst="rect">
            <a:avLst/>
          </a:prstGeom>
          <a:ln w="28575">
            <a:solidFill>
              <a:srgbClr val="0066FF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28596" y="5286388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66FF"/>
                </a:solidFill>
                <a:latin typeface="Arial Narrow" pitchFamily="34" charset="0"/>
              </a:rPr>
              <a:t>И.С.Бах играет в Потсдамской гарнизонной церкви</a:t>
            </a:r>
            <a:endParaRPr lang="ru-RU" b="1" dirty="0">
              <a:solidFill>
                <a:srgbClr val="0066FF"/>
              </a:solidFill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357166"/>
            <a:ext cx="81439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66FF"/>
                </a:solidFill>
                <a:latin typeface="Arial Narrow" pitchFamily="34" charset="0"/>
              </a:rPr>
              <a:t>Период с 1723 по 1740 год – время самой широкой и разносторонней </a:t>
            </a:r>
          </a:p>
          <a:p>
            <a:r>
              <a:rPr lang="ru-RU" sz="2000" dirty="0" smtClean="0">
                <a:solidFill>
                  <a:srgbClr val="0066FF"/>
                </a:solidFill>
                <a:latin typeface="Arial Narrow" pitchFamily="34" charset="0"/>
              </a:rPr>
              <a:t>деятельности Баха – композитора, дирижера, виртуоза –исполнителя. С 1729 года Иоганн Себастьян Бах взял на себя руководство</a:t>
            </a:r>
            <a:r>
              <a:rPr lang="en-US" sz="2000" dirty="0" smtClean="0">
                <a:solidFill>
                  <a:srgbClr val="0066FF"/>
                </a:solidFill>
                <a:latin typeface="Arial Narrow" pitchFamily="34" charset="0"/>
              </a:rPr>
              <a:t> </a:t>
            </a:r>
            <a:r>
              <a:rPr lang="ru-RU" sz="2000" dirty="0" smtClean="0">
                <a:solidFill>
                  <a:srgbClr val="0066FF"/>
                </a:solidFill>
                <a:latin typeface="Arial Narrow" pitchFamily="34" charset="0"/>
              </a:rPr>
              <a:t>«</a:t>
            </a:r>
            <a:r>
              <a:rPr lang="en-US" sz="2000" dirty="0" err="1" smtClean="0">
                <a:solidFill>
                  <a:srgbClr val="0066FF"/>
                </a:solidFill>
                <a:latin typeface="Arial Narrow" pitchFamily="34" charset="0"/>
              </a:rPr>
              <a:t>Collegium</a:t>
            </a:r>
            <a:r>
              <a:rPr lang="en-US" sz="2000" dirty="0" smtClean="0">
                <a:solidFill>
                  <a:srgbClr val="0066FF"/>
                </a:solidFill>
                <a:latin typeface="Arial Narrow" pitchFamily="34" charset="0"/>
              </a:rPr>
              <a:t> </a:t>
            </a:r>
            <a:r>
              <a:rPr lang="en-US" sz="2000" dirty="0" err="1" smtClean="0">
                <a:solidFill>
                  <a:srgbClr val="0066FF"/>
                </a:solidFill>
                <a:latin typeface="Arial Narrow" pitchFamily="34" charset="0"/>
              </a:rPr>
              <a:t>Musicum</a:t>
            </a:r>
            <a:r>
              <a:rPr lang="ru-RU" sz="2000" dirty="0" smtClean="0">
                <a:solidFill>
                  <a:srgbClr val="0066FF"/>
                </a:solidFill>
                <a:latin typeface="Arial Narrow" pitchFamily="34" charset="0"/>
              </a:rPr>
              <a:t>» («Музыкальной коллегией») – светским ансамблем. При участии композитора  художественный уровень концертов становится несравненно более высоким и пользуется успехом у публики. Но и помимо Лейпцига Бах совершал артистические поездки по другим городам Германии, и они сопровождались неизменным успехом. Издавна завоеванная слава виртуоза доставляла новые триумфы, привлекала новых почитателей и друзей.</a:t>
            </a:r>
            <a:endParaRPr lang="ru-RU" sz="2000" dirty="0">
              <a:solidFill>
                <a:srgbClr val="0066FF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ах003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2844" y="214290"/>
            <a:ext cx="2753651" cy="3718399"/>
          </a:xfrm>
          <a:prstGeom prst="rect">
            <a:avLst/>
          </a:prstGeom>
          <a:ln>
            <a:solidFill>
              <a:srgbClr val="0066FF"/>
            </a:solidFill>
          </a:ln>
        </p:spPr>
      </p:pic>
      <p:pic>
        <p:nvPicPr>
          <p:cNvPr id="8" name="Рисунок 7" descr="Бах005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857752" y="142852"/>
            <a:ext cx="2928958" cy="4154453"/>
          </a:xfrm>
          <a:prstGeom prst="rect">
            <a:avLst/>
          </a:prstGeom>
          <a:ln>
            <a:solidFill>
              <a:srgbClr val="0066FF"/>
            </a:solidFill>
          </a:ln>
        </p:spPr>
      </p:pic>
      <p:pic>
        <p:nvPicPr>
          <p:cNvPr id="9" name="Рисунок 8" descr="Бах003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143108" y="1785926"/>
            <a:ext cx="3000396" cy="4242899"/>
          </a:xfrm>
          <a:prstGeom prst="rect">
            <a:avLst/>
          </a:prstGeom>
          <a:ln>
            <a:solidFill>
              <a:srgbClr val="0066FF"/>
            </a:solidFill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357166"/>
            <a:ext cx="76438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66FF"/>
                </a:solidFill>
                <a:latin typeface="Arial Narrow" pitchFamily="34" charset="0"/>
              </a:rPr>
              <a:t>Оркестровая музыка – ещё одна грань творчества мастера . Он написал шесть Бранденбургских концертов (1711-1720), клавирные, скрипичные концерты, произведения для скрипки, виолончели и т.д. В оркестровых сочинениях Бах продолжал традиции </a:t>
            </a:r>
            <a:r>
              <a:rPr lang="ru-RU" sz="2000" dirty="0" err="1" smtClean="0">
                <a:solidFill>
                  <a:srgbClr val="0066FF"/>
                </a:solidFill>
                <a:latin typeface="Arial Narrow" pitchFamily="34" charset="0"/>
              </a:rPr>
              <a:t>Вивальди</a:t>
            </a:r>
            <a:r>
              <a:rPr lang="ru-RU" sz="2000" dirty="0" smtClean="0">
                <a:solidFill>
                  <a:srgbClr val="0066FF"/>
                </a:solidFill>
                <a:latin typeface="Arial Narrow" pitchFamily="34" charset="0"/>
              </a:rPr>
              <a:t> и стремился соединить строгость формы с богатством тембров, оригинальными сочетаниями  инструментов. Жемчужина его оркестра – корнет (рожок). Корнет придает музыке праздничный колорит.</a:t>
            </a:r>
            <a:endParaRPr lang="ru-RU" sz="2000" dirty="0">
              <a:solidFill>
                <a:srgbClr val="0066FF"/>
              </a:solidFill>
              <a:latin typeface="Arial Narrow" pitchFamily="34" charset="0"/>
            </a:endParaRPr>
          </a:p>
        </p:txBody>
      </p:sp>
      <p:pic>
        <p:nvPicPr>
          <p:cNvPr id="3" name="Рисунок 2" descr="Бах005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143240" y="2714620"/>
            <a:ext cx="2643206" cy="3702481"/>
          </a:xfrm>
          <a:prstGeom prst="rect">
            <a:avLst/>
          </a:prstGeom>
          <a:ln w="19050">
            <a:solidFill>
              <a:srgbClr val="0066FF"/>
            </a:solidFill>
          </a:ln>
        </p:spPr>
      </p:pic>
      <p:pic>
        <p:nvPicPr>
          <p:cNvPr id="4" name="Рисунок 3" descr="Бах005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1286282">
            <a:off x="443080" y="2977776"/>
            <a:ext cx="2803273" cy="3581509"/>
          </a:xfrm>
          <a:prstGeom prst="rect">
            <a:avLst/>
          </a:prstGeom>
          <a:ln w="19050">
            <a:solidFill>
              <a:srgbClr val="0066FF"/>
            </a:solidFill>
          </a:ln>
        </p:spPr>
      </p:pic>
      <p:pic>
        <p:nvPicPr>
          <p:cNvPr id="5" name="Рисунок 4" descr="Бах005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459623">
            <a:off x="5668517" y="2920927"/>
            <a:ext cx="2725533" cy="3772247"/>
          </a:xfrm>
          <a:prstGeom prst="rect">
            <a:avLst/>
          </a:prstGeom>
          <a:ln w="19050">
            <a:solidFill>
              <a:srgbClr val="0066FF"/>
            </a:solidFill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Бах005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928926" y="1928802"/>
            <a:ext cx="2857520" cy="3988058"/>
          </a:xfrm>
          <a:prstGeom prst="rect">
            <a:avLst/>
          </a:prstGeom>
          <a:ln>
            <a:solidFill>
              <a:srgbClr val="0066FF"/>
            </a:solidFill>
          </a:ln>
        </p:spPr>
      </p:pic>
      <p:pic>
        <p:nvPicPr>
          <p:cNvPr id="11" name="Рисунок 10" descr="Бах004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1472" y="571480"/>
            <a:ext cx="2858629" cy="3975860"/>
          </a:xfrm>
          <a:prstGeom prst="rect">
            <a:avLst/>
          </a:prstGeom>
          <a:ln>
            <a:solidFill>
              <a:srgbClr val="0066FF"/>
            </a:solidFill>
          </a:ln>
        </p:spPr>
      </p:pic>
      <p:pic>
        <p:nvPicPr>
          <p:cNvPr id="12" name="Рисунок 11" descr="Бах004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572132" y="428604"/>
            <a:ext cx="2928958" cy="4124374"/>
          </a:xfrm>
          <a:prstGeom prst="rect">
            <a:avLst/>
          </a:prstGeom>
          <a:ln>
            <a:solidFill>
              <a:srgbClr val="0066FF"/>
            </a:solidFill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ах003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2844" y="142851"/>
            <a:ext cx="3429024" cy="4499702"/>
          </a:xfrm>
          <a:prstGeom prst="rect">
            <a:avLst/>
          </a:prstGeom>
          <a:ln>
            <a:solidFill>
              <a:srgbClr val="0066FF"/>
            </a:solidFill>
          </a:ln>
        </p:spPr>
      </p:pic>
      <p:pic>
        <p:nvPicPr>
          <p:cNvPr id="4" name="Рисунок 3" descr="Бах03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572132" y="2494740"/>
            <a:ext cx="3324516" cy="4220408"/>
          </a:xfrm>
          <a:prstGeom prst="rect">
            <a:avLst/>
          </a:prstGeom>
          <a:ln>
            <a:solidFill>
              <a:srgbClr val="0066FF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42844" y="4857760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66FF"/>
                </a:solidFill>
                <a:latin typeface="Arial Narrow" pitchFamily="34" charset="0"/>
              </a:rPr>
              <a:t>Последний прижизненный портрет Баха</a:t>
            </a:r>
            <a:endParaRPr lang="ru-RU" b="1" dirty="0">
              <a:solidFill>
                <a:srgbClr val="0066FF"/>
              </a:solidFill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8992" y="5500702"/>
            <a:ext cx="2286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66FF"/>
                </a:solidFill>
                <a:latin typeface="Arial Narrow" pitchFamily="34" charset="0"/>
              </a:rPr>
              <a:t>Последнее место упокоения И. С. Баха в церкви св. Фомы</a:t>
            </a:r>
            <a:endParaRPr lang="ru-RU" b="1" dirty="0">
              <a:solidFill>
                <a:srgbClr val="0066FF"/>
              </a:solid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00496" y="285728"/>
            <a:ext cx="43577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66FF"/>
                </a:solidFill>
                <a:latin typeface="Arial Narrow" pitchFamily="34" charset="0"/>
              </a:rPr>
              <a:t>В последние годы жизни композитор почти потерял зрение, и самые виртуозные в полифоническом отношении циклы («Музыкальное приношение», 1747г.; «Искусство фуги» 1750г.) </a:t>
            </a:r>
          </a:p>
          <a:p>
            <a:pPr algn="ctr"/>
            <a:r>
              <a:rPr lang="ru-RU" sz="2000" dirty="0" smtClean="0">
                <a:solidFill>
                  <a:srgbClr val="0066FF"/>
                </a:solidFill>
                <a:latin typeface="Arial Narrow" pitchFamily="34" charset="0"/>
              </a:rPr>
              <a:t>он вынужден был диктовать.</a:t>
            </a:r>
            <a:endParaRPr lang="ru-RU" sz="2000" dirty="0">
              <a:solidFill>
                <a:srgbClr val="0066FF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7158" y="2500306"/>
            <a:ext cx="31432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66FF"/>
                </a:solidFill>
                <a:latin typeface="Arial Narrow" pitchFamily="34" charset="0"/>
              </a:rPr>
              <a:t>Творчество Баха настолько глубоко и многогранно, что современники не смогли оценить его по достоинству. Должно было пройти целое столетие, чтобы Бах получил признание как великий композитор.</a:t>
            </a:r>
          </a:p>
          <a:p>
            <a:pPr algn="ctr"/>
            <a:endParaRPr lang="ru-RU" sz="2000" dirty="0">
              <a:solidFill>
                <a:srgbClr val="0066FF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48" y="571480"/>
            <a:ext cx="77153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66FF"/>
                </a:solidFill>
                <a:latin typeface="Arial Narrow" pitchFamily="34" charset="0"/>
              </a:rPr>
              <a:t>«Гении начинают поучать тогда, когда глаза их давно закрыты и когда вместо них говорят их творения».  </a:t>
            </a:r>
          </a:p>
          <a:p>
            <a:endParaRPr lang="ru-RU" sz="2000" b="1" dirty="0" smtClean="0">
              <a:solidFill>
                <a:srgbClr val="0066FF"/>
              </a:solidFill>
              <a:latin typeface="Arial Narrow" pitchFamily="34" charset="0"/>
            </a:endParaRPr>
          </a:p>
          <a:p>
            <a:r>
              <a:rPr lang="ru-RU" sz="2000" b="1" dirty="0" smtClean="0">
                <a:solidFill>
                  <a:srgbClr val="0066FF"/>
                </a:solidFill>
                <a:latin typeface="Arial Narrow" pitchFamily="34" charset="0"/>
              </a:rPr>
              <a:t>                                                                              Альберт </a:t>
            </a:r>
            <a:r>
              <a:rPr lang="ru-RU" sz="2000" b="1" dirty="0" err="1" smtClean="0">
                <a:solidFill>
                  <a:srgbClr val="0066FF"/>
                </a:solidFill>
                <a:latin typeface="Arial Narrow" pitchFamily="34" charset="0"/>
              </a:rPr>
              <a:t>Швейцер</a:t>
            </a:r>
            <a:r>
              <a:rPr lang="ru-RU" sz="2000" b="1" dirty="0" smtClean="0">
                <a:solidFill>
                  <a:srgbClr val="0066FF"/>
                </a:solidFill>
                <a:latin typeface="Arial Narrow" pitchFamily="34" charset="0"/>
              </a:rPr>
              <a:t> о Бахе.</a:t>
            </a:r>
            <a:endParaRPr lang="ru-RU" sz="2000" b="1" dirty="0">
              <a:solidFill>
                <a:srgbClr val="0066FF"/>
              </a:solidFill>
              <a:latin typeface="Arial Narrow" pitchFamily="34" charset="0"/>
            </a:endParaRPr>
          </a:p>
        </p:txBody>
      </p:sp>
      <p:pic>
        <p:nvPicPr>
          <p:cNvPr id="11" name="Рисунок 10" descr="Бах005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845378" y="2357430"/>
            <a:ext cx="2798292" cy="3957102"/>
          </a:xfrm>
          <a:prstGeom prst="rect">
            <a:avLst/>
          </a:prstGeom>
          <a:ln w="28575">
            <a:solidFill>
              <a:srgbClr val="0066FF"/>
            </a:solidFill>
          </a:ln>
        </p:spPr>
      </p:pic>
      <p:pic>
        <p:nvPicPr>
          <p:cNvPr id="12" name="Рисунок 11" descr="Бах004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366372" y="2928934"/>
            <a:ext cx="2598540" cy="3786214"/>
          </a:xfrm>
          <a:prstGeom prst="rect">
            <a:avLst/>
          </a:prstGeom>
          <a:ln w="28575">
            <a:solidFill>
              <a:srgbClr val="0066FF"/>
            </a:solidFill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500042"/>
            <a:ext cx="835824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                        </a:t>
            </a:r>
          </a:p>
          <a:p>
            <a:r>
              <a:rPr lang="ru-RU" b="1" dirty="0" smtClean="0"/>
              <a:t>                              </a:t>
            </a:r>
            <a:r>
              <a:rPr lang="ru-RU" b="1" dirty="0" smtClean="0">
                <a:latin typeface="Arial Narrow" pitchFamily="34" charset="0"/>
                <a:cs typeface="Arial" pitchFamily="34" charset="0"/>
              </a:rPr>
              <a:t>СПИСОК ИСПОЛЬЗОВАННОЙ ЛИТЕРАТУРЫ</a:t>
            </a:r>
            <a:r>
              <a:rPr lang="ru-RU" dirty="0" smtClean="0">
                <a:latin typeface="Arial Narrow" pitchFamily="34" charset="0"/>
                <a:cs typeface="Arial" pitchFamily="34" charset="0"/>
              </a:rPr>
              <a:t> </a:t>
            </a:r>
          </a:p>
          <a:p>
            <a:endParaRPr lang="ru-RU" dirty="0" smtClean="0">
              <a:latin typeface="Arial Narrow" pitchFamily="34" charset="0"/>
              <a:cs typeface="Arial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latin typeface="Arial Narrow" pitchFamily="34" charset="0"/>
                <a:cs typeface="Arial" pitchFamily="34" charset="0"/>
              </a:rPr>
              <a:t>Бах, И. С. Английские сюиты </a:t>
            </a:r>
            <a:r>
              <a:rPr lang="en-US" dirty="0" smtClean="0">
                <a:latin typeface="Arial Narrow" pitchFamily="34" charset="0"/>
                <a:cs typeface="Arial" pitchFamily="34" charset="0"/>
              </a:rPr>
              <a:t>[</a:t>
            </a:r>
            <a:r>
              <a:rPr lang="ru-RU" dirty="0" smtClean="0">
                <a:latin typeface="Arial Narrow" pitchFamily="34" charset="0"/>
                <a:cs typeface="Arial" pitchFamily="34" charset="0"/>
              </a:rPr>
              <a:t>Ноты</a:t>
            </a:r>
            <a:r>
              <a:rPr lang="en-US" dirty="0" smtClean="0">
                <a:latin typeface="Arial Narrow" pitchFamily="34" charset="0"/>
                <a:cs typeface="Arial" pitchFamily="34" charset="0"/>
              </a:rPr>
              <a:t>]</a:t>
            </a:r>
            <a:r>
              <a:rPr lang="ru-RU" dirty="0" smtClean="0">
                <a:latin typeface="Arial Narrow" pitchFamily="34" charset="0"/>
                <a:cs typeface="Arial" pitchFamily="34" charset="0"/>
              </a:rPr>
              <a:t>/ И. С. Бах. – М. : </a:t>
            </a:r>
            <a:r>
              <a:rPr lang="ru-RU" dirty="0" err="1" smtClean="0">
                <a:latin typeface="Arial Narrow" pitchFamily="34" charset="0"/>
                <a:cs typeface="Arial" pitchFamily="34" charset="0"/>
              </a:rPr>
              <a:t>Музгиз</a:t>
            </a:r>
            <a:r>
              <a:rPr lang="ru-RU" dirty="0" smtClean="0">
                <a:latin typeface="Arial Narrow" pitchFamily="34" charset="0"/>
                <a:cs typeface="Arial" pitchFamily="34" charset="0"/>
              </a:rPr>
              <a:t>, 1963. – 131 с.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latin typeface="Arial Narrow" pitchFamily="34" charset="0"/>
                <a:cs typeface="Arial" pitchFamily="34" charset="0"/>
              </a:rPr>
              <a:t>Бах, И. С. ария с вариациями в итальянской манере </a:t>
            </a:r>
            <a:r>
              <a:rPr lang="en-US" dirty="0" smtClean="0">
                <a:latin typeface="Arial Narrow" pitchFamily="34" charset="0"/>
                <a:cs typeface="Arial" pitchFamily="34" charset="0"/>
              </a:rPr>
              <a:t>[</a:t>
            </a:r>
            <a:r>
              <a:rPr lang="ru-RU" dirty="0" smtClean="0">
                <a:latin typeface="Arial Narrow" pitchFamily="34" charset="0"/>
                <a:cs typeface="Arial" pitchFamily="34" charset="0"/>
              </a:rPr>
              <a:t>Ноты</a:t>
            </a:r>
            <a:r>
              <a:rPr lang="en-US" dirty="0" smtClean="0">
                <a:latin typeface="Arial Narrow" pitchFamily="34" charset="0"/>
                <a:cs typeface="Arial" pitchFamily="34" charset="0"/>
              </a:rPr>
              <a:t>]</a:t>
            </a:r>
            <a:r>
              <a:rPr lang="ru-RU" dirty="0" smtClean="0">
                <a:latin typeface="Arial Narrow" pitchFamily="34" charset="0"/>
                <a:cs typeface="Arial" pitchFamily="34" charset="0"/>
              </a:rPr>
              <a:t> / И. С. Бах. – М. : Музыка, 1976. – 48 с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latin typeface="Arial Narrow" pitchFamily="34" charset="0"/>
                <a:cs typeface="Arial" pitchFamily="34" charset="0"/>
              </a:rPr>
              <a:t>Бах, И. С. Бранденбургский концерт № 2 </a:t>
            </a:r>
            <a:r>
              <a:rPr lang="en-US" dirty="0" smtClean="0">
                <a:latin typeface="Arial Narrow" pitchFamily="34" charset="0"/>
                <a:cs typeface="Arial" pitchFamily="34" charset="0"/>
              </a:rPr>
              <a:t>[</a:t>
            </a:r>
            <a:r>
              <a:rPr lang="ru-RU" dirty="0" smtClean="0">
                <a:latin typeface="Arial Narrow" pitchFamily="34" charset="0"/>
                <a:cs typeface="Arial" pitchFamily="34" charset="0"/>
              </a:rPr>
              <a:t>Ноты</a:t>
            </a:r>
            <a:r>
              <a:rPr lang="en-US" dirty="0" smtClean="0">
                <a:latin typeface="Arial Narrow" pitchFamily="34" charset="0"/>
                <a:cs typeface="Arial" pitchFamily="34" charset="0"/>
              </a:rPr>
              <a:t>]</a:t>
            </a:r>
            <a:r>
              <a:rPr lang="ru-RU" dirty="0" smtClean="0">
                <a:latin typeface="Arial Narrow" pitchFamily="34" charset="0"/>
                <a:cs typeface="Arial" pitchFamily="34" charset="0"/>
              </a:rPr>
              <a:t>/ И. С. Бах. – М. : </a:t>
            </a:r>
            <a:r>
              <a:rPr lang="ru-RU" dirty="0" err="1" smtClean="0">
                <a:latin typeface="Arial Narrow" pitchFamily="34" charset="0"/>
                <a:cs typeface="Arial" pitchFamily="34" charset="0"/>
              </a:rPr>
              <a:t>Музгиз</a:t>
            </a:r>
            <a:r>
              <a:rPr lang="ru-RU" dirty="0" smtClean="0">
                <a:latin typeface="Arial Narrow" pitchFamily="34" charset="0"/>
                <a:cs typeface="Arial" pitchFamily="34" charset="0"/>
              </a:rPr>
              <a:t>, 1961. – 25 с.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latin typeface="Arial Narrow" pitchFamily="34" charset="0"/>
                <a:cs typeface="Arial" pitchFamily="34" charset="0"/>
              </a:rPr>
              <a:t>Бах, И. С. Бранденбургский концерт № 4 </a:t>
            </a:r>
            <a:r>
              <a:rPr lang="en-US" dirty="0" smtClean="0">
                <a:latin typeface="Arial Narrow" pitchFamily="34" charset="0"/>
                <a:cs typeface="Arial" pitchFamily="34" charset="0"/>
              </a:rPr>
              <a:t>[</a:t>
            </a:r>
            <a:r>
              <a:rPr lang="ru-RU" dirty="0" smtClean="0">
                <a:latin typeface="Arial Narrow" pitchFamily="34" charset="0"/>
                <a:cs typeface="Arial" pitchFamily="34" charset="0"/>
              </a:rPr>
              <a:t>Ноты</a:t>
            </a:r>
            <a:r>
              <a:rPr lang="en-US" dirty="0" smtClean="0">
                <a:latin typeface="Arial Narrow" pitchFamily="34" charset="0"/>
                <a:cs typeface="Arial" pitchFamily="34" charset="0"/>
              </a:rPr>
              <a:t>]</a:t>
            </a:r>
            <a:r>
              <a:rPr lang="ru-RU" dirty="0" smtClean="0">
                <a:latin typeface="Arial Narrow" pitchFamily="34" charset="0"/>
                <a:cs typeface="Arial" pitchFamily="34" charset="0"/>
              </a:rPr>
              <a:t> / И. С. Бах. – М. : </a:t>
            </a:r>
            <a:r>
              <a:rPr lang="ru-RU" dirty="0" err="1" smtClean="0">
                <a:latin typeface="Arial Narrow" pitchFamily="34" charset="0"/>
                <a:cs typeface="Arial" pitchFamily="34" charset="0"/>
              </a:rPr>
              <a:t>Музгиз</a:t>
            </a:r>
            <a:r>
              <a:rPr lang="ru-RU" dirty="0" smtClean="0">
                <a:latin typeface="Arial Narrow" pitchFamily="34" charset="0"/>
                <a:cs typeface="Arial" pitchFamily="34" charset="0"/>
              </a:rPr>
              <a:t>, 1960. – 36 с.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latin typeface="Arial Narrow" pitchFamily="34" charset="0"/>
                <a:cs typeface="Arial" pitchFamily="34" charset="0"/>
              </a:rPr>
              <a:t>Бах, И. С. Бранденбургский концерт № 6 </a:t>
            </a:r>
            <a:r>
              <a:rPr lang="en-US" dirty="0" smtClean="0">
                <a:latin typeface="Arial Narrow" pitchFamily="34" charset="0"/>
                <a:cs typeface="Arial" pitchFamily="34" charset="0"/>
              </a:rPr>
              <a:t>[</a:t>
            </a:r>
            <a:r>
              <a:rPr lang="ru-RU" dirty="0" smtClean="0">
                <a:latin typeface="Arial Narrow" pitchFamily="34" charset="0"/>
                <a:cs typeface="Arial" pitchFamily="34" charset="0"/>
              </a:rPr>
              <a:t>Ноты</a:t>
            </a:r>
            <a:r>
              <a:rPr lang="en-US" dirty="0" smtClean="0">
                <a:latin typeface="Arial Narrow" pitchFamily="34" charset="0"/>
                <a:cs typeface="Arial" pitchFamily="34" charset="0"/>
              </a:rPr>
              <a:t>]</a:t>
            </a:r>
            <a:r>
              <a:rPr lang="ru-RU" dirty="0" smtClean="0">
                <a:latin typeface="Arial Narrow" pitchFamily="34" charset="0"/>
                <a:cs typeface="Arial" pitchFamily="34" charset="0"/>
              </a:rPr>
              <a:t> / И. С. Бах. – М. : </a:t>
            </a:r>
            <a:r>
              <a:rPr lang="ru-RU" dirty="0" err="1" smtClean="0">
                <a:latin typeface="Arial Narrow" pitchFamily="34" charset="0"/>
                <a:cs typeface="Arial" pitchFamily="34" charset="0"/>
              </a:rPr>
              <a:t>Музгиз</a:t>
            </a:r>
            <a:r>
              <a:rPr lang="ru-RU" dirty="0" smtClean="0">
                <a:latin typeface="Arial Narrow" pitchFamily="34" charset="0"/>
                <a:cs typeface="Arial" pitchFamily="34" charset="0"/>
              </a:rPr>
              <a:t>, 1960. – 29 с.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latin typeface="Arial Narrow" pitchFamily="34" charset="0"/>
                <a:cs typeface="Arial" pitchFamily="34" charset="0"/>
              </a:rPr>
              <a:t>Бах, И. С. Избранные органные произведения в переложении для фортепиано </a:t>
            </a:r>
            <a:r>
              <a:rPr lang="en-US" dirty="0" smtClean="0">
                <a:latin typeface="Arial Narrow" pitchFamily="34" charset="0"/>
                <a:cs typeface="Arial" pitchFamily="34" charset="0"/>
              </a:rPr>
              <a:t>[</a:t>
            </a:r>
            <a:r>
              <a:rPr lang="ru-RU" dirty="0" smtClean="0">
                <a:latin typeface="Arial Narrow" pitchFamily="34" charset="0"/>
                <a:cs typeface="Arial" pitchFamily="34" charset="0"/>
              </a:rPr>
              <a:t>Ноты</a:t>
            </a:r>
            <a:r>
              <a:rPr lang="en-US" dirty="0" smtClean="0">
                <a:latin typeface="Arial Narrow" pitchFamily="34" charset="0"/>
                <a:cs typeface="Arial" pitchFamily="34" charset="0"/>
              </a:rPr>
              <a:t>]</a:t>
            </a:r>
            <a:r>
              <a:rPr lang="ru-RU" dirty="0" smtClean="0">
                <a:latin typeface="Arial Narrow" pitchFamily="34" charset="0"/>
                <a:cs typeface="Arial" pitchFamily="34" charset="0"/>
              </a:rPr>
              <a:t>  / И. С. Бах. – Ростов- на- Дону : «Феникс», 2009. – 62 с.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latin typeface="Arial Narrow" pitchFamily="34" charset="0"/>
                <a:cs typeface="Arial" pitchFamily="34" charset="0"/>
              </a:rPr>
              <a:t>Бах, И. С. Избранные органные сочинения </a:t>
            </a:r>
            <a:r>
              <a:rPr lang="en-US" dirty="0" smtClean="0">
                <a:latin typeface="Arial Narrow" pitchFamily="34" charset="0"/>
                <a:cs typeface="Arial" pitchFamily="34" charset="0"/>
              </a:rPr>
              <a:t>[</a:t>
            </a:r>
            <a:r>
              <a:rPr lang="ru-RU" dirty="0" smtClean="0">
                <a:latin typeface="Arial Narrow" pitchFamily="34" charset="0"/>
                <a:cs typeface="Arial" pitchFamily="34" charset="0"/>
              </a:rPr>
              <a:t>Ноты</a:t>
            </a:r>
            <a:r>
              <a:rPr lang="en-US" dirty="0" smtClean="0">
                <a:latin typeface="Arial Narrow" pitchFamily="34" charset="0"/>
                <a:cs typeface="Arial" pitchFamily="34" charset="0"/>
              </a:rPr>
              <a:t>]</a:t>
            </a:r>
            <a:r>
              <a:rPr lang="ru-RU" dirty="0" smtClean="0">
                <a:latin typeface="Arial Narrow" pitchFamily="34" charset="0"/>
                <a:cs typeface="Arial" pitchFamily="34" charset="0"/>
              </a:rPr>
              <a:t> / И. С. Бах. – М. : Музыка, 1984. – 79 с.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latin typeface="Arial Narrow" pitchFamily="34" charset="0"/>
                <a:cs typeface="Arial" pitchFamily="34" charset="0"/>
              </a:rPr>
              <a:t>Бах, И. С. Избранные произведения </a:t>
            </a:r>
            <a:r>
              <a:rPr lang="en-US" dirty="0" smtClean="0">
                <a:latin typeface="Arial Narrow" pitchFamily="34" charset="0"/>
                <a:cs typeface="Arial" pitchFamily="34" charset="0"/>
              </a:rPr>
              <a:t>[</a:t>
            </a:r>
            <a:r>
              <a:rPr lang="ru-RU" dirty="0" smtClean="0">
                <a:latin typeface="Arial Narrow" pitchFamily="34" charset="0"/>
                <a:cs typeface="Arial" pitchFamily="34" charset="0"/>
              </a:rPr>
              <a:t>Ноты</a:t>
            </a:r>
            <a:r>
              <a:rPr lang="en-US" dirty="0" smtClean="0">
                <a:latin typeface="Arial Narrow" pitchFamily="34" charset="0"/>
                <a:cs typeface="Arial" pitchFamily="34" charset="0"/>
              </a:rPr>
              <a:t>]</a:t>
            </a:r>
            <a:r>
              <a:rPr lang="ru-RU" dirty="0" smtClean="0">
                <a:latin typeface="Arial Narrow" pitchFamily="34" charset="0"/>
                <a:cs typeface="Arial" pitchFamily="34" charset="0"/>
              </a:rPr>
              <a:t> / И. С. Бах. – М. : Музыка, 1964. – 67 с.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latin typeface="Arial Narrow" pitchFamily="34" charset="0"/>
                <a:cs typeface="Arial" pitchFamily="34" charset="0"/>
              </a:rPr>
              <a:t>Бах, И. С. Избранные сюиты для фортепиано </a:t>
            </a:r>
            <a:r>
              <a:rPr lang="en-US" dirty="0" smtClean="0">
                <a:latin typeface="Arial Narrow" pitchFamily="34" charset="0"/>
                <a:cs typeface="Arial" pitchFamily="34" charset="0"/>
              </a:rPr>
              <a:t>[</a:t>
            </a:r>
            <a:r>
              <a:rPr lang="ru-RU" dirty="0" smtClean="0">
                <a:latin typeface="Arial Narrow" pitchFamily="34" charset="0"/>
                <a:cs typeface="Arial" pitchFamily="34" charset="0"/>
              </a:rPr>
              <a:t>Ноты</a:t>
            </a:r>
            <a:r>
              <a:rPr lang="en-US" dirty="0" smtClean="0">
                <a:latin typeface="Arial Narrow" pitchFamily="34" charset="0"/>
                <a:cs typeface="Arial" pitchFamily="34" charset="0"/>
              </a:rPr>
              <a:t>]</a:t>
            </a:r>
            <a:r>
              <a:rPr lang="ru-RU" dirty="0" smtClean="0">
                <a:latin typeface="Arial Narrow" pitchFamily="34" charset="0"/>
                <a:cs typeface="Arial" pitchFamily="34" charset="0"/>
              </a:rPr>
              <a:t> / И. С. Бах. – Киев : Музыкальная Украина, 1985. – 80 с.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latin typeface="Arial Narrow" pitchFamily="34" charset="0"/>
                <a:cs typeface="Arial" pitchFamily="34" charset="0"/>
              </a:rPr>
              <a:t>Бах, И. С. Инвенции </a:t>
            </a:r>
            <a:r>
              <a:rPr lang="en-US" dirty="0" smtClean="0">
                <a:latin typeface="Arial Narrow" pitchFamily="34" charset="0"/>
                <a:cs typeface="Arial" pitchFamily="34" charset="0"/>
              </a:rPr>
              <a:t>[</a:t>
            </a:r>
            <a:r>
              <a:rPr lang="ru-RU" dirty="0" smtClean="0">
                <a:latin typeface="Arial Narrow" pitchFamily="34" charset="0"/>
                <a:cs typeface="Arial" pitchFamily="34" charset="0"/>
              </a:rPr>
              <a:t>Ноты</a:t>
            </a:r>
            <a:r>
              <a:rPr lang="en-US" dirty="0" smtClean="0">
                <a:latin typeface="Arial Narrow" pitchFamily="34" charset="0"/>
                <a:cs typeface="Arial" pitchFamily="34" charset="0"/>
              </a:rPr>
              <a:t>]</a:t>
            </a:r>
            <a:r>
              <a:rPr lang="ru-RU" dirty="0" smtClean="0">
                <a:latin typeface="Arial Narrow" pitchFamily="34" charset="0"/>
                <a:cs typeface="Arial" pitchFamily="34" charset="0"/>
              </a:rPr>
              <a:t> / И. С. Бах. – М. : Музыка, 1987. -  95 с.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latin typeface="Arial Narrow" pitchFamily="34" charset="0"/>
                <a:cs typeface="Arial" pitchFamily="34" charset="0"/>
              </a:rPr>
              <a:t>Бах, И. С. Искусство фуги </a:t>
            </a:r>
            <a:r>
              <a:rPr lang="en-US" dirty="0" smtClean="0">
                <a:latin typeface="Arial Narrow" pitchFamily="34" charset="0"/>
                <a:cs typeface="Arial" pitchFamily="34" charset="0"/>
              </a:rPr>
              <a:t>[</a:t>
            </a:r>
            <a:r>
              <a:rPr lang="ru-RU" dirty="0" smtClean="0">
                <a:latin typeface="Arial Narrow" pitchFamily="34" charset="0"/>
                <a:cs typeface="Arial" pitchFamily="34" charset="0"/>
              </a:rPr>
              <a:t>Ноты</a:t>
            </a:r>
            <a:r>
              <a:rPr lang="en-US" dirty="0" smtClean="0">
                <a:latin typeface="Arial Narrow" pitchFamily="34" charset="0"/>
                <a:cs typeface="Arial" pitchFamily="34" charset="0"/>
              </a:rPr>
              <a:t>]</a:t>
            </a:r>
            <a:r>
              <a:rPr lang="ru-RU" dirty="0" smtClean="0">
                <a:latin typeface="Arial Narrow" pitchFamily="34" charset="0"/>
                <a:cs typeface="Arial" pitchFamily="34" charset="0"/>
              </a:rPr>
              <a:t> / И. С. Бах. – М. : Музыка, 1982. – 113 с.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latin typeface="Arial Narrow" pitchFamily="34" charset="0"/>
                <a:cs typeface="Arial" pitchFamily="34" charset="0"/>
              </a:rPr>
              <a:t>Бах, И. С. </a:t>
            </a:r>
            <a:r>
              <a:rPr lang="en-US" dirty="0" err="1" smtClean="0">
                <a:latin typeface="Arial Narrow" pitchFamily="34" charset="0"/>
                <a:cs typeface="Arial" pitchFamily="34" charset="0"/>
              </a:rPr>
              <a:t>Klavirubung</a:t>
            </a:r>
            <a:r>
              <a:rPr lang="en-US" dirty="0" smtClean="0">
                <a:latin typeface="Arial Narrow" pitchFamily="34" charset="0"/>
                <a:cs typeface="Arial" pitchFamily="34" charset="0"/>
              </a:rPr>
              <a:t> [</a:t>
            </a:r>
            <a:r>
              <a:rPr lang="ru-RU" dirty="0" smtClean="0">
                <a:latin typeface="Arial Narrow" pitchFamily="34" charset="0"/>
                <a:cs typeface="Arial" pitchFamily="34" charset="0"/>
              </a:rPr>
              <a:t>Ноты</a:t>
            </a:r>
            <a:r>
              <a:rPr lang="en-US" dirty="0" smtClean="0">
                <a:latin typeface="Arial Narrow" pitchFamily="34" charset="0"/>
                <a:cs typeface="Arial" pitchFamily="34" charset="0"/>
              </a:rPr>
              <a:t>]</a:t>
            </a:r>
            <a:r>
              <a:rPr lang="ru-RU" dirty="0" smtClean="0">
                <a:latin typeface="Arial Narrow" pitchFamily="34" charset="0"/>
                <a:cs typeface="Arial" pitchFamily="34" charset="0"/>
              </a:rPr>
              <a:t> / И. С. Бах. – М. : </a:t>
            </a:r>
            <a:r>
              <a:rPr lang="ru-RU" dirty="0" err="1" smtClean="0">
                <a:latin typeface="Arial Narrow" pitchFamily="34" charset="0"/>
                <a:cs typeface="Arial" pitchFamily="34" charset="0"/>
              </a:rPr>
              <a:t>Музгиз</a:t>
            </a:r>
            <a:r>
              <a:rPr lang="ru-RU" dirty="0" smtClean="0">
                <a:latin typeface="Arial Narrow" pitchFamily="34" charset="0"/>
                <a:cs typeface="Arial" pitchFamily="34" charset="0"/>
              </a:rPr>
              <a:t>, 1962. – 124 с.</a:t>
            </a:r>
          </a:p>
          <a:p>
            <a:pPr marL="342900" indent="-342900">
              <a:buFont typeface="+mj-lt"/>
              <a:buAutoNum type="arabicPeriod"/>
            </a:pPr>
            <a:endParaRPr lang="ru-RU" dirty="0"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85728"/>
            <a:ext cx="87154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66FF"/>
                </a:solidFill>
                <a:latin typeface="Arial Narrow" pitchFamily="34" charset="0"/>
              </a:rPr>
              <a:t>Немецкий композитор Иоганн Себастьян Бах (1685 – 1750) принадлежал к многочисленному роду Бахов из Тюрингии, давшему на протяжении Х</a:t>
            </a:r>
            <a:r>
              <a:rPr lang="en-US" sz="2000" dirty="0" smtClean="0">
                <a:solidFill>
                  <a:srgbClr val="0066FF"/>
                </a:solidFill>
                <a:latin typeface="Arial Narrow" pitchFamily="34" charset="0"/>
              </a:rPr>
              <a:t>VII </a:t>
            </a:r>
            <a:r>
              <a:rPr lang="ru-RU" sz="2000" dirty="0" smtClean="0">
                <a:solidFill>
                  <a:srgbClr val="0066FF"/>
                </a:solidFill>
                <a:latin typeface="Arial Narrow" pitchFamily="34" charset="0"/>
              </a:rPr>
              <a:t>– Х</a:t>
            </a:r>
            <a:r>
              <a:rPr lang="en-US" sz="2000" dirty="0" smtClean="0">
                <a:solidFill>
                  <a:srgbClr val="0066FF"/>
                </a:solidFill>
                <a:latin typeface="Arial Narrow" pitchFamily="34" charset="0"/>
              </a:rPr>
              <a:t>VIII </a:t>
            </a:r>
            <a:r>
              <a:rPr lang="ru-RU" sz="2000" dirty="0" smtClean="0">
                <a:solidFill>
                  <a:srgbClr val="0066FF"/>
                </a:solidFill>
                <a:latin typeface="Arial Narrow" pitchFamily="34" charset="0"/>
              </a:rPr>
              <a:t>веков несколько поколений музыкантов. Пользуясь славой как органист, Бах при жизни не привлек  достаточного внимания как композитор. Основополагающую роль в формировании искусства Баха сыграла преемственная связь с протестантским движением и его музыкальной культурой, развивавшейся в русле хорового и органного жанров. Творческим исканиям Баха соответствовала атмосфера собора.</a:t>
            </a:r>
          </a:p>
          <a:p>
            <a:r>
              <a:rPr lang="ru-RU" sz="2000" dirty="0" smtClean="0">
                <a:solidFill>
                  <a:srgbClr val="0066FF"/>
                </a:solidFill>
                <a:latin typeface="Arial Narrow" pitchFamily="34" charset="0"/>
              </a:rPr>
              <a:t>Бах, отдавший дань почти всем областям музыкального творчества, миновал ведущий жанр своего времени – оперу. Композитору с его углубленным строем мысли, далеким от всего развлекательного, придворная опера была абсолютно чужда.</a:t>
            </a:r>
            <a:endParaRPr lang="ru-RU" sz="2000" dirty="0">
              <a:solidFill>
                <a:srgbClr val="0066FF"/>
              </a:solidFill>
              <a:latin typeface="Arial Narrow" pitchFamily="34" charset="0"/>
            </a:endParaRPr>
          </a:p>
        </p:txBody>
      </p:sp>
      <p:pic>
        <p:nvPicPr>
          <p:cNvPr id="3" name="Рисунок 2" descr="1249605552_1248768114_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071670" y="3714752"/>
            <a:ext cx="4741921" cy="2925963"/>
          </a:xfrm>
          <a:prstGeom prst="rect">
            <a:avLst/>
          </a:prstGeom>
          <a:ln w="19050">
            <a:solidFill>
              <a:srgbClr val="0066FF"/>
            </a:solidFill>
            <a:prstDash val="solid"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428596" y="500042"/>
            <a:ext cx="8143932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3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Бах, И. С. Концерты для клавира соло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[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Ноты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]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/ И. С. Бах.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М. : Музыка, 1971.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132 с.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Times New Roman" pitchFamily="18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13"/>
            </a:pPr>
            <a:r>
              <a:rPr lang="ru-RU" sz="16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Бах, И. С. Концерт  № 7 соль минор </a:t>
            </a:r>
            <a:r>
              <a:rPr lang="en-US" sz="16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[</a:t>
            </a:r>
            <a:r>
              <a:rPr lang="ru-RU" sz="16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Ноты</a:t>
            </a:r>
            <a:r>
              <a:rPr lang="en-US" sz="16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]</a:t>
            </a:r>
            <a:r>
              <a:rPr lang="ru-RU" sz="16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/ И. С. Бах. </a:t>
            </a:r>
            <a:r>
              <a:rPr lang="ru-RU" sz="1600" dirty="0" smtClean="0"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sz="16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М. : </a:t>
            </a:r>
            <a:r>
              <a:rPr lang="ru-RU" sz="1600" dirty="0" err="1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Музгиз</a:t>
            </a:r>
            <a:r>
              <a:rPr lang="ru-RU" sz="16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, 1961. </a:t>
            </a:r>
            <a:r>
              <a:rPr lang="ru-RU" sz="1600" dirty="0" smtClean="0"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sz="16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36 с.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3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Бах, И. С. Полифоническая тетрадь </a:t>
            </a:r>
            <a:r>
              <a:rPr lang="en-US" sz="16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[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Ноты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]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/ И. С. Бах.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Л. :  Музыка, 1979.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122 с.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3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Бах, И. С. Трёхголосные инвенции для фортепиано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[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Ноты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]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/ И. С. Бах.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М. :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ЭКСМО-Пресс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,  2000.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32 с.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3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Бах, И. С. Фантазии и фуги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[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Ноты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]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/ И. С. Бах.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М. : Музыка, 1994.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79с.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3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Бах, И. С. Хоральные прелюдии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[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Ноты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]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/ И. С. Бах.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Л. : Музыка, 1987.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53 с.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3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Бах, И. С. Хорошо темперированный клавир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[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Ноты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]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/ И. С. Бах.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С.-Пб.:  Издательство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Лань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, 2003.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271 с.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3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Бах, И. С.Избранные произведения для клавира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[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Ноты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]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/ И. С. Бах.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М. : Музыка, 1986.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175 с.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3"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Берченко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, Р. Э. В поисках утраченного смысла.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Болеслав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Яворский о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Хорошо темперированном клавире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[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Текст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]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/ Р. Э.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Берченко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М. : Издательский  дом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Классика ХХ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, 2005 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372 с.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3"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Браудо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, И. Об изучении клавирных сочинений Баха в музыкальной школе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[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Текст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]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/ И.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Браудо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М. : Музыка, 1965.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83 с.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3"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Галацкая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, В. И. С. Бах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[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Текст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]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/ В.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Галацкая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М. : Музыка, 1966.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86 с.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3"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Делициева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, Н. Исполнительский стиль вокальных произведений Баха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[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Текст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]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/ Н.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Делициева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М. : Музыка, 1980.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80 с.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3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Документы жизни и деятельности Иоганна Себастьяна Баха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[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Текст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]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/  ред.-сост. Х.- Й.  Шульце.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М. : Музыка, 1980.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271 с.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3"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Друскин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, М. С. Иоганн Себастьян Бах 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[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Текст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]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/ М. С.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Друскин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М. : Музыка, 1982.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383 с.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3"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Друскин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, М. С.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Пассионы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и мессы  И. С. Баха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[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Текст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]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/ М. С.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Друскин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Л. : Музыка, 1976.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168 с.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714356"/>
            <a:ext cx="785818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8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Калинина, Н. Клавирная музыка Баха в фортепианном классе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[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Текст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]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/ Н. Калинина.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Л. : Музыка, 1988.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160 с.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8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Ливанова, Т. Музыкальная драматургия Баха и её исторические связи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[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Текст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]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/ Т. Ливанова.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М. : Музыка, 1980.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287 с.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8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Морозов, С.А. Бах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[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Текст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]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/ С. А. Морозов.- М. : Молодая гвардия, 1984.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254 с.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8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Неф, К. История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Западно-европейской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музыки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[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Текст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]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/ К. Неф.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М. :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Музгиз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, 1938.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304 с.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8"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Носина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, В. Б. Символика музыки И. С. Баха 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[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Текст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]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/ В. Б.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Носина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Тамбов  : [б. и.], 1993.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103 с.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8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Оржеховская, Ф. М. Себастьян Бах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[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Текст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]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/ Ф. М. Оржеховская .- М. : Детская литература, 1960.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182 с.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8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Петров, Ю. Символика и диалектика чисел в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Хорошо темперированном клавире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И. С. Баха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[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Текст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]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/ ред.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Рыбарева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Минск : [б. и.], 2001.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39 с.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8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Протопопов, В. Принципы музыкальной формы И. С. Баха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[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Текст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]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/В. Протопопов. -  М. : Музыка,  1981.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355 с.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8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Русская книга о Бахе :  Сб. статей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[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Текст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]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/ сост. Т. Н. Ливанова.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М. : Музыка, 1985.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365 с.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8"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Скудина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, Г. Рассказы о Бахе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[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Текст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]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/ Г.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Скудина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М. : Музыка, 1978.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32 с.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8"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Хубов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,  Г. Н. Себастьян Бах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[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Текст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]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/ Г. Н.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Хубов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М. :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Музгиз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, 1963.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448 с.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8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Чугаев, А. Г. Особенности строения клавирных фуг Баха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[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Текст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]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/ А. Г. Чугаев.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М. : Музыка, 1975. -  255 с.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8"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Швейцер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, А. Иоганн Себастьян Бах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[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Текст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]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/ А.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Швейцер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М. : Музыка, 1964.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728 с.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8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Энциклопедия для детей. Искусство [Текст ] / гл. ред. В. Володин.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М. :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Аванта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, 2004.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Ч.3.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621 с.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ах000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214290"/>
            <a:ext cx="3671536" cy="4712764"/>
          </a:xfrm>
          <a:prstGeom prst="rect">
            <a:avLst/>
          </a:prstGeom>
          <a:ln>
            <a:solidFill>
              <a:srgbClr val="0066FF"/>
            </a:solidFill>
          </a:ln>
        </p:spPr>
      </p:pic>
      <p:pic>
        <p:nvPicPr>
          <p:cNvPr id="3" name="Рисунок 2" descr="Бах002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714612" y="1428736"/>
            <a:ext cx="3071834" cy="4976329"/>
          </a:xfrm>
          <a:prstGeom prst="rect">
            <a:avLst/>
          </a:prstGeom>
          <a:ln>
            <a:solidFill>
              <a:srgbClr val="0066FF"/>
            </a:solidFill>
          </a:ln>
        </p:spPr>
      </p:pic>
      <p:pic>
        <p:nvPicPr>
          <p:cNvPr id="4" name="Рисунок 3" descr="Бах0007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572132" y="2012076"/>
            <a:ext cx="3143271" cy="4712128"/>
          </a:xfrm>
          <a:prstGeom prst="rect">
            <a:avLst/>
          </a:prstGeom>
          <a:ln>
            <a:solidFill>
              <a:srgbClr val="0066FF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ах002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572132" y="3143248"/>
            <a:ext cx="3418947" cy="3571900"/>
          </a:xfrm>
          <a:prstGeom prst="rect">
            <a:avLst/>
          </a:prstGeom>
          <a:ln w="19050">
            <a:solidFill>
              <a:srgbClr val="0066FF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286116" y="5929330"/>
            <a:ext cx="2143140" cy="646331"/>
          </a:xfrm>
          <a:prstGeom prst="rect">
            <a:avLst/>
          </a:prstGeom>
          <a:gradFill flip="none" rotWithShape="1">
            <a:gsLst>
              <a:gs pos="0">
                <a:srgbClr val="99FF99">
                  <a:shade val="30000"/>
                  <a:satMod val="115000"/>
                </a:srgbClr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66FF"/>
                </a:solidFill>
                <a:latin typeface="Arial Narrow" pitchFamily="34" charset="0"/>
              </a:rPr>
              <a:t>Дом в </a:t>
            </a:r>
            <a:r>
              <a:rPr lang="ru-RU" b="1" dirty="0" err="1" smtClean="0">
                <a:solidFill>
                  <a:srgbClr val="0066FF"/>
                </a:solidFill>
                <a:latin typeface="Arial Narrow" pitchFamily="34" charset="0"/>
              </a:rPr>
              <a:t>Эйзенахе</a:t>
            </a:r>
            <a:r>
              <a:rPr lang="ru-RU" b="1" dirty="0" smtClean="0">
                <a:solidFill>
                  <a:srgbClr val="0066FF"/>
                </a:solidFill>
                <a:latin typeface="Arial Narrow" pitchFamily="34" charset="0"/>
              </a:rPr>
              <a:t>, </a:t>
            </a:r>
            <a:endParaRPr lang="en-US" b="1" dirty="0" smtClean="0">
              <a:solidFill>
                <a:srgbClr val="0066FF"/>
              </a:solidFill>
              <a:latin typeface="Arial Narrow" pitchFamily="34" charset="0"/>
            </a:endParaRPr>
          </a:p>
          <a:p>
            <a:r>
              <a:rPr lang="ru-RU" b="1" dirty="0" smtClean="0">
                <a:solidFill>
                  <a:srgbClr val="0066FF"/>
                </a:solidFill>
                <a:latin typeface="Arial Narrow" pitchFamily="34" charset="0"/>
              </a:rPr>
              <a:t>где родился Бах</a:t>
            </a:r>
            <a:endParaRPr lang="ru-RU" b="1" dirty="0">
              <a:solidFill>
                <a:srgbClr val="0066FF"/>
              </a:solidFill>
              <a:latin typeface="Arial Narrow" pitchFamily="34" charset="0"/>
            </a:endParaRPr>
          </a:p>
        </p:txBody>
      </p:sp>
      <p:pic>
        <p:nvPicPr>
          <p:cNvPr id="4" name="Рисунок 3" descr="Бах0020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42844" y="142852"/>
            <a:ext cx="2896001" cy="3286148"/>
          </a:xfrm>
          <a:prstGeom prst="rect">
            <a:avLst/>
          </a:prstGeom>
          <a:ln w="19050">
            <a:solidFill>
              <a:srgbClr val="0066FF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14282" y="3857628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66FF"/>
                </a:solidFill>
                <a:latin typeface="Arial Narrow" pitchFamily="34" charset="0"/>
              </a:rPr>
              <a:t>Иоганн </a:t>
            </a:r>
            <a:r>
              <a:rPr lang="ru-RU" b="1" dirty="0" err="1" smtClean="0">
                <a:solidFill>
                  <a:srgbClr val="0066FF"/>
                </a:solidFill>
                <a:latin typeface="Arial Narrow" pitchFamily="34" charset="0"/>
              </a:rPr>
              <a:t>Амвросиус</a:t>
            </a:r>
            <a:r>
              <a:rPr lang="ru-RU" b="1" dirty="0" smtClean="0">
                <a:solidFill>
                  <a:srgbClr val="0066FF"/>
                </a:solidFill>
                <a:latin typeface="Arial Narrow" pitchFamily="34" charset="0"/>
              </a:rPr>
              <a:t> Бах, </a:t>
            </a:r>
          </a:p>
          <a:p>
            <a:r>
              <a:rPr lang="ru-RU" b="1" dirty="0" smtClean="0">
                <a:solidFill>
                  <a:srgbClr val="0066FF"/>
                </a:solidFill>
                <a:latin typeface="Arial Narrow" pitchFamily="34" charset="0"/>
              </a:rPr>
              <a:t>отец И.С.Баха</a:t>
            </a:r>
            <a:endParaRPr lang="ru-RU" b="1" dirty="0">
              <a:solidFill>
                <a:srgbClr val="0066FF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86116" y="214290"/>
            <a:ext cx="57150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66FF"/>
                </a:solidFill>
                <a:latin typeface="Arial Narrow" pitchFamily="34" charset="0"/>
              </a:rPr>
              <a:t>И. С. Бах </a:t>
            </a:r>
            <a:r>
              <a:rPr lang="ru-RU" sz="2000" smtClean="0">
                <a:solidFill>
                  <a:srgbClr val="0066FF"/>
                </a:solidFill>
                <a:latin typeface="Arial Narrow" pitchFamily="34" charset="0"/>
              </a:rPr>
              <a:t>родился 21 </a:t>
            </a:r>
            <a:r>
              <a:rPr lang="ru-RU" sz="2000" dirty="0" smtClean="0">
                <a:solidFill>
                  <a:srgbClr val="0066FF"/>
                </a:solidFill>
                <a:latin typeface="Arial Narrow" pitchFamily="34" charset="0"/>
              </a:rPr>
              <a:t>марта 1685 года в маленьком захолустном городке Тюрингии в семье потомственного музыканта. В десять лет Иоганн остался круглым сиротой, и его воспитанием и образованием занимался старший брат Иоганн Кристоф, органист городской церкви. В 17 лет Бах уже играл на органе, клавире, скрипке, альте, пел в хоре.</a:t>
            </a:r>
            <a:r>
              <a:rPr lang="en-US" sz="2000" dirty="0" smtClean="0">
                <a:solidFill>
                  <a:srgbClr val="0066FF"/>
                </a:solidFill>
                <a:latin typeface="Arial Narrow" pitchFamily="34" charset="0"/>
              </a:rPr>
              <a:t> </a:t>
            </a:r>
            <a:r>
              <a:rPr lang="ru-RU" sz="2000" dirty="0" smtClean="0">
                <a:solidFill>
                  <a:srgbClr val="0066FF"/>
                </a:solidFill>
                <a:latin typeface="Arial Narrow" pitchFamily="34" charset="0"/>
              </a:rPr>
              <a:t>В дальнейшем он служил при дворе и протестантских храмах.</a:t>
            </a:r>
            <a:endParaRPr lang="ru-RU" sz="2000" dirty="0">
              <a:solidFill>
                <a:srgbClr val="0066FF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ах001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3214678" y="1285860"/>
            <a:ext cx="3000396" cy="4307604"/>
          </a:xfrm>
          <a:prstGeom prst="rect">
            <a:avLst/>
          </a:prstGeom>
          <a:ln w="19050">
            <a:solidFill>
              <a:srgbClr val="0066FF"/>
            </a:solidFill>
          </a:ln>
        </p:spPr>
      </p:pic>
      <p:pic>
        <p:nvPicPr>
          <p:cNvPr id="3" name="Рисунок 2" descr="Бах001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1221832">
            <a:off x="385000" y="1081791"/>
            <a:ext cx="3041637" cy="4579006"/>
          </a:xfrm>
          <a:prstGeom prst="rect">
            <a:avLst/>
          </a:prstGeom>
          <a:ln w="19050">
            <a:solidFill>
              <a:srgbClr val="0066FF"/>
            </a:solidFill>
          </a:ln>
        </p:spPr>
      </p:pic>
      <p:pic>
        <p:nvPicPr>
          <p:cNvPr id="5" name="Рисунок 4" descr="Бах001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484414">
            <a:off x="5783814" y="1248189"/>
            <a:ext cx="3060323" cy="4658746"/>
          </a:xfrm>
          <a:prstGeom prst="rect">
            <a:avLst/>
          </a:prstGeom>
          <a:ln w="19050">
            <a:solidFill>
              <a:srgbClr val="0066FF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Бах02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214290"/>
            <a:ext cx="2848968" cy="4214842"/>
          </a:xfrm>
          <a:prstGeom prst="rect">
            <a:avLst/>
          </a:prstGeom>
          <a:ln>
            <a:solidFill>
              <a:srgbClr val="0066FF"/>
            </a:solidFill>
          </a:ln>
        </p:spPr>
      </p:pic>
      <p:pic>
        <p:nvPicPr>
          <p:cNvPr id="7" name="Рисунок 6" descr="Копия Бах02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43438" y="2928934"/>
            <a:ext cx="4181856" cy="2898648"/>
          </a:xfrm>
          <a:prstGeom prst="rect">
            <a:avLst/>
          </a:prstGeom>
          <a:ln>
            <a:solidFill>
              <a:srgbClr val="0066FF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57158" y="4643446"/>
            <a:ext cx="2428892" cy="923330"/>
          </a:xfrm>
          <a:prstGeom prst="rect">
            <a:avLst/>
          </a:prstGeom>
          <a:gradFill flip="none" rotWithShape="1">
            <a:gsLst>
              <a:gs pos="0">
                <a:srgbClr val="99FF99">
                  <a:shade val="30000"/>
                  <a:satMod val="115000"/>
                </a:srgbClr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66FF"/>
                </a:solidFill>
                <a:latin typeface="Arial Narrow" pitchFamily="34" charset="0"/>
              </a:rPr>
              <a:t>Кафедра управления </a:t>
            </a:r>
          </a:p>
          <a:p>
            <a:r>
              <a:rPr lang="ru-RU" b="1" dirty="0" smtClean="0">
                <a:solidFill>
                  <a:srgbClr val="0066FF"/>
                </a:solidFill>
                <a:latin typeface="Arial Narrow" pitchFamily="34" charset="0"/>
              </a:rPr>
              <a:t>«</a:t>
            </a:r>
            <a:r>
              <a:rPr lang="ru-RU" b="1" dirty="0" err="1" smtClean="0">
                <a:solidFill>
                  <a:srgbClr val="0066FF"/>
                </a:solidFill>
                <a:latin typeface="Arial Narrow" pitchFamily="34" charset="0"/>
              </a:rPr>
              <a:t>баховского</a:t>
            </a:r>
            <a:r>
              <a:rPr lang="ru-RU" b="1" dirty="0" smtClean="0">
                <a:solidFill>
                  <a:srgbClr val="0066FF"/>
                </a:solidFill>
                <a:latin typeface="Arial Narrow" pitchFamily="34" charset="0"/>
              </a:rPr>
              <a:t> органа» в </a:t>
            </a:r>
            <a:r>
              <a:rPr lang="ru-RU" b="1" dirty="0" err="1" smtClean="0">
                <a:solidFill>
                  <a:srgbClr val="0066FF"/>
                </a:solidFill>
                <a:latin typeface="Arial Narrow" pitchFamily="34" charset="0"/>
              </a:rPr>
              <a:t>Арнштадте</a:t>
            </a:r>
            <a:r>
              <a:rPr lang="ru-RU" b="1" dirty="0" smtClean="0">
                <a:solidFill>
                  <a:srgbClr val="0066FF"/>
                </a:solidFill>
                <a:latin typeface="Arial Narrow" pitchFamily="34" charset="0"/>
              </a:rPr>
              <a:t>.</a:t>
            </a:r>
            <a:endParaRPr lang="ru-RU" b="1" dirty="0">
              <a:solidFill>
                <a:srgbClr val="0066FF"/>
              </a:solidFill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86380" y="6000768"/>
            <a:ext cx="3286148" cy="646331"/>
          </a:xfrm>
          <a:prstGeom prst="rect">
            <a:avLst/>
          </a:prstGeom>
          <a:gradFill flip="none" rotWithShape="1">
            <a:gsLst>
              <a:gs pos="0">
                <a:srgbClr val="33CC33">
                  <a:tint val="66000"/>
                  <a:satMod val="160000"/>
                  <a:shade val="30000"/>
                  <a:satMod val="115000"/>
                </a:srgbClr>
              </a:gs>
              <a:gs pos="50000">
                <a:srgbClr val="33CC33">
                  <a:tint val="66000"/>
                  <a:satMod val="160000"/>
                  <a:shade val="67500"/>
                  <a:satMod val="115000"/>
                </a:srgbClr>
              </a:gs>
              <a:gs pos="100000">
                <a:srgbClr val="33CC33">
                  <a:tint val="66000"/>
                  <a:satMod val="160000"/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66FF"/>
                </a:solidFill>
                <a:latin typeface="Arial Narrow" pitchFamily="34" charset="0"/>
              </a:rPr>
              <a:t>Дом «под золотым венцом», где </a:t>
            </a:r>
          </a:p>
          <a:p>
            <a:r>
              <a:rPr lang="ru-RU" b="1" dirty="0" smtClean="0">
                <a:solidFill>
                  <a:srgbClr val="0066FF"/>
                </a:solidFill>
                <a:latin typeface="Arial Narrow" pitchFamily="34" charset="0"/>
              </a:rPr>
              <a:t>жил Бах в </a:t>
            </a:r>
            <a:r>
              <a:rPr lang="ru-RU" b="1" dirty="0" err="1" smtClean="0">
                <a:solidFill>
                  <a:srgbClr val="0066FF"/>
                </a:solidFill>
                <a:latin typeface="Arial Narrow" pitchFamily="34" charset="0"/>
              </a:rPr>
              <a:t>Арншадте</a:t>
            </a:r>
            <a:endParaRPr lang="ru-RU" b="1" dirty="0">
              <a:solidFill>
                <a:srgbClr val="0066FF"/>
              </a:solidFill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28992" y="285728"/>
            <a:ext cx="54292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66FF"/>
                </a:solidFill>
                <a:latin typeface="Arial Narrow" pitchFamily="34" charset="0"/>
              </a:rPr>
              <a:t>В формировании личности и творчества Баха важную роль сыграла музыкальная культура протестантизма. </a:t>
            </a:r>
          </a:p>
          <a:p>
            <a:r>
              <a:rPr lang="ru-RU" dirty="0" smtClean="0">
                <a:solidFill>
                  <a:srgbClr val="0066FF"/>
                </a:solidFill>
                <a:latin typeface="Arial Narrow" pitchFamily="34" charset="0"/>
              </a:rPr>
              <a:t>Не случайно большая часть наследия композитора  - духовная музыка. Бах никогда не покидал Германии, жил в основном в провинциальных городах, тем не менее он был знаком  со всеми значительными достижениями в музыке того времени. Композитор сумел соединить в своем творчестве традиции протестантского хорала с традициями европейских музыкальных школ.</a:t>
            </a:r>
            <a:endParaRPr lang="ru-RU" dirty="0">
              <a:solidFill>
                <a:srgbClr val="0066FF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ах000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20" y="142852"/>
            <a:ext cx="2611986" cy="435769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Рисунок 2" descr="Бах000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29190" y="142852"/>
            <a:ext cx="2735383" cy="42862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Рисунок 3" descr="Бах000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785918" y="2540329"/>
            <a:ext cx="2786082" cy="431767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Рисунок 4" descr="Бах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857884" y="2680526"/>
            <a:ext cx="2743389" cy="4177474"/>
          </a:xfrm>
          <a:prstGeom prst="rect">
            <a:avLst/>
          </a:prstGeom>
          <a:ln>
            <a:solidFill>
              <a:srgbClr val="0066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ах0024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500562" y="3357562"/>
            <a:ext cx="4468368" cy="3312447"/>
          </a:xfrm>
          <a:prstGeom prst="rect">
            <a:avLst/>
          </a:prstGeom>
          <a:ln w="19050">
            <a:solidFill>
              <a:srgbClr val="0066FF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357554" y="6072206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66FF"/>
                </a:solidFill>
                <a:latin typeface="Arial Narrow" pitchFamily="34" charset="0"/>
              </a:rPr>
              <a:t>Веймар</a:t>
            </a:r>
            <a:endParaRPr lang="ru-RU" b="1" dirty="0">
              <a:solidFill>
                <a:srgbClr val="0066FF"/>
              </a:solidFill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7554" y="285728"/>
            <a:ext cx="564360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66FF"/>
                </a:solidFill>
                <a:latin typeface="Arial Narrow" pitchFamily="34" charset="0"/>
              </a:rPr>
              <a:t>Произведения Баха отличаются философской глубиной, сосредоточенностью мысли и удивительным чувством формы.  Всё здесь предельно </a:t>
            </a:r>
            <a:r>
              <a:rPr lang="ru-RU" sz="2000" dirty="0" err="1" smtClean="0">
                <a:solidFill>
                  <a:srgbClr val="0066FF"/>
                </a:solidFill>
                <a:latin typeface="Arial Narrow" pitchFamily="34" charset="0"/>
              </a:rPr>
              <a:t>выверенно</a:t>
            </a:r>
            <a:r>
              <a:rPr lang="ru-RU" sz="2000" dirty="0" smtClean="0">
                <a:solidFill>
                  <a:srgbClr val="0066FF"/>
                </a:solidFill>
                <a:latin typeface="Arial Narrow" pitchFamily="34" charset="0"/>
              </a:rPr>
              <a:t>, уравновешенно и в то же время эмоционально. За свою жизнь композитор написал более тысячи вокально-драматических и инструментальных </a:t>
            </a:r>
          </a:p>
          <a:p>
            <a:r>
              <a:rPr lang="ru-RU" sz="2000" dirty="0" smtClean="0">
                <a:solidFill>
                  <a:srgbClr val="0066FF"/>
                </a:solidFill>
                <a:latin typeface="Arial Narrow" pitchFamily="34" charset="0"/>
              </a:rPr>
              <a:t>(в том числе органных) музыкальных произведений. Вокально-драматическое творчество Баха включает около трехсот сочинений – кантаты, хоралы и др.</a:t>
            </a:r>
            <a:endParaRPr lang="ru-RU" sz="2000" dirty="0">
              <a:solidFill>
                <a:srgbClr val="0066FF"/>
              </a:solidFill>
              <a:latin typeface="Arial Narrow" pitchFamily="34" charset="0"/>
            </a:endParaRPr>
          </a:p>
        </p:txBody>
      </p:sp>
      <p:pic>
        <p:nvPicPr>
          <p:cNvPr id="7" name="Рисунок 6" descr="Бах002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2844" y="285728"/>
            <a:ext cx="2857520" cy="4152961"/>
          </a:xfrm>
          <a:prstGeom prst="rect">
            <a:avLst/>
          </a:prstGeom>
          <a:ln w="19050">
            <a:solidFill>
              <a:srgbClr val="0066FF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428596" y="4786322"/>
            <a:ext cx="2310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66FF"/>
                </a:solidFill>
                <a:latin typeface="Arial Narrow" pitchFamily="34" charset="0"/>
              </a:rPr>
              <a:t>И.С.Бах (около 1715 г.)</a:t>
            </a:r>
            <a:endParaRPr lang="ru-RU" b="1" dirty="0">
              <a:solidFill>
                <a:srgbClr val="0066FF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</TotalTime>
  <Words>2581</Words>
  <PresentationFormat>Экран (4:3)</PresentationFormat>
  <Paragraphs>109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102</cp:revision>
  <dcterms:modified xsi:type="dcterms:W3CDTF">2015-03-20T05:07:12Z</dcterms:modified>
</cp:coreProperties>
</file>