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9" r:id="rId3"/>
    <p:sldId id="260" r:id="rId4"/>
    <p:sldId id="261" r:id="rId5"/>
    <p:sldId id="265" r:id="rId6"/>
    <p:sldId id="264" r:id="rId7"/>
    <p:sldId id="271" r:id="rId8"/>
    <p:sldId id="269" r:id="rId9"/>
    <p:sldId id="272" r:id="rId10"/>
    <p:sldId id="273" r:id="rId11"/>
    <p:sldId id="270" r:id="rId12"/>
    <p:sldId id="274" r:id="rId13"/>
    <p:sldId id="276" r:id="rId14"/>
    <p:sldId id="277" r:id="rId15"/>
    <p:sldId id="275" r:id="rId16"/>
    <p:sldId id="278" r:id="rId17"/>
    <p:sldId id="280" r:id="rId18"/>
    <p:sldId id="279" r:id="rId19"/>
    <p:sldId id="281" r:id="rId20"/>
    <p:sldId id="283" r:id="rId21"/>
    <p:sldId id="284" r:id="rId22"/>
    <p:sldId id="282" r:id="rId23"/>
    <p:sldId id="285" r:id="rId24"/>
    <p:sldId id="268" r:id="rId25"/>
    <p:sldId id="28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1614"/>
    <a:srgbClr val="7FE721"/>
    <a:srgbClr val="FF3300"/>
    <a:srgbClr val="FFCC00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267" autoAdjust="0"/>
  </p:normalViewPr>
  <p:slideViewPr>
    <p:cSldViewPr>
      <p:cViewPr varScale="1">
        <p:scale>
          <a:sx n="105" d="100"/>
          <a:sy n="105" d="100"/>
        </p:scale>
        <p:origin x="-1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05187433_large_57077334_eeeeeeeeeeeeeeeeeeeeeeeeeeeeeeeeeeeeeeeeeeeeeeeeeeee.jpg"/>
          <p:cNvPicPr>
            <a:picLocks noChangeAspect="1"/>
          </p:cNvPicPr>
          <p:nvPr/>
        </p:nvPicPr>
        <p:blipFill>
          <a:blip r:embed="rId2">
            <a:lum bright="-20000"/>
          </a:blip>
          <a:srcRect l="7604" r="845" b="122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7158" y="285728"/>
            <a:ext cx="73581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B050">
                      <a:alpha val="70000"/>
                    </a:srgbClr>
                  </a:outerShdw>
                </a:effectLst>
                <a:latin typeface="Book Antiqua" pitchFamily="18" charset="0"/>
              </a:rPr>
              <a:t>«Быть может, нежный звон гитары развеет грусть былого дня…»</a:t>
            </a:r>
            <a:endParaRPr lang="ru-RU" sz="5400" b="1" i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63500" dir="3600000" algn="tl" rotWithShape="0">
                  <a:srgbClr val="00B050">
                    <a:alpha val="70000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71802" y="5715016"/>
            <a:ext cx="5715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B050">
                      <a:alpha val="70000"/>
                    </a:srgbClr>
                  </a:outerShdw>
                </a:effectLst>
                <a:latin typeface="Book Antiqua" pitchFamily="18" charset="0"/>
              </a:rPr>
              <a:t>ИИЦ – Научная библиотека представляет 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B050">
                      <a:alpha val="70000"/>
                    </a:srgbClr>
                  </a:outerShdw>
                </a:effectLst>
                <a:latin typeface="Book Antiqua" pitchFamily="18" charset="0"/>
              </a:rPr>
              <a:t>виртуальную выставку  об авторской песне</a:t>
            </a: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B050">
                    <a:alpha val="70000"/>
                  </a:srgbClr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6748923_4087487_16.jpg"/>
          <p:cNvPicPr>
            <a:picLocks noChangeAspect="1"/>
          </p:cNvPicPr>
          <p:nvPr/>
        </p:nvPicPr>
        <p:blipFill>
          <a:blip r:embed="rId2">
            <a:lum bright="-20000"/>
          </a:blip>
          <a:stretch>
            <a:fillRect/>
          </a:stretch>
        </p:blipFill>
        <p:spPr>
          <a:xfrm>
            <a:off x="0" y="0"/>
            <a:ext cx="9144000" cy="6876928"/>
          </a:xfrm>
          <a:prstGeom prst="rect">
            <a:avLst/>
          </a:prstGeom>
        </p:spPr>
      </p:pic>
      <p:pic>
        <p:nvPicPr>
          <p:cNvPr id="3" name="Рисунок 2" descr="Барды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14282" y="214290"/>
            <a:ext cx="3312197" cy="4765056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3714744" y="214290"/>
            <a:ext cx="51435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Сам Галич к тому времени понял, что мирного сосуществования с советской властью у него не получится: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    </a:t>
            </a:r>
            <a:r>
              <a:rPr lang="ru-RU" sz="2000" b="1" dirty="0" smtClean="0">
                <a:solidFill>
                  <a:schemeClr val="bg1"/>
                </a:solidFill>
              </a:rPr>
              <a:t>Я выбираю Свободу –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                              Пускай груба и ряба,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                              А вы валяйте, по капле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                              Выдавливайте раба!</a:t>
            </a: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В декабре 1971 Галича исключили из Союза </a:t>
            </a:r>
            <a:r>
              <a:rPr lang="ru-RU" sz="2000" b="1" i="1" dirty="0" smtClean="0">
                <a:solidFill>
                  <a:schemeClr val="bg1"/>
                </a:solidFill>
              </a:rPr>
              <a:t>писател</a:t>
            </a:r>
            <a:r>
              <a:rPr lang="ru-RU" sz="2000" b="1" i="1" dirty="0" smtClean="0">
                <a:solidFill>
                  <a:schemeClr val="bg1"/>
                </a:solidFill>
              </a:rPr>
              <a:t>е</a:t>
            </a:r>
            <a:r>
              <a:rPr lang="ru-RU" sz="2000" b="1" i="1" dirty="0" smtClean="0">
                <a:solidFill>
                  <a:schemeClr val="bg1"/>
                </a:solidFill>
              </a:rPr>
              <a:t>й СССР</a:t>
            </a:r>
            <a:r>
              <a:rPr lang="ru-RU" sz="2000" b="1" i="1" dirty="0" smtClean="0">
                <a:solidFill>
                  <a:schemeClr val="bg1"/>
                </a:solidFill>
              </a:rPr>
              <a:t>, а через полтора месяца – из Союза кинематографистов. В театрах страны снимают с репертуара его пьесы, замораживается  производство фильмов. </a:t>
            </a:r>
            <a:r>
              <a:rPr lang="ru-RU" sz="2000" b="1" i="1" dirty="0" smtClean="0">
                <a:solidFill>
                  <a:schemeClr val="bg1"/>
                </a:solidFill>
              </a:rPr>
              <a:t>А </a:t>
            </a:r>
            <a:r>
              <a:rPr lang="ru-RU" sz="2000" b="1" i="1" dirty="0" smtClean="0">
                <a:solidFill>
                  <a:schemeClr val="bg1"/>
                </a:solidFill>
              </a:rPr>
              <a:t>в 1974 году вынуждают покинуть страну:</a:t>
            </a: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dirty="0" smtClean="0">
                <a:solidFill>
                  <a:schemeClr val="bg1"/>
                </a:solidFill>
              </a:rPr>
              <a:t>Я вышел на поиски  </a:t>
            </a:r>
            <a:r>
              <a:rPr lang="ru-RU" sz="2000" b="1" dirty="0" smtClean="0">
                <a:solidFill>
                  <a:schemeClr val="bg1"/>
                </a:solidFill>
              </a:rPr>
              <a:t>Бога:</a:t>
            </a:r>
            <a:endParaRPr lang="ru-RU" sz="2000" b="1" dirty="0" smtClean="0">
              <a:solidFill>
                <a:schemeClr val="bg1"/>
              </a:solidFill>
            </a:endParaRPr>
          </a:p>
          <a:p>
            <a:r>
              <a:rPr lang="ru-RU" sz="2000" b="1" dirty="0" smtClean="0">
                <a:solidFill>
                  <a:schemeClr val="bg1"/>
                </a:solidFill>
              </a:rPr>
              <a:t>В </a:t>
            </a:r>
            <a:r>
              <a:rPr lang="ru-RU" sz="2000" b="1" dirty="0" smtClean="0">
                <a:solidFill>
                  <a:schemeClr val="bg1"/>
                </a:solidFill>
              </a:rPr>
              <a:t>предгорье </a:t>
            </a:r>
            <a:r>
              <a:rPr lang="ru-RU" sz="2000" b="1" dirty="0" smtClean="0">
                <a:solidFill>
                  <a:schemeClr val="bg1"/>
                </a:solidFill>
              </a:rPr>
              <a:t>уже </a:t>
            </a:r>
            <a:r>
              <a:rPr lang="ru-RU" sz="2000" b="1" dirty="0" smtClean="0">
                <a:solidFill>
                  <a:schemeClr val="bg1"/>
                </a:solidFill>
              </a:rPr>
              <a:t>рассвело.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А нужно мне было немного –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Две пригоршни глины всего.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1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572000" y="142852"/>
            <a:ext cx="4429155" cy="2939411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214282" y="357166"/>
            <a:ext cx="450059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721614"/>
                </a:solidFill>
              </a:rPr>
              <a:t>Я освещён, доступен всем глазам.</a:t>
            </a:r>
          </a:p>
          <a:p>
            <a:r>
              <a:rPr lang="ru-RU" sz="2000" b="1" dirty="0" smtClean="0">
                <a:solidFill>
                  <a:srgbClr val="721614"/>
                </a:solidFill>
              </a:rPr>
              <a:t>Чего мне ждать: затишья или бури?</a:t>
            </a:r>
          </a:p>
          <a:p>
            <a:r>
              <a:rPr lang="ru-RU" sz="2000" b="1" dirty="0" smtClean="0">
                <a:solidFill>
                  <a:srgbClr val="721614"/>
                </a:solidFill>
              </a:rPr>
              <a:t>Я к микрофону встал, как к образам, Нет-нет, сегодня точно – к амбразуре.</a:t>
            </a:r>
          </a:p>
          <a:p>
            <a:r>
              <a:rPr lang="ru-RU" sz="2000" b="1" dirty="0" smtClean="0">
                <a:solidFill>
                  <a:srgbClr val="721614"/>
                </a:solidFill>
              </a:rPr>
              <a:t>        </a:t>
            </a:r>
          </a:p>
          <a:p>
            <a:r>
              <a:rPr lang="ru-RU" sz="2000" b="1" dirty="0" smtClean="0">
                <a:solidFill>
                  <a:srgbClr val="721614"/>
                </a:solidFill>
              </a:rPr>
              <a:t>                             </a:t>
            </a:r>
            <a:r>
              <a:rPr lang="ru-RU" sz="2200" b="1" i="1" dirty="0" smtClean="0">
                <a:solidFill>
                  <a:srgbClr val="721614"/>
                </a:solidFill>
              </a:rPr>
              <a:t>Владимир Высоцкий</a:t>
            </a:r>
          </a:p>
          <a:p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3571876"/>
            <a:ext cx="807249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dirty="0" smtClean="0">
                <a:solidFill>
                  <a:srgbClr val="721614"/>
                </a:solidFill>
              </a:rPr>
              <a:t>При жизни его официально не печатали. </a:t>
            </a:r>
            <a:r>
              <a:rPr lang="ru-RU" sz="2200" b="1" i="1" dirty="0" err="1" smtClean="0">
                <a:solidFill>
                  <a:srgbClr val="721614"/>
                </a:solidFill>
              </a:rPr>
              <a:t>Полузапретная</a:t>
            </a:r>
            <a:r>
              <a:rPr lang="ru-RU" sz="2200" b="1" i="1" dirty="0" smtClean="0">
                <a:solidFill>
                  <a:srgbClr val="721614"/>
                </a:solidFill>
              </a:rPr>
              <a:t> личность. А сегодня у него наибольшая среди всех бардов фонотека записей. Гражданским нервом его творчества была правдивость. Это был человек, богато одаренный чувством юмора, и целые циклы лукавых и </a:t>
            </a:r>
            <a:r>
              <a:rPr lang="ru-RU" sz="2200" b="1" i="1" dirty="0" err="1" smtClean="0">
                <a:solidFill>
                  <a:srgbClr val="721614"/>
                </a:solidFill>
              </a:rPr>
              <a:t>распотешных</a:t>
            </a:r>
            <a:r>
              <a:rPr lang="ru-RU" sz="2200" b="1" i="1" dirty="0" smtClean="0">
                <a:solidFill>
                  <a:srgbClr val="721614"/>
                </a:solidFill>
              </a:rPr>
              <a:t> песен создал он одновременно с теми, которые окрашены в трагические тона.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6748923_4087487_16.jpg"/>
          <p:cNvPicPr>
            <a:picLocks noChangeAspect="1"/>
          </p:cNvPicPr>
          <p:nvPr/>
        </p:nvPicPr>
        <p:blipFill>
          <a:blip r:embed="rId2">
            <a:lum bright="-17000"/>
          </a:blip>
          <a:stretch>
            <a:fillRect/>
          </a:stretch>
        </p:blipFill>
        <p:spPr>
          <a:xfrm>
            <a:off x="1" y="0"/>
            <a:ext cx="9143999" cy="6857999"/>
          </a:xfrm>
          <a:prstGeom prst="rect">
            <a:avLst/>
          </a:prstGeom>
        </p:spPr>
      </p:pic>
      <p:pic>
        <p:nvPicPr>
          <p:cNvPr id="4" name="Рисунок 3" descr="Барды001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518336" y="285729"/>
            <a:ext cx="3212601" cy="4786346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285720" y="214290"/>
            <a:ext cx="485778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Сам Высоцкий с абсолютной точностью определил суть и смысл своего творчества: 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«Песни я пишу на разные сюжеты. У меня есть серии песен на военную тему, спортивные, сказочные, лирические. А тема моих песен одна – жизнь». 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Писать песни он начал еще будучи студентом, но исполнять на публику только в театре на Таганке. Он сочиняет в этот период свои военные песни: «Братские могилы», «Высота», «Падали звезды» и др. </a:t>
            </a:r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В </a:t>
            </a:r>
            <a:r>
              <a:rPr lang="ru-RU" sz="2000" b="1" i="1" dirty="0" smtClean="0">
                <a:solidFill>
                  <a:schemeClr val="bg1"/>
                </a:solidFill>
              </a:rPr>
              <a:t>фильме «Вертикаль» (1967) песни Высоцкого впервые прозвучали на всю страну . </a:t>
            </a:r>
            <a:r>
              <a:rPr lang="ru-RU" sz="2000" b="1" i="1" dirty="0" smtClean="0">
                <a:solidFill>
                  <a:schemeClr val="bg1"/>
                </a:solidFill>
              </a:rPr>
              <a:t>В </a:t>
            </a:r>
            <a:r>
              <a:rPr lang="ru-RU" sz="2000" b="1" i="1" dirty="0" smtClean="0">
                <a:solidFill>
                  <a:schemeClr val="bg1"/>
                </a:solidFill>
              </a:rPr>
              <a:t>этом же году фирма «Мелодия» выпустила гибкую пластинку с песнями из этого фильма : «Песня о друге», </a:t>
            </a:r>
            <a:r>
              <a:rPr lang="ru-RU" sz="2000" b="1" i="1" dirty="0" smtClean="0">
                <a:solidFill>
                  <a:schemeClr val="bg1"/>
                </a:solidFill>
              </a:rPr>
              <a:t>«</a:t>
            </a:r>
            <a:r>
              <a:rPr lang="ru-RU" sz="2000" b="1" i="1" dirty="0" smtClean="0">
                <a:solidFill>
                  <a:schemeClr val="bg1"/>
                </a:solidFill>
              </a:rPr>
              <a:t>К вершине», «Прощание с горами», «Военная песня».</a:t>
            </a:r>
            <a:endParaRPr lang="ru-RU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6748923_4087487_16.jpg"/>
          <p:cNvPicPr>
            <a:picLocks noChangeAspect="1"/>
          </p:cNvPicPr>
          <p:nvPr/>
        </p:nvPicPr>
        <p:blipFill>
          <a:blip r:embed="rId2">
            <a:lum bright="-16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Барды0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43636" y="2357430"/>
            <a:ext cx="2590379" cy="4156032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714348" y="285728"/>
            <a:ext cx="75724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«…Очень точное название его книги «Нерв», потому что Высоцкий был поющим нервом нашей эпохи, необыкновенно точно чувствующим вибрацию нашего времени».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                       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                                                       </a:t>
            </a:r>
            <a:r>
              <a:rPr lang="ru-RU" sz="2000" b="1" dirty="0" smtClean="0">
                <a:solidFill>
                  <a:schemeClr val="bg1"/>
                </a:solidFill>
              </a:rPr>
              <a:t>Евгений Евтушенко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841242"/>
            <a:ext cx="55721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Во время съемок фильма «Хозяин тайги» (1968) Высоцкий пережил свою «болдинскую осень», он написал песни «Охота на волков», «Банька </a:t>
            </a:r>
            <a:r>
              <a:rPr lang="ru-RU" sz="2000" b="1" i="1" dirty="0" err="1" smtClean="0">
                <a:solidFill>
                  <a:schemeClr val="bg1"/>
                </a:solidFill>
              </a:rPr>
              <a:t>по-белому</a:t>
            </a:r>
            <a:r>
              <a:rPr lang="ru-RU" sz="2000" b="1" i="1" dirty="0" smtClean="0">
                <a:solidFill>
                  <a:schemeClr val="bg1"/>
                </a:solidFill>
              </a:rPr>
              <a:t>». С 1972 года Высоцкий колесит с концертами по стране, на всех концертах в залах «битком». Он пишет серию песен : </a:t>
            </a:r>
            <a:r>
              <a:rPr lang="ru-RU" sz="2000" b="1" i="1" dirty="0" smtClean="0">
                <a:solidFill>
                  <a:schemeClr val="bg1"/>
                </a:solidFill>
              </a:rPr>
              <a:t>«Кони </a:t>
            </a:r>
            <a:r>
              <a:rPr lang="ru-RU" sz="2000" b="1" i="1" dirty="0" smtClean="0">
                <a:solidFill>
                  <a:schemeClr val="bg1"/>
                </a:solidFill>
              </a:rPr>
              <a:t>привередливые», «Канатоходец», «Мы вращаем землю» и др.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1973 год стал пиком концертной деятельности – Высоцкий дал более 70 концертов по всей стране. Сочинил около </a:t>
            </a:r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60 </a:t>
            </a:r>
            <a:r>
              <a:rPr lang="ru-RU" sz="2000" b="1" i="1" dirty="0" smtClean="0">
                <a:solidFill>
                  <a:schemeClr val="bg1"/>
                </a:solidFill>
              </a:rPr>
              <a:t>песен. Однако в СССР Высоцкий  как певец официально не признавался и  подвергался гонениям. Чем больше создавалось запретов, тем сильнее его любили.</a:t>
            </a:r>
          </a:p>
          <a:p>
            <a:endParaRPr lang="ru-RU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6748923_4087487_16.jpg"/>
          <p:cNvPicPr>
            <a:picLocks noChangeAspect="1"/>
          </p:cNvPicPr>
          <p:nvPr/>
        </p:nvPicPr>
        <p:blipFill>
          <a:blip r:embed="rId2">
            <a:lum bright="-16000"/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8596" y="571480"/>
            <a:ext cx="47149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chemeClr val="bg1"/>
                </a:solidFill>
              </a:rPr>
              <a:t>И сама по себе не играет гитара</a:t>
            </a:r>
          </a:p>
          <a:p>
            <a:r>
              <a:rPr lang="ru-RU" sz="2200" b="1" dirty="0" smtClean="0">
                <a:solidFill>
                  <a:schemeClr val="bg1"/>
                </a:solidFill>
              </a:rPr>
              <a:t>А дана человеку как голос души…</a:t>
            </a:r>
          </a:p>
          <a:p>
            <a:endParaRPr lang="ru-RU" sz="2200" b="1" dirty="0" smtClean="0">
              <a:solidFill>
                <a:schemeClr val="bg1"/>
              </a:solidFill>
            </a:endParaRPr>
          </a:p>
          <a:p>
            <a:r>
              <a:rPr lang="ru-RU" sz="2200" b="1" dirty="0" smtClean="0">
                <a:solidFill>
                  <a:schemeClr val="bg1"/>
                </a:solidFill>
              </a:rPr>
              <a:t>                                    Юрий Визбор</a:t>
            </a:r>
          </a:p>
          <a:p>
            <a:endParaRPr lang="ru-RU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3857628"/>
            <a:ext cx="857256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dirty="0" smtClean="0">
                <a:solidFill>
                  <a:schemeClr val="bg1"/>
                </a:solidFill>
              </a:rPr>
              <a:t>Юрий Визбор, один из основоположников жанра авторской песни, у поколения «шестидесятников» имел непререкаемый авторитет, впрочем, как и у молодежи 70-х, 80-х. </a:t>
            </a:r>
            <a:endParaRPr lang="ru-RU" sz="2200" b="1" i="1" dirty="0" smtClean="0">
              <a:solidFill>
                <a:schemeClr val="bg1"/>
              </a:solidFill>
            </a:endParaRP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А </a:t>
            </a:r>
            <a:r>
              <a:rPr lang="ru-RU" sz="2200" b="1" i="1" dirty="0" smtClean="0">
                <a:solidFill>
                  <a:schemeClr val="bg1"/>
                </a:solidFill>
              </a:rPr>
              <a:t>начинал он как автор студенческой песни: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            </a:t>
            </a:r>
            <a:r>
              <a:rPr lang="ru-RU" sz="2000" b="1" dirty="0" smtClean="0">
                <a:solidFill>
                  <a:schemeClr val="bg1"/>
                </a:solidFill>
              </a:rPr>
              <a:t>Вот дымный берег юности моей,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                                      И гавань встреч, и порт ночных утрат,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                                      Вот перекресток ста пятнадцати морей,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                                      Охотный ряд, Охотный ряд. </a:t>
            </a:r>
            <a:endParaRPr lang="ru-RU" sz="2000" b="1" i="1" dirty="0" smtClean="0">
              <a:solidFill>
                <a:schemeClr val="bg1"/>
              </a:solidFill>
            </a:endParaRPr>
          </a:p>
          <a:p>
            <a:pPr algn="ctr"/>
            <a:r>
              <a:rPr lang="ru-RU" sz="2000" b="1" i="1" dirty="0" smtClean="0">
                <a:solidFill>
                  <a:schemeClr val="bg1"/>
                </a:solidFill>
              </a:rPr>
              <a:t>                           </a:t>
            </a:r>
            <a:endParaRPr lang="ru-RU" sz="2000" b="1" dirty="0" smtClean="0">
              <a:solidFill>
                <a:schemeClr val="bg1"/>
              </a:solidFill>
            </a:endParaRPr>
          </a:p>
        </p:txBody>
      </p:sp>
      <p:pic>
        <p:nvPicPr>
          <p:cNvPr id="7" name="Рисунок 6" descr="88599305_3102520_vizbor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500694" y="142852"/>
            <a:ext cx="3339928" cy="3406941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арды000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85720" y="428604"/>
            <a:ext cx="2857520" cy="4476720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500430" y="357166"/>
            <a:ext cx="542928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721614"/>
                </a:solidFill>
              </a:rPr>
              <a:t>В 50-е годы Визбор написал около пятидесяти песен : </a:t>
            </a:r>
            <a:r>
              <a:rPr lang="ru-RU" sz="2000" b="1" i="1" dirty="0" smtClean="0">
                <a:solidFill>
                  <a:srgbClr val="721614"/>
                </a:solidFill>
              </a:rPr>
              <a:t>«</a:t>
            </a:r>
            <a:r>
              <a:rPr lang="ru-RU" sz="2000" b="1" i="1" dirty="0" smtClean="0">
                <a:solidFill>
                  <a:srgbClr val="721614"/>
                </a:solidFill>
              </a:rPr>
              <a:t>Карельский вальс», «Синие горы»  и др., в </a:t>
            </a:r>
            <a:r>
              <a:rPr lang="ru-RU" sz="2000" b="1" i="1" dirty="0" smtClean="0">
                <a:solidFill>
                  <a:srgbClr val="721614"/>
                </a:solidFill>
              </a:rPr>
              <a:t>60-е </a:t>
            </a:r>
            <a:r>
              <a:rPr lang="ru-RU" sz="2000" b="1" i="1" dirty="0" smtClean="0">
                <a:solidFill>
                  <a:srgbClr val="721614"/>
                </a:solidFill>
              </a:rPr>
              <a:t>– около сотни, среди которых знаменитейшие «Домбайский вальс», «Ты у меня одна», «Три минуты тишины</a:t>
            </a:r>
            <a:r>
              <a:rPr lang="ru-RU" sz="2000" b="1" i="1" dirty="0" smtClean="0">
                <a:solidFill>
                  <a:srgbClr val="721614"/>
                </a:solidFill>
              </a:rPr>
              <a:t>».Никто </a:t>
            </a:r>
            <a:r>
              <a:rPr lang="ru-RU" sz="2000" b="1" i="1" dirty="0" smtClean="0">
                <a:solidFill>
                  <a:srgbClr val="721614"/>
                </a:solidFill>
              </a:rPr>
              <a:t>из бардов не сделал так много для распространения и пропаганды жанра, как Юрий Визбор: песни многих авторов звучали </a:t>
            </a:r>
            <a:r>
              <a:rPr lang="ru-RU" sz="2000" b="1" i="1" dirty="0" smtClean="0">
                <a:solidFill>
                  <a:srgbClr val="721614"/>
                </a:solidFill>
              </a:rPr>
              <a:t>и в его </a:t>
            </a:r>
            <a:r>
              <a:rPr lang="ru-RU" sz="2000" b="1" i="1" dirty="0" smtClean="0">
                <a:solidFill>
                  <a:srgbClr val="721614"/>
                </a:solidFill>
              </a:rPr>
              <a:t>радиопередачах на волнах радиостанции «Юность», где он работал в качестве журналиста, и на гибких звуковых страницах журнала «Кругозор», его собственные песни вошли во многие кинофильмы, аудитория слушателей его концертов исчисляется сотнями тысяч.</a:t>
            </a:r>
          </a:p>
          <a:p>
            <a:r>
              <a:rPr lang="ru-RU" sz="2000" b="1" i="1" dirty="0" smtClean="0">
                <a:solidFill>
                  <a:srgbClr val="721614"/>
                </a:solidFill>
              </a:rPr>
              <a:t>Без него долгое время не обходился ни один Грушинский фестиваль, ему не раз приходилось открывать в разных городах клубы самодеятельной песни.</a:t>
            </a:r>
            <a:endParaRPr lang="ru-RU" sz="2000" b="1" i="1" dirty="0">
              <a:solidFill>
                <a:srgbClr val="72161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6748923_4087487_16.jpg"/>
          <p:cNvPicPr>
            <a:picLocks noChangeAspect="1"/>
          </p:cNvPicPr>
          <p:nvPr/>
        </p:nvPicPr>
        <p:blipFill>
          <a:blip r:embed="rId2">
            <a:lum bright="-21000"/>
          </a:blip>
          <a:stretch>
            <a:fillRect/>
          </a:stretch>
        </p:blipFill>
        <p:spPr>
          <a:xfrm>
            <a:off x="0" y="-18928"/>
            <a:ext cx="9144000" cy="6876928"/>
          </a:xfrm>
          <a:prstGeom prst="rect">
            <a:avLst/>
          </a:prstGeom>
        </p:spPr>
      </p:pic>
      <p:pic>
        <p:nvPicPr>
          <p:cNvPr id="3" name="Рисунок 2" descr="Барды001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715008" y="500042"/>
            <a:ext cx="3004672" cy="4714908"/>
          </a:xfrm>
          <a:prstGeom prst="rect">
            <a:avLst/>
          </a:prstGeom>
          <a:ln w="19050">
            <a:solidFill>
              <a:srgbClr val="FFFF99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357158" y="214290"/>
            <a:ext cx="4929222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В 1970-е, 80-е годы характер песен Визбора несколько меняется, озорство </a:t>
            </a:r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и </a:t>
            </a:r>
            <a:r>
              <a:rPr lang="ru-RU" sz="2000" b="1" i="1" dirty="0" smtClean="0">
                <a:solidFill>
                  <a:schemeClr val="bg1"/>
                </a:solidFill>
              </a:rPr>
              <a:t>романтика отступает, появляются песни-размышления, глубоко  философские, такие как «Сорокалетье», «Сретенский двор»,«Ночная дорога», :</a:t>
            </a: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dirty="0" smtClean="0">
                <a:solidFill>
                  <a:schemeClr val="bg1"/>
                </a:solidFill>
              </a:rPr>
              <a:t>Не верь разлукам, старина, их круг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Лишь сон, ей-богу,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Придут другие времена, мой друг,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Ты верь в дорогу.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Нет дороге окончанья, есть зато ее итог,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Дороги трудны, но хуже без дорог.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endParaRPr lang="ru-RU" sz="2000" b="1" dirty="0" smtClean="0">
              <a:solidFill>
                <a:schemeClr val="bg1"/>
              </a:solidFill>
            </a:endParaRPr>
          </a:p>
          <a:p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200" b="1" dirty="0" smtClean="0">
                <a:solidFill>
                  <a:schemeClr val="bg1"/>
                </a:solidFill>
              </a:rPr>
              <a:t>«</a:t>
            </a:r>
            <a:r>
              <a:rPr lang="ru-RU" sz="2200" b="1" i="1" dirty="0" smtClean="0">
                <a:solidFill>
                  <a:schemeClr val="bg1"/>
                </a:solidFill>
              </a:rPr>
              <a:t>Визбор – певец нормы, он не поучает, не кричит, он с усталой улыбкой просит. Визбор мог стать нашим Синатрой».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  </a:t>
            </a:r>
            <a:r>
              <a:rPr lang="ru-RU" sz="2000" b="1" i="1" dirty="0" smtClean="0">
                <a:solidFill>
                  <a:schemeClr val="bg1"/>
                </a:solidFill>
              </a:rPr>
              <a:t>       </a:t>
            </a:r>
            <a:r>
              <a:rPr lang="ru-RU" sz="2000" b="1" dirty="0" smtClean="0">
                <a:solidFill>
                  <a:schemeClr val="bg1"/>
                </a:solidFill>
              </a:rPr>
              <a:t>Дмитрий </a:t>
            </a:r>
            <a:r>
              <a:rPr lang="ru-RU" sz="2000" b="1" dirty="0" smtClean="0">
                <a:solidFill>
                  <a:schemeClr val="bg1"/>
                </a:solidFill>
              </a:rPr>
              <a:t>Богачев –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                           </a:t>
            </a:r>
            <a:r>
              <a:rPr lang="ru-RU" sz="2000" b="1" dirty="0" smtClean="0">
                <a:solidFill>
                  <a:schemeClr val="bg1"/>
                </a:solidFill>
              </a:rPr>
              <a:t>        продюсер </a:t>
            </a:r>
            <a:r>
              <a:rPr lang="ru-RU" sz="2000" b="1" dirty="0" smtClean="0">
                <a:solidFill>
                  <a:schemeClr val="bg1"/>
                </a:solidFill>
              </a:rPr>
              <a:t>«Песен века».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endParaRPr lang="ru-RU" sz="2000" b="1" i="1" dirty="0" smtClean="0">
              <a:solidFill>
                <a:schemeClr val="bg1"/>
              </a:solidFill>
            </a:endParaRPr>
          </a:p>
          <a:p>
            <a:endParaRPr lang="ru-RU" b="1" i="1" dirty="0" smtClean="0">
              <a:solidFill>
                <a:schemeClr val="bg1"/>
              </a:solidFill>
            </a:endParaRPr>
          </a:p>
          <a:p>
            <a:endParaRPr lang="ru-RU" b="1" i="1" dirty="0" smtClean="0">
              <a:solidFill>
                <a:schemeClr val="bg1"/>
              </a:solidFill>
            </a:endParaRPr>
          </a:p>
          <a:p>
            <a:endParaRPr lang="ru-RU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городницкий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00034" y="214290"/>
            <a:ext cx="3643338" cy="3368064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4643438" y="357166"/>
            <a:ext cx="42148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721614"/>
                </a:solidFill>
              </a:rPr>
              <a:t>Когда на сердце тяжесть</a:t>
            </a:r>
          </a:p>
          <a:p>
            <a:r>
              <a:rPr lang="ru-RU" sz="2200" b="1" dirty="0" smtClean="0">
                <a:solidFill>
                  <a:srgbClr val="721614"/>
                </a:solidFill>
              </a:rPr>
              <a:t>И холодно в груди,</a:t>
            </a:r>
          </a:p>
          <a:p>
            <a:r>
              <a:rPr lang="ru-RU" sz="2200" b="1" dirty="0" smtClean="0">
                <a:solidFill>
                  <a:srgbClr val="721614"/>
                </a:solidFill>
              </a:rPr>
              <a:t>К ступеням Эрмитажа</a:t>
            </a:r>
          </a:p>
          <a:p>
            <a:r>
              <a:rPr lang="ru-RU" sz="2200" b="1" dirty="0" smtClean="0">
                <a:solidFill>
                  <a:srgbClr val="721614"/>
                </a:solidFill>
              </a:rPr>
              <a:t>Ты в сумерки приди,</a:t>
            </a:r>
          </a:p>
          <a:p>
            <a:r>
              <a:rPr lang="ru-RU" sz="2200" b="1" dirty="0" smtClean="0">
                <a:solidFill>
                  <a:srgbClr val="721614"/>
                </a:solidFill>
              </a:rPr>
              <a:t>Где без питья и хлеба, </a:t>
            </a:r>
          </a:p>
          <a:p>
            <a:r>
              <a:rPr lang="ru-RU" sz="2200" b="1" dirty="0" smtClean="0">
                <a:solidFill>
                  <a:srgbClr val="721614"/>
                </a:solidFill>
              </a:rPr>
              <a:t>Забытые в веках,</a:t>
            </a:r>
          </a:p>
          <a:p>
            <a:r>
              <a:rPr lang="ru-RU" sz="2200" b="1" dirty="0" smtClean="0">
                <a:solidFill>
                  <a:srgbClr val="721614"/>
                </a:solidFill>
              </a:rPr>
              <a:t>Атланты держат небо</a:t>
            </a:r>
          </a:p>
          <a:p>
            <a:r>
              <a:rPr lang="ru-RU" sz="2200" b="1" dirty="0" smtClean="0">
                <a:solidFill>
                  <a:srgbClr val="721614"/>
                </a:solidFill>
              </a:rPr>
              <a:t>На каменных руках.</a:t>
            </a:r>
          </a:p>
          <a:p>
            <a:endParaRPr lang="ru-RU" sz="2200" b="1" dirty="0">
              <a:solidFill>
                <a:srgbClr val="72161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3786190"/>
            <a:ext cx="80010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721614"/>
                </a:solidFill>
              </a:rPr>
              <a:t>Это слова из песни Александра </a:t>
            </a:r>
            <a:r>
              <a:rPr lang="ru-RU" sz="2000" b="1" i="1" dirty="0" err="1" smtClean="0">
                <a:solidFill>
                  <a:srgbClr val="721614"/>
                </a:solidFill>
              </a:rPr>
              <a:t>Городницкого</a:t>
            </a:r>
            <a:r>
              <a:rPr lang="ru-RU" sz="2000" b="1" i="1" dirty="0" smtClean="0">
                <a:solidFill>
                  <a:srgbClr val="721614"/>
                </a:solidFill>
              </a:rPr>
              <a:t> «Атланты», которая стала его визитной карточкой. </a:t>
            </a:r>
            <a:r>
              <a:rPr lang="ru-RU" sz="2000" b="1" i="1" dirty="0" err="1" smtClean="0">
                <a:solidFill>
                  <a:srgbClr val="721614"/>
                </a:solidFill>
              </a:rPr>
              <a:t>Городницкий</a:t>
            </a:r>
            <a:r>
              <a:rPr lang="ru-RU" sz="2000" b="1" i="1" dirty="0" smtClean="0">
                <a:solidFill>
                  <a:srgbClr val="721614"/>
                </a:solidFill>
              </a:rPr>
              <a:t> – ученый-океанолог, автор более 230 научных трудов. Немногим бардам выпало на долю столько странствий, как </a:t>
            </a:r>
            <a:r>
              <a:rPr lang="ru-RU" sz="2000" b="1" i="1" dirty="0" err="1" smtClean="0">
                <a:solidFill>
                  <a:srgbClr val="721614"/>
                </a:solidFill>
              </a:rPr>
              <a:t>Городницкому</a:t>
            </a:r>
            <a:r>
              <a:rPr lang="ru-RU" sz="2000" b="1" i="1" dirty="0" smtClean="0">
                <a:solidFill>
                  <a:srgbClr val="721614"/>
                </a:solidFill>
              </a:rPr>
              <a:t>. Работая после окончания института на Крайнем Севере, в тайге у костров поисковых партий услышал незнакомые прежде песни. Именно тогда появились его первые песни : «Перекаты», «На материк», «Снег», «Кожаные куртки» и другие. </a:t>
            </a:r>
            <a:endParaRPr lang="ru-RU" sz="2000" b="1" i="1" dirty="0">
              <a:solidFill>
                <a:srgbClr val="721614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6748923_4087487_16.jpg"/>
          <p:cNvPicPr>
            <a:picLocks noChangeAspect="1"/>
          </p:cNvPicPr>
          <p:nvPr/>
        </p:nvPicPr>
        <p:blipFill>
          <a:blip r:embed="rId2">
            <a:lum bright="-19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7158" y="357166"/>
            <a:ext cx="5000660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Песни </a:t>
            </a:r>
            <a:r>
              <a:rPr lang="ru-RU" sz="2000" b="1" i="1" dirty="0" err="1" smtClean="0">
                <a:solidFill>
                  <a:schemeClr val="bg1"/>
                </a:solidFill>
              </a:rPr>
              <a:t>Городницкого</a:t>
            </a:r>
            <a:r>
              <a:rPr lang="ru-RU" sz="2000" b="1" i="1" dirty="0" smtClean="0">
                <a:solidFill>
                  <a:schemeClr val="bg1"/>
                </a:solidFill>
              </a:rPr>
              <a:t> вошли в сборник «Песни нашего века», а это и есть признание их популярности.  </a:t>
            </a:r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«</a:t>
            </a:r>
            <a:r>
              <a:rPr lang="ru-RU" sz="2000" b="1" i="1" dirty="0" smtClean="0">
                <a:solidFill>
                  <a:schemeClr val="bg1"/>
                </a:solidFill>
              </a:rPr>
              <a:t>Главное, они уже считаются народными, и сбылась моя давняя </a:t>
            </a:r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мечта </a:t>
            </a:r>
            <a:r>
              <a:rPr lang="ru-RU" sz="2000" b="1" i="1" dirty="0" smtClean="0">
                <a:solidFill>
                  <a:schemeClr val="bg1"/>
                </a:solidFill>
              </a:rPr>
              <a:t>– стать безымянной частью народного творчества». (</a:t>
            </a:r>
            <a:r>
              <a:rPr lang="ru-RU" sz="2000" b="1" i="1" dirty="0" err="1" smtClean="0">
                <a:solidFill>
                  <a:schemeClr val="bg1"/>
                </a:solidFill>
              </a:rPr>
              <a:t>Городницкий</a:t>
            </a:r>
            <a:r>
              <a:rPr lang="ru-RU" sz="2000" b="1" i="1" dirty="0" smtClean="0">
                <a:solidFill>
                  <a:schemeClr val="bg1"/>
                </a:solidFill>
              </a:rPr>
              <a:t>)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В его песнях </a:t>
            </a:r>
            <a:r>
              <a:rPr lang="ru-RU" sz="2000" b="1" i="1" dirty="0" err="1" smtClean="0">
                <a:solidFill>
                  <a:schemeClr val="bg1"/>
                </a:solidFill>
              </a:rPr>
              <a:t>мыслительность</a:t>
            </a:r>
            <a:r>
              <a:rPr lang="ru-RU" sz="2000" b="1" i="1" dirty="0" smtClean="0">
                <a:solidFill>
                  <a:schemeClr val="bg1"/>
                </a:solidFill>
              </a:rPr>
              <a:t>, философичность – такое качество, которое порождено контекстом высоких образцов культуры, </a:t>
            </a:r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окружавших  </a:t>
            </a:r>
            <a:r>
              <a:rPr lang="ru-RU" sz="2000" b="1" i="1" dirty="0" smtClean="0">
                <a:solidFill>
                  <a:schemeClr val="bg1"/>
                </a:solidFill>
              </a:rPr>
              <a:t>с детства поэта, ленинградца: </a:t>
            </a: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dirty="0" smtClean="0">
                <a:solidFill>
                  <a:schemeClr val="bg1"/>
                </a:solidFill>
              </a:rPr>
              <a:t>Над Канадой небо синее,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меж берез дожди косые.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Хоть похоже на Россию,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только все же не Россия.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endParaRPr lang="ru-RU" sz="2000" b="1" dirty="0" smtClean="0">
              <a:solidFill>
                <a:schemeClr val="bg1"/>
              </a:solidFill>
            </a:endParaRP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endParaRPr lang="ru-RU" sz="2000" b="1" i="1" dirty="0" smtClean="0">
              <a:solidFill>
                <a:schemeClr val="bg1"/>
              </a:solidFill>
            </a:endParaRPr>
          </a:p>
        </p:txBody>
      </p:sp>
      <p:pic>
        <p:nvPicPr>
          <p:cNvPr id="7" name="Рисунок 6" descr="Барды001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929190" y="3021437"/>
            <a:ext cx="2714644" cy="3836563"/>
          </a:xfrm>
          <a:prstGeom prst="rect">
            <a:avLst/>
          </a:prstGeom>
          <a:ln w="19050">
            <a:solidFill>
              <a:srgbClr val="FFFF99"/>
            </a:solidFill>
          </a:ln>
        </p:spPr>
      </p:pic>
      <p:pic>
        <p:nvPicPr>
          <p:cNvPr id="9" name="Рисунок 8" descr="Копия Барды0016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500794" y="0"/>
            <a:ext cx="2643206" cy="3791150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06748923_4087487_16.jpg"/>
          <p:cNvPicPr>
            <a:picLocks noChangeAspect="1"/>
          </p:cNvPicPr>
          <p:nvPr/>
        </p:nvPicPr>
        <p:blipFill>
          <a:blip r:embed="rId2">
            <a:lum bright="-19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 descr="Барды001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142844" y="428604"/>
            <a:ext cx="3809452" cy="5786492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143372" y="571480"/>
            <a:ext cx="478634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Песни Клячкина очень интересны и совершенно уникальны. Мелодии его песен фантастически оригинальны. Вторая особенность его песен – это полное отсутствие сюжета или же схематичность. Это квинтэссенция настроения, чувства, ощущения чего-либо. У Клячкина есть песни шуточные, сатирические, детские, романсы, но самые непревзойденные песни-этюды: «Псков», «Валаам», «Осенняя песня»,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«Песня об утреннем городе»:</a:t>
            </a: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dirty="0" smtClean="0">
                <a:solidFill>
                  <a:schemeClr val="bg1"/>
                </a:solidFill>
              </a:rPr>
              <a:t>Этот город - он на вид угрюм,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Краски Севера -  полутона,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Этот город - он тяжелодум,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Реки в камень он запеленал.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05187433_large_57077334_eeeeeeeeeeeeeeeeeeeeeeeeeeeeeeeeeeeeeeeeeeeeeeeeeeee.jpg"/>
          <p:cNvPicPr>
            <a:picLocks noChangeAspect="1"/>
          </p:cNvPicPr>
          <p:nvPr/>
        </p:nvPicPr>
        <p:blipFill>
          <a:blip r:embed="rId2">
            <a:lum/>
          </a:blip>
          <a:srcRect l="7604" r="845" b="1223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06748923_4087487_16.jpg"/>
          <p:cNvPicPr>
            <a:picLocks noChangeAspect="1"/>
          </p:cNvPicPr>
          <p:nvPr/>
        </p:nvPicPr>
        <p:blipFill>
          <a:blip r:embed="rId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596" y="500042"/>
            <a:ext cx="850112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solidFill>
                  <a:schemeClr val="bg1"/>
                </a:solidFill>
              </a:rPr>
              <a:t>Авторская, или </a:t>
            </a:r>
            <a:r>
              <a:rPr lang="ru-RU" sz="2200" b="1" i="1" dirty="0" err="1" smtClean="0">
                <a:solidFill>
                  <a:schemeClr val="bg1"/>
                </a:solidFill>
              </a:rPr>
              <a:t>бардовская</a:t>
            </a:r>
            <a:r>
              <a:rPr lang="ru-RU" sz="2200" b="1" i="1" dirty="0" smtClean="0">
                <a:solidFill>
                  <a:schemeClr val="bg1"/>
                </a:solidFill>
              </a:rPr>
              <a:t>, песня – огромный пласт российской культуры.  У авторской песни много поклонников потому, что ее слова и мелодия, как правило, задевают за живое. Такая песня обычно исполняется самим автором в сопровождении музыкального инструмента, чаще всего – гитары. </a:t>
            </a:r>
            <a:endParaRPr lang="ru-RU" sz="2200" b="1" i="1" dirty="0">
              <a:solidFill>
                <a:schemeClr val="bg1"/>
              </a:solidFill>
            </a:endParaRPr>
          </a:p>
        </p:txBody>
      </p:sp>
      <p:pic>
        <p:nvPicPr>
          <p:cNvPr id="6" name="Рисунок 5" descr="Барды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714480" y="2571744"/>
            <a:ext cx="5286412" cy="3928210"/>
          </a:xfrm>
          <a:prstGeom prst="rect">
            <a:avLst/>
          </a:prstGeom>
          <a:ln w="19050">
            <a:solidFill>
              <a:srgbClr val="FFFF00"/>
            </a:solidFill>
            <a:prstDash val="solid"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6748923_4087487_16.jpg"/>
          <p:cNvPicPr>
            <a:picLocks noChangeAspect="1"/>
          </p:cNvPicPr>
          <p:nvPr/>
        </p:nvPicPr>
        <p:blipFill>
          <a:blip r:embed="rId2">
            <a:lum bright="-19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Барды000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31410" y="714356"/>
            <a:ext cx="2969368" cy="4303066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3500430" y="642918"/>
            <a:ext cx="51435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Путь Клячкина был очень нелегким.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Ему столько досталось от властей , худсовета, прессы.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После выхода на экраны кинофильма «Баллада о солдате» (1963) мгновенно стала  очень популярной песня Клячкина, </a:t>
            </a:r>
            <a:r>
              <a:rPr lang="ru-RU" sz="2000" b="1" i="1" dirty="0" smtClean="0">
                <a:solidFill>
                  <a:schemeClr val="bg1"/>
                </a:solidFill>
              </a:rPr>
              <a:t>«Не гляди </a:t>
            </a:r>
            <a:r>
              <a:rPr lang="ru-RU" sz="2000" b="1" i="1" dirty="0" smtClean="0">
                <a:solidFill>
                  <a:schemeClr val="bg1"/>
                </a:solidFill>
              </a:rPr>
              <a:t>назад», написанная  </a:t>
            </a:r>
            <a:r>
              <a:rPr lang="ru-RU" sz="2000" b="1" i="1" dirty="0" smtClean="0">
                <a:solidFill>
                  <a:schemeClr val="bg1"/>
                </a:solidFill>
              </a:rPr>
              <a:t>на музыку М. Зива из этого кинофильма </a:t>
            </a:r>
            <a:r>
              <a:rPr lang="ru-RU" sz="2000" b="1" i="1" dirty="0" smtClean="0">
                <a:solidFill>
                  <a:schemeClr val="bg1"/>
                </a:solidFill>
              </a:rPr>
              <a:t>:</a:t>
            </a:r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Не гляди назад, не гляди -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Просто имена переставь.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Спят в твоих глазах, спят дожди, -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Ты не для меня их оставь.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Перевесь подальше ключи,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Адрес поменяй, поменяй!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А теперь подольше молчи -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Это для меня.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6748923_4087487_16.jpg"/>
          <p:cNvPicPr>
            <a:picLocks noChangeAspect="1"/>
          </p:cNvPicPr>
          <p:nvPr/>
        </p:nvPicPr>
        <p:blipFill>
          <a:blip r:embed="rId2">
            <a:lum bright="-19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0_2f4bb_f283ea31_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715008" y="714356"/>
            <a:ext cx="3071802" cy="4606249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285720" y="357166"/>
            <a:ext cx="507209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 smtClean="0">
                <a:solidFill>
                  <a:schemeClr val="bg1"/>
                </a:solidFill>
              </a:rPr>
              <a:t>«Без Евгения Клячкина невозможно представить песенную культуру нашей страны. В 60-80 годы песни Е.Клячкина звучали повсюду. Евгений говорил то, что думал. Многие его песни вызывали недовольство в силу разных причин. А с начала 70-х после публичного исполнения таких песен  как «Прощание с Родиной», «Предупредительная песня</a:t>
            </a:r>
            <a:r>
              <a:rPr lang="ru-RU" sz="2200" b="1" i="1" dirty="0" smtClean="0">
                <a:solidFill>
                  <a:schemeClr val="bg1"/>
                </a:solidFill>
              </a:rPr>
              <a:t>», </a:t>
            </a:r>
            <a:r>
              <a:rPr lang="ru-RU" sz="2200" b="1" i="1" dirty="0" smtClean="0">
                <a:solidFill>
                  <a:schemeClr val="bg1"/>
                </a:solidFill>
              </a:rPr>
              <a:t>выход на сцену для Евгения был окончательно закрыт. Выступать вновь он начал только после 1985 года».</a:t>
            </a: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  </a:t>
            </a: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                                              </a:t>
            </a:r>
            <a:r>
              <a:rPr lang="ru-RU" sz="2200" b="1" dirty="0" smtClean="0">
                <a:solidFill>
                  <a:schemeClr val="bg1"/>
                </a:solidFill>
              </a:rPr>
              <a:t>Юрий Кукин</a:t>
            </a:r>
            <a:endParaRPr lang="ru-RU" sz="2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85720" y="285728"/>
            <a:ext cx="4000528" cy="4000528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4572000" y="571480"/>
            <a:ext cx="428628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721614"/>
                </a:solidFill>
              </a:rPr>
              <a:t>Все любители песни </a:t>
            </a:r>
            <a:r>
              <a:rPr lang="ru-RU" sz="2000" b="1" i="1" dirty="0" smtClean="0">
                <a:solidFill>
                  <a:srgbClr val="721614"/>
                </a:solidFill>
              </a:rPr>
              <a:t>знают «Глухарей»,  «Вальс-бостон», «Черный тюльпан», а также романтический «одесский» песенный цикл Александра </a:t>
            </a:r>
            <a:r>
              <a:rPr lang="ru-RU" sz="2000" b="1" i="1" dirty="0" err="1" smtClean="0">
                <a:solidFill>
                  <a:srgbClr val="721614"/>
                </a:solidFill>
              </a:rPr>
              <a:t>Розенбаума</a:t>
            </a:r>
            <a:r>
              <a:rPr lang="ru-RU" sz="2000" b="1" i="1" dirty="0" smtClean="0">
                <a:solidFill>
                  <a:srgbClr val="721614"/>
                </a:solidFill>
              </a:rPr>
              <a:t>. В своем творчестве он соединяет практически несоединимое: сугубо «мужские», «силовые» песни  и предельно лирические, например, тот же петербургский песенный цикл.</a:t>
            </a:r>
          </a:p>
          <a:p>
            <a:endParaRPr lang="ru-RU" sz="2000" b="1" i="1" dirty="0" smtClean="0">
              <a:solidFill>
                <a:srgbClr val="721614"/>
              </a:solidFill>
            </a:endParaRPr>
          </a:p>
          <a:p>
            <a:endParaRPr lang="ru-RU" sz="2000" b="1" i="1" dirty="0">
              <a:solidFill>
                <a:srgbClr val="72161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4643446"/>
            <a:ext cx="8143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721614"/>
                </a:solidFill>
              </a:rPr>
              <a:t>Как произошло, что врач-реаниматолог </a:t>
            </a:r>
            <a:r>
              <a:rPr lang="ru-RU" sz="2000" b="1" i="1" dirty="0" err="1" smtClean="0">
                <a:solidFill>
                  <a:srgbClr val="721614"/>
                </a:solidFill>
              </a:rPr>
              <a:t>Розенбаум</a:t>
            </a:r>
            <a:r>
              <a:rPr lang="ru-RU" sz="2000" b="1" i="1" dirty="0" smtClean="0">
                <a:solidFill>
                  <a:srgbClr val="721614"/>
                </a:solidFill>
              </a:rPr>
              <a:t> начал выступать с песнями? Вначале он играл в ВИА военного института, потом его пригласил к себе Альберт </a:t>
            </a:r>
            <a:r>
              <a:rPr lang="ru-RU" sz="2000" b="1" i="1" dirty="0" err="1" smtClean="0">
                <a:solidFill>
                  <a:srgbClr val="721614"/>
                </a:solidFill>
              </a:rPr>
              <a:t>Асадуллин</a:t>
            </a:r>
            <a:r>
              <a:rPr lang="ru-RU" sz="2000" b="1" i="1" dirty="0" smtClean="0">
                <a:solidFill>
                  <a:srgbClr val="721614"/>
                </a:solidFill>
              </a:rPr>
              <a:t>, и пришлось сделать выбор – </a:t>
            </a:r>
            <a:r>
              <a:rPr lang="ru-RU" sz="2000" b="1" i="1" dirty="0" err="1" smtClean="0">
                <a:solidFill>
                  <a:srgbClr val="721614"/>
                </a:solidFill>
              </a:rPr>
              <a:t>Розенбаум</a:t>
            </a:r>
            <a:r>
              <a:rPr lang="ru-RU" sz="2000" b="1" i="1" dirty="0" smtClean="0">
                <a:solidFill>
                  <a:srgbClr val="721614"/>
                </a:solidFill>
              </a:rPr>
              <a:t> начал работать в рок-группе «Пульс».</a:t>
            </a:r>
            <a:endParaRPr lang="ru-RU" sz="2000" b="1" i="1" dirty="0">
              <a:solidFill>
                <a:srgbClr val="721614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44384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</a:rPr>
              <a:t>«Без Евгения Клячкина невозможно представить песенную культуру нашей страны. В 60-80 годы песни Е.Клячкина звучали повсюду. Евгений говорил то, что думал. Многие его песни вызывали недовольство в силу разных причин. А с начала 70-х после публичного исполнения таких песен  как «Прощание с Родиной», «Предупредительная песня» выход на сцену для Евгения был окончательно закрыт. Выступать вновь он начал только после 1985 года».</a:t>
            </a:r>
          </a:p>
          <a:p>
            <a:r>
              <a:rPr lang="ru-RU" b="1" i="1" dirty="0" smtClean="0">
                <a:solidFill>
                  <a:schemeClr val="bg1"/>
                </a:solidFill>
              </a:rPr>
              <a:t>  </a:t>
            </a:r>
          </a:p>
          <a:p>
            <a:r>
              <a:rPr lang="ru-RU" b="1" i="1" dirty="0" smtClean="0">
                <a:solidFill>
                  <a:schemeClr val="bg1"/>
                </a:solidFill>
              </a:rPr>
              <a:t>                                              </a:t>
            </a:r>
            <a:r>
              <a:rPr lang="ru-RU" b="1" dirty="0" smtClean="0">
                <a:solidFill>
                  <a:schemeClr val="bg1"/>
                </a:solidFill>
              </a:rPr>
              <a:t>Юрий Кукин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3" name="Рисунок 2" descr="106748923_4087487_16.jpg"/>
          <p:cNvPicPr>
            <a:picLocks noChangeAspect="1"/>
          </p:cNvPicPr>
          <p:nvPr/>
        </p:nvPicPr>
        <p:blipFill>
          <a:blip r:embed="rId2">
            <a:lum bright="-19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Рисунок 3" descr="Барды000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715008" y="785794"/>
            <a:ext cx="3290317" cy="4777435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57158" y="302359"/>
            <a:ext cx="514353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Характерная </a:t>
            </a:r>
            <a:r>
              <a:rPr lang="ru-RU" sz="2000" b="1" i="1" dirty="0" smtClean="0">
                <a:solidFill>
                  <a:schemeClr val="bg1"/>
                </a:solidFill>
              </a:rPr>
              <a:t>черта выступлений </a:t>
            </a:r>
            <a:r>
              <a:rPr lang="ru-RU" sz="2000" b="1" i="1" dirty="0" err="1" smtClean="0">
                <a:solidFill>
                  <a:schemeClr val="bg1"/>
                </a:solidFill>
              </a:rPr>
              <a:t>Розенбаума</a:t>
            </a:r>
            <a:r>
              <a:rPr lang="ru-RU" sz="2000" b="1" i="1" dirty="0" smtClean="0">
                <a:solidFill>
                  <a:schemeClr val="bg1"/>
                </a:solidFill>
              </a:rPr>
              <a:t> — эффектная игра на </a:t>
            </a:r>
            <a:r>
              <a:rPr lang="ru-RU" sz="2000" b="1" i="1" dirty="0" err="1" smtClean="0">
                <a:solidFill>
                  <a:schemeClr val="bg1"/>
                </a:solidFill>
              </a:rPr>
              <a:t>двенадцатиструнной</a:t>
            </a:r>
            <a:r>
              <a:rPr lang="ru-RU" sz="2000" b="1" i="1" dirty="0" smtClean="0">
                <a:solidFill>
                  <a:schemeClr val="bg1"/>
                </a:solidFill>
              </a:rPr>
              <a:t> гитаре, обязательно с использованием спаренных металлических струн, придающих инструменту яркое, </a:t>
            </a:r>
            <a:r>
              <a:rPr lang="ru-RU" sz="2000" b="1" i="1" dirty="0" err="1" smtClean="0">
                <a:solidFill>
                  <a:schemeClr val="bg1"/>
                </a:solidFill>
              </a:rPr>
              <a:t>тембрально</a:t>
            </a:r>
            <a:r>
              <a:rPr lang="ru-RU" sz="2000" b="1" i="1" dirty="0" smtClean="0">
                <a:solidFill>
                  <a:schemeClr val="bg1"/>
                </a:solidFill>
              </a:rPr>
              <a:t> насыщенное </a:t>
            </a:r>
            <a:r>
              <a:rPr lang="ru-RU" sz="2000" b="1" i="1" dirty="0" smtClean="0">
                <a:solidFill>
                  <a:schemeClr val="bg1"/>
                </a:solidFill>
              </a:rPr>
              <a:t>звучание. </a:t>
            </a:r>
            <a:r>
              <a:rPr lang="ru-RU" sz="2000" b="1" i="1" dirty="0" smtClean="0">
                <a:solidFill>
                  <a:schemeClr val="bg1"/>
                </a:solidFill>
              </a:rPr>
              <a:t>Стихи </a:t>
            </a:r>
            <a:r>
              <a:rPr lang="ru-RU" sz="2000" b="1" i="1" dirty="0" err="1" smtClean="0">
                <a:solidFill>
                  <a:schemeClr val="bg1"/>
                </a:solidFill>
              </a:rPr>
              <a:t>Розенбаума</a:t>
            </a:r>
            <a:r>
              <a:rPr lang="ru-RU" sz="2000" b="1" i="1" dirty="0" smtClean="0">
                <a:solidFill>
                  <a:schemeClr val="bg1"/>
                </a:solidFill>
              </a:rPr>
              <a:t> изобилуют специфической лексикой (технической, охотничьей, воинской, тюремной и т. д.). В течение своей карьеры наибольшую популярность </a:t>
            </a:r>
            <a:r>
              <a:rPr lang="ru-RU" sz="2000" b="1" i="1" dirty="0" err="1" smtClean="0">
                <a:solidFill>
                  <a:schemeClr val="bg1"/>
                </a:solidFill>
              </a:rPr>
              <a:t>Розенбаум</a:t>
            </a:r>
            <a:r>
              <a:rPr lang="ru-RU" sz="2000" b="1" i="1" dirty="0" smtClean="0">
                <a:solidFill>
                  <a:schemeClr val="bg1"/>
                </a:solidFill>
              </a:rPr>
              <a:t> снискал в 1985—1990 годах как певец «афганской» </a:t>
            </a:r>
            <a:r>
              <a:rPr lang="ru-RU" sz="2000" b="1" i="1" dirty="0" smtClean="0">
                <a:solidFill>
                  <a:schemeClr val="bg1"/>
                </a:solidFill>
              </a:rPr>
              <a:t>и петербургской  темы. После </a:t>
            </a:r>
            <a:r>
              <a:rPr lang="ru-RU" sz="2000" b="1" i="1" dirty="0" smtClean="0">
                <a:solidFill>
                  <a:schemeClr val="bg1"/>
                </a:solidFill>
              </a:rPr>
              <a:t>распада </a:t>
            </a:r>
            <a:r>
              <a:rPr lang="ru-RU" sz="2000" b="1" i="1" dirty="0" smtClean="0">
                <a:solidFill>
                  <a:schemeClr val="bg1"/>
                </a:solidFill>
              </a:rPr>
              <a:t>СССР в </a:t>
            </a:r>
            <a:r>
              <a:rPr lang="ru-RU" sz="2000" b="1" i="1" dirty="0" smtClean="0">
                <a:solidFill>
                  <a:schemeClr val="bg1"/>
                </a:solidFill>
              </a:rPr>
              <a:t>творчестве </a:t>
            </a:r>
            <a:r>
              <a:rPr lang="ru-RU" sz="2000" b="1" i="1" dirty="0" err="1" smtClean="0">
                <a:solidFill>
                  <a:schemeClr val="bg1"/>
                </a:solidFill>
              </a:rPr>
              <a:t>Розенбаума</a:t>
            </a:r>
            <a:r>
              <a:rPr lang="ru-RU" sz="2000" b="1" i="1" dirty="0" smtClean="0">
                <a:solidFill>
                  <a:schemeClr val="bg1"/>
                </a:solidFill>
              </a:rPr>
              <a:t> появились иудейские, израильские мотивы. </a:t>
            </a:r>
            <a:r>
              <a:rPr lang="ru-RU" sz="2000" b="1" i="1" dirty="0" err="1" smtClean="0">
                <a:solidFill>
                  <a:schemeClr val="bg1"/>
                </a:solidFill>
              </a:rPr>
              <a:t>Розенбаум</a:t>
            </a:r>
            <a:r>
              <a:rPr lang="ru-RU" sz="2000" b="1" i="1" dirty="0" smtClean="0">
                <a:solidFill>
                  <a:schemeClr val="bg1"/>
                </a:solidFill>
              </a:rPr>
              <a:t> обладает сильным мужественным голосом баритональной природы, сценическим обаянием и притягательностью.</a:t>
            </a:r>
            <a:endParaRPr lang="ru-RU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f751dcfabf8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0"/>
            <a:ext cx="480940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000628" y="1428736"/>
            <a:ext cx="37861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721614"/>
                </a:solidFill>
              </a:rPr>
              <a:t>Жанр авторской песни раскрыл великое  множество абсолютно не похожих друг на друга талантов и индивидуальностей. Каждый из наших «больших» бардов создал свой могучий песенный и душевный мир.</a:t>
            </a:r>
            <a:endParaRPr lang="ru-RU" sz="2400" b="1" i="1" dirty="0">
              <a:solidFill>
                <a:srgbClr val="721614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28662" y="357166"/>
            <a:ext cx="435771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СПИСОК ИСПОЛЬЗОВАННОЙ ЛИТЕРАТУРЫ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856357"/>
            <a:ext cx="821537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Андреев, Ю. А. Наша авторская [Текст] : История, теория и современное состояние самодеятельной песни / Ю. А. Андреев. – М. : Мол. Гвардия, 1991. – 270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Визбор, Ю. Верю в семиструнную гитару [Текст] / Сост.  А. Азаров. – М. : Аргус. 1996. – 416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Возьмемся за руки, друзья [Текст] / Сост. Л. П. Беленький. – М. : Молодая гвардия, 1990. – 447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Высоцкий, В. Стихи и песни [Текст] / В. Высоцкий. – М. : Искусство, 1988. – 256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Истомин, С. Самые знаменитые барды России [Текст] / С. Истомин. – М. : Вече, 2001. – 416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Клячкин, Е. И. Живы, покуда любимы! [Текст] : Песни. Воспоминания о Е. Клячкине / Сост. А. Левитан. – СПб. : Лань, 2000. – 656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Когда мы были молодые [Ноты] : Песни бардов / Ред. Н. Д. Толстой. – СПб. : Композитор, 2005. – 390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Люди идут по свету [Ноты] / Сост. Л. Беленький. – М. : Советский композитор, 1989. – 95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Люди идут по свету [Текст] / Сост. Л. П. Беленький. – М. : Физкультура и спорт, 1989. – 399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Наполним музыкой сердца [Текст] : Антология авторской песни / Сост. Р. Шипов. – М. : Советский композитор, 1989. – 252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Песни Булата Окуджавы [Текст] / Сост. Л. Шилов. – М. : Музыка, 1989. – 224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Песни Владимира Высоцкого [Ноты] / тех. ред. Т.И. Кий. – СПб. : Композитор, 2005. – 55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Поют барды [Ноты] / Сост.С. Ильин. – Л. : Музыка, 1990. – 79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Розенбаум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 А. «Время жить и помнить. Время петь» [Ноты] / А.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Розенбаум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 – СПб. : Композитор, 1991. – 48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Среди нехоженых дорог одна – моя [Текст] / Сост. Л. П. Беленький. – М. :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Профиздат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 1989. – 440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Старые песни [Ноты] / Ред. Е. Щербакова. – </a:t>
            </a: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Свердловск :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Старт, 1991. – 71 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 Narrow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Юрий Визбор. Песни [Ноты] / Сост. С. Никитин. – М. : Советский композитор, 1989. – 71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2161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721614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05187433_large_57077334_eeeeeeeeeeeeeeeeeeeeeeeeeeeeeeeeeeeeeeeeeeeeeeeeeeee.jpg"/>
          <p:cNvPicPr>
            <a:picLocks noChangeAspect="1"/>
          </p:cNvPicPr>
          <p:nvPr/>
        </p:nvPicPr>
        <p:blipFill>
          <a:blip r:embed="rId2">
            <a:lum/>
          </a:blip>
          <a:srcRect l="7604" r="845" b="1223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06748923_4087487_16.jpg"/>
          <p:cNvPicPr>
            <a:picLocks noChangeAspect="1"/>
          </p:cNvPicPr>
          <p:nvPr/>
        </p:nvPicPr>
        <p:blipFill>
          <a:blip r:embed="rId3">
            <a:lum bright="-1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5" name="Рисунок 4" descr="Барды000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143636" y="142852"/>
            <a:ext cx="2835160" cy="4286280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pic>
        <p:nvPicPr>
          <p:cNvPr id="7" name="Рисунок 6" descr="Барды0015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357686" y="1857364"/>
            <a:ext cx="3115245" cy="4885400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285720" y="500042"/>
            <a:ext cx="40005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dirty="0" smtClean="0">
                <a:solidFill>
                  <a:schemeClr val="bg1"/>
                </a:solidFill>
              </a:rPr>
              <a:t>Личностное начало пронизывает любую авторскую песню, определяя в ней всё: содержание, манеру исполнения, характер лирического героя, сценический образ автора. Поэтому авторская песня – искусство глубоко интимное, исповедальное.  По словам Булата Окуджавы , </a:t>
            </a:r>
            <a:r>
              <a:rPr lang="ru-RU" sz="2200" b="1" i="1" dirty="0" err="1" smtClean="0">
                <a:solidFill>
                  <a:schemeClr val="bg1"/>
                </a:solidFill>
              </a:rPr>
              <a:t>бардовская</a:t>
            </a:r>
            <a:r>
              <a:rPr lang="ru-RU" sz="2200" b="1" i="1" dirty="0" smtClean="0">
                <a:solidFill>
                  <a:schemeClr val="bg1"/>
                </a:solidFill>
              </a:rPr>
              <a:t> песня – «думающая песня для думающих людей».</a:t>
            </a:r>
            <a:endParaRPr lang="ru-RU" sz="2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05187433_large_57077334_eeeeeeeeeeeeeeeeeeeeeeeeeeeeeeeeeeeeeeeeeeeeeeeeeeee.jpg"/>
          <p:cNvPicPr>
            <a:picLocks noChangeAspect="1"/>
          </p:cNvPicPr>
          <p:nvPr/>
        </p:nvPicPr>
        <p:blipFill>
          <a:blip r:embed="rId2">
            <a:lum/>
          </a:blip>
          <a:srcRect l="7604" r="845" b="1223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06748923_4087487_16.jpg"/>
          <p:cNvPicPr>
            <a:picLocks noChangeAspect="1"/>
          </p:cNvPicPr>
          <p:nvPr/>
        </p:nvPicPr>
        <p:blipFill>
          <a:blip r:embed="rId3">
            <a:lum bright="-20000"/>
          </a:blip>
          <a:stretch>
            <a:fillRect/>
          </a:stretch>
        </p:blipFill>
        <p:spPr>
          <a:xfrm>
            <a:off x="0" y="-14290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720" y="4500570"/>
            <a:ext cx="864399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solidFill>
                  <a:schemeClr val="bg1"/>
                </a:solidFill>
              </a:rPr>
              <a:t>Авторская песня , как феномен нашей культуры, возникла в середине 1950-х годов. Тогда это </a:t>
            </a:r>
            <a:r>
              <a:rPr lang="ru-RU" sz="2200" b="1" i="1" dirty="0" smtClean="0">
                <a:solidFill>
                  <a:schemeClr val="bg1"/>
                </a:solidFill>
              </a:rPr>
              <a:t>были </a:t>
            </a:r>
            <a:r>
              <a:rPr lang="ru-RU" sz="2200" b="1" i="1" dirty="0" smtClean="0">
                <a:solidFill>
                  <a:schemeClr val="bg1"/>
                </a:solidFill>
              </a:rPr>
              <a:t>лишь слабые ростки, которые к «оттепели» 60-х мощно взошли. Практически все, не только интеллигенция, едва услышав, вдруг разом запели Окуджаву, Высоцкого, Галича, Визбора, Кима, Новеллу Матвееву.</a:t>
            </a:r>
            <a:endParaRPr lang="ru-RU" sz="2200" b="1" i="1" dirty="0">
              <a:solidFill>
                <a:schemeClr val="bg1"/>
              </a:solidFill>
            </a:endParaRPr>
          </a:p>
        </p:txBody>
      </p:sp>
      <p:pic>
        <p:nvPicPr>
          <p:cNvPr id="11" name="Рисунок 10" descr="Барды0004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rot="21250324">
            <a:off x="299515" y="332589"/>
            <a:ext cx="2529289" cy="3913615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pic>
        <p:nvPicPr>
          <p:cNvPr id="12" name="Рисунок 11" descr="Барды0013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2643175" y="314462"/>
            <a:ext cx="2857520" cy="3778099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pic>
        <p:nvPicPr>
          <p:cNvPr id="13" name="Рисунок 12" descr="Барды0003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rot="389379">
            <a:off x="5647921" y="281536"/>
            <a:ext cx="2682061" cy="4021426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05187433_large_57077334_eeeeeeeeeeeeeeeeeeeeeeeeeeeeeeeeeeeeeeeeeeeeeeeeeeee.jpg"/>
          <p:cNvPicPr>
            <a:picLocks noChangeAspect="1"/>
          </p:cNvPicPr>
          <p:nvPr/>
        </p:nvPicPr>
        <p:blipFill>
          <a:blip r:embed="rId2">
            <a:lum/>
          </a:blip>
          <a:srcRect l="7604" r="845" b="1223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06748923_4087487_16.jpg"/>
          <p:cNvPicPr>
            <a:picLocks noChangeAspect="1"/>
          </p:cNvPicPr>
          <p:nvPr/>
        </p:nvPicPr>
        <p:blipFill>
          <a:blip r:embed="rId3">
            <a:lum bright="-15000"/>
          </a:blip>
          <a:stretch>
            <a:fillRect/>
          </a:stretch>
        </p:blipFill>
        <p:spPr>
          <a:xfrm>
            <a:off x="0" y="-142900"/>
            <a:ext cx="9144000" cy="6858000"/>
          </a:xfrm>
          <a:prstGeom prst="rect">
            <a:avLst/>
          </a:prstGeom>
        </p:spPr>
      </p:pic>
      <p:pic>
        <p:nvPicPr>
          <p:cNvPr id="5" name="Рисунок 4" descr="Барды0008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929190" y="142852"/>
            <a:ext cx="4035093" cy="6415320"/>
          </a:xfrm>
          <a:prstGeom prst="rect">
            <a:avLst/>
          </a:prstGeom>
          <a:ln w="28575">
            <a:solidFill>
              <a:srgbClr val="FFFF99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214282" y="357166"/>
            <a:ext cx="4572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200" b="1" i="1" dirty="0" smtClean="0">
                <a:solidFill>
                  <a:schemeClr val="bg1"/>
                </a:solidFill>
              </a:rPr>
              <a:t>С кем сравнить Окуджаву? </a:t>
            </a: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Не с кем. Темы практически всех его негромких песен – доброта, честность, любовь, милосердие.</a:t>
            </a: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Булат сам провозгласил себя «дежурным» по оттепели 1960-х: «Я дежурный по апрелю». По </a:t>
            </a:r>
            <a:endParaRPr lang="ru-RU" sz="2200" b="1" i="1" dirty="0" smtClean="0">
              <a:solidFill>
                <a:schemeClr val="bg1"/>
              </a:solidFill>
            </a:endParaRP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сути</a:t>
            </a:r>
            <a:r>
              <a:rPr lang="ru-RU" sz="2200" b="1" i="1" dirty="0" smtClean="0">
                <a:solidFill>
                  <a:schemeClr val="bg1"/>
                </a:solidFill>
              </a:rPr>
              <a:t>, он стал её музыкально-поэтическим зеркалом. Окуджава «прогремел» потому, что помимо огромного таланта, в своих стихах и песнях обращался не ко всем, а к личности,  к каждому  в отдельности. А также  потому, что темой его поэзии стала обыденная, повседневная жизнь.</a:t>
            </a:r>
            <a:endParaRPr lang="ru-RU" sz="22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06748923_4087487_16.jpg"/>
          <p:cNvPicPr>
            <a:picLocks noChangeAspect="1"/>
          </p:cNvPicPr>
          <p:nvPr/>
        </p:nvPicPr>
        <p:blipFill>
          <a:blip r:embed="rId2">
            <a:lum bright="-19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0034" y="357166"/>
            <a:ext cx="32861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Неистов и упрям,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гори, огонь, гори. 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На смену декабрям приходят январи.</a:t>
            </a:r>
          </a:p>
          <a:p>
            <a:endParaRPr lang="ru-RU" sz="2400" b="1" i="1" dirty="0" smtClean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688" y="3214686"/>
            <a:ext cx="885831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dirty="0" smtClean="0">
                <a:solidFill>
                  <a:schemeClr val="bg1"/>
                </a:solidFill>
              </a:rPr>
              <a:t>Слова этой первой «Студенческой песни» знают все. Она </a:t>
            </a: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была написана в 1946 году в актовом зале Тбилисского университета, где Булат подбирал  на фортепиано мелодию </a:t>
            </a: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к написанным ранее стихам</a:t>
            </a:r>
            <a:r>
              <a:rPr lang="ru-RU" sz="2200" b="1" i="1" dirty="0" smtClean="0">
                <a:solidFill>
                  <a:schemeClr val="bg1"/>
                </a:solidFill>
              </a:rPr>
              <a:t>..</a:t>
            </a:r>
          </a:p>
          <a:p>
            <a:endParaRPr lang="ru-RU" sz="2200" b="1" i="1" dirty="0" smtClean="0">
              <a:solidFill>
                <a:schemeClr val="bg1"/>
              </a:solidFill>
            </a:endParaRP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 </a:t>
            </a:r>
            <a:r>
              <a:rPr lang="ru-RU" sz="2200" b="1" i="1" dirty="0" smtClean="0">
                <a:solidFill>
                  <a:schemeClr val="bg1"/>
                </a:solidFill>
              </a:rPr>
              <a:t>«Гитара появилась через десять лет. Меня научили трём аккордам, и зародились мелодии. </a:t>
            </a:r>
            <a:r>
              <a:rPr lang="ru-RU" sz="2200" b="1" i="1" dirty="0" smtClean="0">
                <a:solidFill>
                  <a:schemeClr val="bg1"/>
                </a:solidFill>
              </a:rPr>
              <a:t>К </a:t>
            </a:r>
            <a:r>
              <a:rPr lang="ru-RU" sz="2200" b="1" i="1" dirty="0" smtClean="0">
                <a:solidFill>
                  <a:schemeClr val="bg1"/>
                </a:solidFill>
              </a:rPr>
              <a:t>какому-то стихотворению я придумал музыку, потом ещё </a:t>
            </a:r>
            <a:r>
              <a:rPr lang="ru-RU" sz="2200" b="1" i="1" dirty="0" smtClean="0">
                <a:solidFill>
                  <a:schemeClr val="bg1"/>
                </a:solidFill>
              </a:rPr>
              <a:t>к </a:t>
            </a:r>
            <a:r>
              <a:rPr lang="ru-RU" sz="2200" b="1" i="1" dirty="0" smtClean="0">
                <a:solidFill>
                  <a:schemeClr val="bg1"/>
                </a:solidFill>
              </a:rPr>
              <a:t>одному, потом ещё…» </a:t>
            </a:r>
            <a:endParaRPr lang="ru-RU" sz="2200" b="1" i="1" dirty="0" smtClean="0">
              <a:solidFill>
                <a:schemeClr val="bg1"/>
              </a:solidFill>
            </a:endParaRP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 </a:t>
            </a:r>
            <a:r>
              <a:rPr lang="ru-RU" sz="2200" b="1" i="1" dirty="0" smtClean="0">
                <a:solidFill>
                  <a:schemeClr val="bg1"/>
                </a:solidFill>
              </a:rPr>
              <a:t>                                                                                                    </a:t>
            </a:r>
            <a:r>
              <a:rPr lang="ru-RU" sz="2200" b="1" i="1" dirty="0" smtClean="0">
                <a:solidFill>
                  <a:schemeClr val="bg1"/>
                </a:solidFill>
              </a:rPr>
              <a:t>Б</a:t>
            </a:r>
            <a:r>
              <a:rPr lang="ru-RU" sz="2200" b="1" i="1" dirty="0" smtClean="0">
                <a:solidFill>
                  <a:schemeClr val="bg1"/>
                </a:solidFill>
              </a:rPr>
              <a:t>. </a:t>
            </a:r>
            <a:r>
              <a:rPr lang="ru-RU" sz="2200" b="1" i="1" dirty="0" smtClean="0">
                <a:solidFill>
                  <a:schemeClr val="bg1"/>
                </a:solidFill>
              </a:rPr>
              <a:t>Окуджава</a:t>
            </a:r>
            <a:endParaRPr lang="ru-RU" sz="2200" b="1" i="1" dirty="0" smtClean="0">
              <a:solidFill>
                <a:schemeClr val="bg1"/>
              </a:solidFill>
            </a:endParaRPr>
          </a:p>
          <a:p>
            <a:endParaRPr lang="ru-RU" sz="2200" b="1" i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57620" y="1428736"/>
            <a:ext cx="32147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Нам все дано сполна – и радости, и смех, одна на всех луна, весна одна на всех.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2579899_large_4397599_blog_entry_28307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286248" y="214290"/>
            <a:ext cx="4572032" cy="3590264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57158" y="785794"/>
            <a:ext cx="350046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721614"/>
                </a:solidFill>
              </a:rPr>
              <a:t>«Все мы вышли из </a:t>
            </a:r>
          </a:p>
          <a:p>
            <a:r>
              <a:rPr lang="ru-RU" sz="2400" b="1" i="1" dirty="0" smtClean="0">
                <a:solidFill>
                  <a:srgbClr val="721614"/>
                </a:solidFill>
              </a:rPr>
              <a:t>Галича, как из </a:t>
            </a:r>
          </a:p>
          <a:p>
            <a:r>
              <a:rPr lang="ru-RU" sz="2400" b="1" i="1" dirty="0" smtClean="0">
                <a:solidFill>
                  <a:srgbClr val="721614"/>
                </a:solidFill>
              </a:rPr>
              <a:t>гоголевской «Шинели».</a:t>
            </a:r>
          </a:p>
          <a:p>
            <a:endParaRPr lang="ru-RU" dirty="0" smtClean="0"/>
          </a:p>
          <a:p>
            <a:r>
              <a:rPr lang="ru-RU" dirty="0" smtClean="0"/>
              <a:t>                  </a:t>
            </a:r>
            <a:r>
              <a:rPr lang="ru-RU" sz="2000" b="1" dirty="0" smtClean="0">
                <a:solidFill>
                  <a:srgbClr val="721614"/>
                </a:solidFill>
              </a:rPr>
              <a:t>Владимир Высоцкий</a:t>
            </a:r>
            <a:endParaRPr lang="ru-RU" sz="2000" b="1" dirty="0">
              <a:solidFill>
                <a:srgbClr val="72161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3643314"/>
            <a:ext cx="87154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721614"/>
                </a:solidFill>
              </a:rPr>
              <a:t>Александр Галич … </a:t>
            </a:r>
          </a:p>
          <a:p>
            <a:r>
              <a:rPr lang="ru-RU" sz="2000" b="1" i="1" dirty="0" smtClean="0">
                <a:solidFill>
                  <a:srgbClr val="721614"/>
                </a:solidFill>
              </a:rPr>
              <a:t>Этот «советский барин», купавшийся в деньгах, заработанных на просоветских пьесах, общавшийся с лучшими советскими режиссерами, актерами, писателями вдруг от скуки ради начал сочинять </a:t>
            </a:r>
            <a:r>
              <a:rPr lang="ru-RU" sz="2000" b="1" i="1" dirty="0" err="1" smtClean="0">
                <a:solidFill>
                  <a:srgbClr val="721614"/>
                </a:solidFill>
              </a:rPr>
              <a:t>бардовские</a:t>
            </a:r>
            <a:r>
              <a:rPr lang="ru-RU" sz="2000" b="1" i="1" dirty="0" smtClean="0">
                <a:solidFill>
                  <a:srgbClr val="721614"/>
                </a:solidFill>
              </a:rPr>
              <a:t> песни. В чем причина таких поразительных перемен? Всякая дисгармония вызывала в нем мучительное страдание. В 1960-е годы творчество Галича становится противоречивым: его драматургия – пьесы о коммунистах-героях и киносценарии о чекистах; и одновременно  гневная печаль пронзительных и саркастических песен.</a:t>
            </a:r>
            <a:endParaRPr lang="ru-RU" sz="2000" b="1" i="1" dirty="0">
              <a:solidFill>
                <a:srgbClr val="721614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6748923_4087487_16.jpg"/>
          <p:cNvPicPr>
            <a:picLocks noChangeAspect="1"/>
          </p:cNvPicPr>
          <p:nvPr/>
        </p:nvPicPr>
        <p:blipFill>
          <a:blip r:embed="rId2">
            <a:lum bright="-19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7158" y="357167"/>
            <a:ext cx="542928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Первые песни сатирического цикла появляются в 1962 году : «Старательский </a:t>
            </a:r>
            <a:r>
              <a:rPr lang="ru-RU" sz="2000" b="1" i="1" dirty="0" err="1" smtClean="0">
                <a:solidFill>
                  <a:schemeClr val="bg1"/>
                </a:solidFill>
              </a:rPr>
              <a:t>вальсок</a:t>
            </a:r>
            <a:r>
              <a:rPr lang="ru-RU" sz="2000" b="1" i="1" dirty="0" smtClean="0">
                <a:solidFill>
                  <a:schemeClr val="bg1"/>
                </a:solidFill>
              </a:rPr>
              <a:t>», «У лошади была грудная жаба», «Ночной дозор» и другие. Слава Галича-барда растет, словно снежный ком. В марте 1968 года Галич принимает участие в фестивале песенной поэзии в новосибирском Академгородке – «Бард-68», где </a:t>
            </a:r>
            <a:r>
              <a:rPr lang="ru-RU" sz="2000" b="1" i="1" dirty="0" smtClean="0">
                <a:solidFill>
                  <a:schemeClr val="bg1"/>
                </a:solidFill>
              </a:rPr>
              <a:t>исполняет </a:t>
            </a:r>
            <a:r>
              <a:rPr lang="ru-RU" sz="2000" b="1" i="1" dirty="0" smtClean="0">
                <a:solidFill>
                  <a:schemeClr val="bg1"/>
                </a:solidFill>
              </a:rPr>
              <a:t>: «Промолчи – попадешь в палачи…», 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«Памяти Бориса Пастернака»:</a:t>
            </a: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dirty="0" smtClean="0">
                <a:solidFill>
                  <a:schemeClr val="bg1"/>
                </a:solidFill>
              </a:rPr>
              <a:t>                          Разобрали венки на веники,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                          На полчасика погрустнели...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                          Как гордимся мы, современники,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                          Что он умер в своей постели!</a:t>
            </a: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Галичу вручили приз и почетную грамоту Сибирского отделения АН СССР, где было написано: «Мы восхищаемся не только вашим талантом, но вашим мужеством».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        </a:t>
            </a:r>
          </a:p>
          <a:p>
            <a:endParaRPr lang="ru-RU" sz="2000" b="1" i="1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0_2f4bb_f283ea31_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929322" y="1000108"/>
            <a:ext cx="3071802" cy="4606249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06748923_4087487_16.jpg"/>
          <p:cNvPicPr>
            <a:picLocks noChangeAspect="1"/>
          </p:cNvPicPr>
          <p:nvPr/>
        </p:nvPicPr>
        <p:blipFill>
          <a:blip r:embed="rId2">
            <a:lum bright="-16000"/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pic>
        <p:nvPicPr>
          <p:cNvPr id="4" name="Рисунок 3" descr="Барды000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857884" y="1357298"/>
            <a:ext cx="3010806" cy="4587442"/>
          </a:xfrm>
          <a:prstGeom prst="rect">
            <a:avLst/>
          </a:prstGeom>
          <a:ln w="19050">
            <a:solidFill>
              <a:srgbClr val="FFFF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71472" y="857232"/>
            <a:ext cx="471490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dirty="0" smtClean="0">
                <a:solidFill>
                  <a:schemeClr val="bg1"/>
                </a:solidFill>
              </a:rPr>
              <a:t>В августе 1968 года после ввода советских войск в Чехословакию Галич сочиняет еще одну не менее «антисоветскую» песню – «Петербургский романс». Из-за этой песни Галича вызвали на секретариат Союза писателей и сделали первое предупреждение. </a:t>
            </a: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Но Галич продолжал писать и исполнять свои песни, которые расходились по стране в магнитофонных записях. </a:t>
            </a:r>
          </a:p>
          <a:p>
            <a:r>
              <a:rPr lang="ru-RU" sz="2200" b="1" i="1" dirty="0" smtClean="0">
                <a:solidFill>
                  <a:schemeClr val="bg1"/>
                </a:solidFill>
              </a:rPr>
              <a:t>И в начале 70-х на заседании Политбюро  был поднят вопрос об «антисоветских»  песнях Галича. </a:t>
            </a:r>
            <a:endParaRPr lang="ru-RU" sz="22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2464</Words>
  <PresentationFormat>Экран (4:3)</PresentationFormat>
  <Paragraphs>147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157</cp:revision>
  <dcterms:modified xsi:type="dcterms:W3CDTF">2015-04-03T08:44:42Z</dcterms:modified>
</cp:coreProperties>
</file>