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278" r:id="rId4"/>
    <p:sldId id="267" r:id="rId5"/>
    <p:sldId id="272" r:id="rId6"/>
    <p:sldId id="273" r:id="rId7"/>
    <p:sldId id="270" r:id="rId8"/>
    <p:sldId id="304" r:id="rId9"/>
    <p:sldId id="297" r:id="rId10"/>
    <p:sldId id="294" r:id="rId11"/>
    <p:sldId id="293" r:id="rId12"/>
    <p:sldId id="295" r:id="rId13"/>
    <p:sldId id="296" r:id="rId14"/>
    <p:sldId id="298" r:id="rId15"/>
    <p:sldId id="299" r:id="rId16"/>
    <p:sldId id="302" r:id="rId17"/>
    <p:sldId id="303" r:id="rId18"/>
    <p:sldId id="301" r:id="rId19"/>
    <p:sldId id="282" r:id="rId20"/>
    <p:sldId id="300" r:id="rId21"/>
    <p:sldId id="279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  <a:srgbClr val="CC99FF"/>
    <a:srgbClr val="6699FF"/>
    <a:srgbClr val="6600CC"/>
    <a:srgbClr val="D36B41"/>
    <a:srgbClr val="CC3300"/>
    <a:srgbClr val="FF9933"/>
    <a:srgbClr val="FF99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70" autoAdjust="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4F33-CEA1-4154-BF62-026CEAE2A0C9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04479-F29D-42BD-A8A0-0164BDAC0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4479-F29D-42BD-A8A0-0164BDAC048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>
            <a:lum bright="-5000"/>
          </a:blip>
          <a:srcRect/>
          <a:stretch>
            <a:fillRect/>
          </a:stretch>
        </p:blipFill>
        <p:spPr>
          <a:xfrm>
            <a:off x="0" y="0"/>
            <a:ext cx="9144000" cy="6854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285728"/>
            <a:ext cx="5583580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Расскажи мне, </a:t>
            </a:r>
          </a:p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музыка, сказку…</a:t>
            </a:r>
          </a:p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Сказка в музыке русских </a:t>
            </a:r>
          </a:p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композиторов</a:t>
            </a:r>
            <a:endParaRPr lang="ru-RU" sz="28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07220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ИИЦ – Научная библиотека представляет виртуальную выставку   </a:t>
            </a:r>
            <a:endParaRPr lang="ru-RU" sz="2000" b="1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-83128"/>
            <a:ext cx="9144000" cy="6941128"/>
          </a:xfrm>
          <a:prstGeom prst="rect">
            <a:avLst/>
          </a:prstGeom>
        </p:spPr>
      </p:pic>
      <p:pic>
        <p:nvPicPr>
          <p:cNvPr id="3" name="Рисунок 2" descr="Сказки00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32613">
            <a:off x="5456537" y="2520311"/>
            <a:ext cx="2849369" cy="4029330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1189526">
            <a:off x="858335" y="2584726"/>
            <a:ext cx="2843210" cy="3786935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pic>
        <p:nvPicPr>
          <p:cNvPr id="5" name="Рисунок 4" descr="87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14678" y="3071810"/>
            <a:ext cx="2561942" cy="3331521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286808" cy="1754326"/>
          </a:xfrm>
          <a:prstGeom prst="rect">
            <a:avLst/>
          </a:prstGeom>
          <a:solidFill>
            <a:srgbClr val="CC99FF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Вот уже около двухсот лет живет бессмертная  пушкинская  «Сказка о царе </a:t>
            </a:r>
            <a:r>
              <a:rPr lang="ru-RU" b="1" i="1" dirty="0" err="1" smtClean="0">
                <a:latin typeface="Arial Narrow" pitchFamily="34" charset="0"/>
              </a:rPr>
              <a:t>Салтане</a:t>
            </a:r>
            <a:r>
              <a:rPr lang="ru-RU" b="1" i="1" dirty="0" smtClean="0">
                <a:latin typeface="Arial Narrow" pitchFamily="34" charset="0"/>
              </a:rPr>
              <a:t>». Стихи эти словно сами просятся на музыку, Римский - Корсаков написал оперу в 1899 году . Языком музыки он рассказал об удивительных приключениях царевича </a:t>
            </a:r>
            <a:r>
              <a:rPr lang="ru-RU" b="1" i="1" dirty="0" err="1" smtClean="0">
                <a:latin typeface="Arial Narrow" pitchFamily="34" charset="0"/>
              </a:rPr>
              <a:t>Гвидона</a:t>
            </a:r>
            <a:r>
              <a:rPr lang="ru-RU" b="1" i="1" dirty="0" smtClean="0">
                <a:latin typeface="Arial Narrow" pitchFamily="34" charset="0"/>
              </a:rPr>
              <a:t> и его матушки, рассказал о городе Леденце на пустынном прежде острове, о прекрасной Царевне - Лебеди и </a:t>
            </a:r>
            <a:r>
              <a:rPr lang="ru-RU" b="1" i="1" dirty="0" smtClean="0">
                <a:latin typeface="Arial Narrow" pitchFamily="34" charset="0"/>
              </a:rPr>
              <a:t>обо </a:t>
            </a:r>
            <a:r>
              <a:rPr lang="ru-RU" b="1" i="1" dirty="0" smtClean="0">
                <a:latin typeface="Arial Narrow" pitchFamily="34" charset="0"/>
              </a:rPr>
              <a:t>многих других чудесах. 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-83128"/>
            <a:ext cx="9144000" cy="6941128"/>
          </a:xfrm>
          <a:prstGeom prst="rect">
            <a:avLst/>
          </a:prstGeom>
        </p:spPr>
      </p:pic>
      <p:pic>
        <p:nvPicPr>
          <p:cNvPr id="3" name="Рисунок 2" descr="Рисунок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3027170" cy="4297288"/>
          </a:xfrm>
          <a:prstGeom prst="rect">
            <a:avLst/>
          </a:prstGeom>
          <a:ln>
            <a:solidFill>
              <a:srgbClr val="9900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285728"/>
            <a:ext cx="4572000" cy="6247864"/>
          </a:xfrm>
          <a:prstGeom prst="rect">
            <a:avLst/>
          </a:prstGeom>
          <a:solidFill>
            <a:srgbClr val="CC99FF">
              <a:alpha val="50000"/>
            </a:srgbClr>
          </a:solidFill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Если «Снегурочка» – «весенняя сказка» -</a:t>
            </a:r>
          </a:p>
          <a:p>
            <a:pPr algn="ctr"/>
            <a:r>
              <a:rPr lang="ru-RU" sz="2000" b="1" i="1" dirty="0" smtClean="0">
                <a:latin typeface="Arial Narrow" pitchFamily="34" charset="0"/>
              </a:rPr>
              <a:t> воспевает светлое царство, то в «осенней сказочке»  Римский-Корсаков поведал о мрачном, холодном царстве беспощадного, отвратительного тирана </a:t>
            </a:r>
            <a:r>
              <a:rPr lang="ru-RU" sz="2000" b="1" i="1" dirty="0" err="1" smtClean="0">
                <a:latin typeface="Arial Narrow" pitchFamily="34" charset="0"/>
              </a:rPr>
              <a:t>Кащея</a:t>
            </a:r>
            <a:r>
              <a:rPr lang="ru-RU" sz="2000" b="1" i="1" dirty="0" smtClean="0">
                <a:latin typeface="Arial Narrow" pitchFamily="34" charset="0"/>
              </a:rPr>
              <a:t>, у которого все живое, стремящееся к свободе и любви обречено на </a:t>
            </a:r>
            <a:r>
              <a:rPr lang="ru-RU" sz="2000" b="1" i="1" dirty="0" err="1" smtClean="0">
                <a:latin typeface="Arial Narrow" pitchFamily="34" charset="0"/>
              </a:rPr>
              <a:t>гибель.Опера</a:t>
            </a:r>
            <a:endParaRPr lang="ru-RU" sz="2000" b="1" i="1" dirty="0" smtClean="0">
              <a:latin typeface="Arial Narrow" pitchFamily="34" charset="0"/>
            </a:endParaRPr>
          </a:p>
          <a:p>
            <a:pPr algn="ctr"/>
            <a:r>
              <a:rPr lang="ru-RU" sz="2000" b="1" i="1" dirty="0" smtClean="0">
                <a:latin typeface="Arial Narrow" pitchFamily="34" charset="0"/>
              </a:rPr>
              <a:t>«Сказание о невидимом граде</a:t>
            </a:r>
            <a:r>
              <a:rPr lang="ru-RU" sz="2000" b="1" i="1" dirty="0" smtClean="0">
                <a:latin typeface="Arial Narrow" pitchFamily="34" charset="0"/>
              </a:rPr>
              <a:t> Китеже </a:t>
            </a:r>
            <a:r>
              <a:rPr lang="ru-RU" sz="2000" b="1" i="1" dirty="0" smtClean="0">
                <a:latin typeface="Arial Narrow" pitchFamily="34" charset="0"/>
              </a:rPr>
              <a:t>и </a:t>
            </a:r>
            <a:r>
              <a:rPr lang="ru-RU" sz="2000" b="1" i="1" dirty="0" smtClean="0">
                <a:latin typeface="Arial Narrow" pitchFamily="34" charset="0"/>
              </a:rPr>
              <a:t>деве </a:t>
            </a:r>
            <a:r>
              <a:rPr lang="ru-RU" sz="2000" b="1" i="1" dirty="0" err="1" smtClean="0">
                <a:latin typeface="Arial Narrow" pitchFamily="34" charset="0"/>
              </a:rPr>
              <a:t>Февронии</a:t>
            </a:r>
            <a:r>
              <a:rPr lang="ru-RU" sz="2000" b="1" i="1" dirty="0" smtClean="0">
                <a:latin typeface="Arial Narrow" pitchFamily="34" charset="0"/>
              </a:rPr>
              <a:t>» (1904г</a:t>
            </a:r>
            <a:r>
              <a:rPr lang="ru-RU" sz="2000" b="1" i="1" dirty="0" smtClean="0">
                <a:latin typeface="Arial Narrow" pitchFamily="34" charset="0"/>
              </a:rPr>
              <a:t>.)</a:t>
            </a:r>
            <a:r>
              <a:rPr lang="ru-RU" sz="2000" b="1" i="1" dirty="0" smtClean="0">
                <a:latin typeface="Arial Narrow" pitchFamily="34" charset="0"/>
              </a:rPr>
              <a:t> вошла в триаду </a:t>
            </a:r>
            <a:r>
              <a:rPr lang="ru-RU" sz="2000" b="1" i="1" dirty="0" smtClean="0">
                <a:latin typeface="Arial Narrow" pitchFamily="34" charset="0"/>
              </a:rPr>
              <a:t>последних опер </a:t>
            </a:r>
            <a:r>
              <a:rPr lang="ru-RU" sz="2000" b="1" i="1" dirty="0" smtClean="0">
                <a:latin typeface="Arial Narrow" pitchFamily="34" charset="0"/>
              </a:rPr>
              <a:t>композитора. </a:t>
            </a:r>
            <a:r>
              <a:rPr lang="ru-RU" sz="2000" b="1" i="1" dirty="0" smtClean="0">
                <a:latin typeface="Arial Narrow" pitchFamily="34" charset="0"/>
              </a:rPr>
              <a:t>В </a:t>
            </a:r>
            <a:r>
              <a:rPr lang="ru-RU" sz="2000" b="1" i="1" dirty="0" smtClean="0">
                <a:latin typeface="Arial Narrow" pitchFamily="34" charset="0"/>
              </a:rPr>
              <a:t>ней он обращается к </a:t>
            </a:r>
            <a:r>
              <a:rPr lang="ru-RU" sz="2000" b="1" i="1" dirty="0" smtClean="0">
                <a:latin typeface="Arial Narrow" pitchFamily="34" charset="0"/>
              </a:rPr>
              <a:t>истории народа</a:t>
            </a:r>
            <a:r>
              <a:rPr lang="ru-RU" sz="2000" b="1" i="1" dirty="0" smtClean="0">
                <a:latin typeface="Arial Narrow" pitchFamily="34" charset="0"/>
              </a:rPr>
              <a:t>, его духовной культуре</a:t>
            </a:r>
            <a:r>
              <a:rPr lang="ru-RU" sz="2000" b="1" i="1" dirty="0" smtClean="0">
                <a:latin typeface="Arial Narrow" pitchFamily="34" charset="0"/>
              </a:rPr>
              <a:t>. «Сказание» </a:t>
            </a:r>
            <a:r>
              <a:rPr lang="ru-RU" sz="2000" b="1" i="1" dirty="0" smtClean="0">
                <a:latin typeface="Arial Narrow" pitchFamily="34" charset="0"/>
              </a:rPr>
              <a:t>–произведение эпическое,  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smtClean="0">
                <a:latin typeface="Arial Narrow" pitchFamily="34" charset="0"/>
              </a:rPr>
              <a:t>в нем драма героев неотделима </a:t>
            </a:r>
            <a:r>
              <a:rPr lang="ru-RU" sz="2000" b="1" i="1" dirty="0" smtClean="0">
                <a:latin typeface="Arial Narrow" pitchFamily="34" charset="0"/>
              </a:rPr>
              <a:t>от судьбы </a:t>
            </a:r>
            <a:r>
              <a:rPr lang="ru-RU" sz="2000" b="1" i="1" dirty="0" smtClean="0">
                <a:latin typeface="Arial Narrow" pitchFamily="34" charset="0"/>
              </a:rPr>
              <a:t>народа. В музыке оперы </a:t>
            </a:r>
            <a:r>
              <a:rPr lang="ru-RU" sz="2000" b="1" i="1" dirty="0" smtClean="0">
                <a:latin typeface="Arial Narrow" pitchFamily="34" charset="0"/>
              </a:rPr>
              <a:t>разлита </a:t>
            </a:r>
            <a:r>
              <a:rPr lang="ru-RU" sz="2000" b="1" i="1" dirty="0" err="1" smtClean="0">
                <a:latin typeface="Arial Narrow" pitchFamily="34" charset="0"/>
              </a:rPr>
              <a:t>песенность</a:t>
            </a:r>
            <a:r>
              <a:rPr lang="ru-RU" sz="2000" b="1" i="1" dirty="0" smtClean="0">
                <a:latin typeface="Arial Narrow" pitchFamily="34" charset="0"/>
              </a:rPr>
              <a:t>, вобравшая </a:t>
            </a:r>
            <a:r>
              <a:rPr lang="ru-RU" sz="2000" b="1" i="1" dirty="0" smtClean="0">
                <a:latin typeface="Arial Narrow" pitchFamily="34" charset="0"/>
              </a:rPr>
              <a:t>в себя </a:t>
            </a:r>
            <a:r>
              <a:rPr lang="ru-RU" sz="2000" b="1" i="1" dirty="0" smtClean="0">
                <a:latin typeface="Arial Narrow" pitchFamily="34" charset="0"/>
              </a:rPr>
              <a:t>и народные </a:t>
            </a:r>
            <a:r>
              <a:rPr lang="ru-RU" sz="2000" b="1" i="1" dirty="0" err="1" smtClean="0">
                <a:latin typeface="Arial Narrow" pitchFamily="34" charset="0"/>
              </a:rPr>
              <a:t>подпевки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  <a:r>
              <a:rPr lang="ru-RU" sz="2000" b="1" i="1" dirty="0" smtClean="0">
                <a:latin typeface="Arial Narrow" pitchFamily="34" charset="0"/>
              </a:rPr>
              <a:t>и мелодику </a:t>
            </a:r>
            <a:r>
              <a:rPr lang="ru-RU" sz="2000" b="1" i="1" dirty="0" smtClean="0">
                <a:latin typeface="Arial Narrow" pitchFamily="34" charset="0"/>
              </a:rPr>
              <a:t>древнерусского </a:t>
            </a:r>
          </a:p>
          <a:p>
            <a:pPr algn="ctr"/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smtClean="0">
                <a:latin typeface="Arial Narrow" pitchFamily="34" charset="0"/>
              </a:rPr>
              <a:t>знаменного </a:t>
            </a:r>
            <a:r>
              <a:rPr lang="ru-RU" sz="2000" b="1" i="1" dirty="0" smtClean="0">
                <a:latin typeface="Arial Narrow" pitchFamily="34" charset="0"/>
              </a:rPr>
              <a:t>пения.</a:t>
            </a:r>
          </a:p>
          <a:p>
            <a:pPr algn="ctr"/>
            <a:r>
              <a:rPr lang="ru-RU" sz="2000" b="1" i="1" dirty="0" smtClean="0">
                <a:latin typeface="Arial Narrow" pitchFamily="34" charset="0"/>
              </a:rPr>
              <a:t> </a:t>
            </a:r>
            <a:endParaRPr lang="ru-RU" sz="2000" i="1" dirty="0"/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357290" y="2643182"/>
            <a:ext cx="2718683" cy="4000504"/>
          </a:xfrm>
          <a:prstGeom prst="rect">
            <a:avLst/>
          </a:prstGeom>
          <a:ln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-83128"/>
            <a:ext cx="9144000" cy="6941128"/>
          </a:xfrm>
          <a:prstGeom prst="rect">
            <a:avLst/>
          </a:prstGeom>
        </p:spPr>
      </p:pic>
      <p:pic>
        <p:nvPicPr>
          <p:cNvPr id="3" name="Рисунок 2" descr="Сказки00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42852"/>
            <a:ext cx="2714644" cy="383881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8662" y="2786058"/>
            <a:ext cx="2441809" cy="371475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428604"/>
            <a:ext cx="5286412" cy="5632311"/>
          </a:xfrm>
          <a:prstGeom prst="rect">
            <a:avLst/>
          </a:prstGeom>
          <a:solidFill>
            <a:srgbClr val="CC99FF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«Небылица в лицах», как назвал композитор свою оперу-сказку «Золотой петушок» (1905), - злая карикатура на самодержавие. Римский-Корсаков писал, что постарается в своей опере «осрамить окончательно» царя </a:t>
            </a:r>
            <a:r>
              <a:rPr lang="ru-RU" b="1" i="1" dirty="0" err="1" smtClean="0">
                <a:latin typeface="Arial Narrow" pitchFamily="34" charset="0"/>
              </a:rPr>
              <a:t>Додона</a:t>
            </a:r>
            <a:r>
              <a:rPr lang="ru-RU" b="1" i="1" dirty="0" smtClean="0">
                <a:latin typeface="Arial Narrow" pitchFamily="34" charset="0"/>
              </a:rPr>
              <a:t>. И композитор с блеском выполнил это намерение. Музыка, рисующая </a:t>
            </a:r>
            <a:r>
              <a:rPr lang="ru-RU" b="1" i="1" dirty="0" err="1" smtClean="0">
                <a:latin typeface="Arial Narrow" pitchFamily="34" charset="0"/>
              </a:rPr>
              <a:t>Додона</a:t>
            </a:r>
            <a:r>
              <a:rPr lang="ru-RU" b="1" i="1" dirty="0" smtClean="0">
                <a:latin typeface="Arial Narrow" pitchFamily="34" charset="0"/>
              </a:rPr>
              <a:t>, - тяжеловесная, с нарочито грубыми звучаниями. Пытаясь понравиться </a:t>
            </a:r>
            <a:r>
              <a:rPr lang="ru-RU" b="1" i="1" dirty="0" err="1" smtClean="0">
                <a:latin typeface="Arial Narrow" pitchFamily="34" charset="0"/>
              </a:rPr>
              <a:t>Шамаханской</a:t>
            </a:r>
            <a:r>
              <a:rPr lang="ru-RU" b="1" i="1" dirty="0" smtClean="0">
                <a:latin typeface="Arial Narrow" pitchFamily="34" charset="0"/>
              </a:rPr>
              <a:t> царице, незадачливый царь поет ей неуклюжие куплеты на мотив детской песенки «Чижик-пыжик», на глазах  у собственного войска пляшет, повязавшись платочком. Столь же </a:t>
            </a:r>
            <a:r>
              <a:rPr lang="ru-RU" b="1" i="1" dirty="0" smtClean="0">
                <a:latin typeface="Arial Narrow" pitchFamily="34" charset="0"/>
              </a:rPr>
              <a:t>никчёмны</a:t>
            </a:r>
            <a:r>
              <a:rPr lang="ru-RU" b="1" i="1" dirty="0" smtClean="0">
                <a:latin typeface="Arial Narrow" pitchFamily="34" charset="0"/>
              </a:rPr>
              <a:t>, бестолковы и ленивы, как сам </a:t>
            </a:r>
            <a:r>
              <a:rPr lang="ru-RU" b="1" i="1" dirty="0" err="1" smtClean="0">
                <a:latin typeface="Arial Narrow" pitchFamily="34" charset="0"/>
              </a:rPr>
              <a:t>Додон</a:t>
            </a:r>
            <a:r>
              <a:rPr lang="ru-RU" b="1" i="1" dirty="0" smtClean="0">
                <a:latin typeface="Arial Narrow" pitchFamily="34" charset="0"/>
              </a:rPr>
              <a:t>, и его сыновья-царевичи, и бояре. Опера «Золотой петушок – один из шедевров композитора. В ней соединились политическая острота замысла, остроумное музыкальное решение, </a:t>
            </a:r>
            <a:r>
              <a:rPr lang="ru-RU" b="1" i="1" dirty="0" smtClean="0">
                <a:latin typeface="Arial Narrow" pitchFamily="34" charset="0"/>
              </a:rPr>
              <a:t>выразительность, </a:t>
            </a:r>
            <a:r>
              <a:rPr lang="ru-RU" b="1" i="1" dirty="0" smtClean="0">
                <a:latin typeface="Arial Narrow" pitchFamily="34" charset="0"/>
              </a:rPr>
              <a:t>характеристичность вокальных партий, яркость оркестровки.</a:t>
            </a:r>
          </a:p>
          <a:p>
            <a:pPr algn="ctr"/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-83128"/>
            <a:ext cx="9144000" cy="6941128"/>
          </a:xfrm>
          <a:prstGeom prst="rect">
            <a:avLst/>
          </a:prstGeom>
        </p:spPr>
      </p:pic>
      <p:pic>
        <p:nvPicPr>
          <p:cNvPr id="3" name="Рисунок 2" descr="10054417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500042"/>
            <a:ext cx="3000396" cy="4286279"/>
          </a:xfrm>
          <a:prstGeom prst="rect">
            <a:avLst/>
          </a:prstGeom>
          <a:ln w="28575">
            <a:solidFill>
              <a:srgbClr val="9900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868" y="571480"/>
            <a:ext cx="4857784" cy="5324535"/>
          </a:xfrm>
          <a:prstGeom prst="rect">
            <a:avLst/>
          </a:prstGeom>
          <a:solidFill>
            <a:srgbClr val="CC99FF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Борьба добра и зла, представленная в наивных образах сказок, всегда привлекала П. И. Чайковского. Очарованный сценарием «Спящей  красавицы», композитор начал писать музыку к балету в 1888 году. Имея дело с фантастическим сюжетом французской сказки, Чайковский не использовал  непосредственно русские народные темы, но </a:t>
            </a:r>
            <a:r>
              <a:rPr lang="ru-RU" sz="2000" b="1" i="1" dirty="0" err="1" smtClean="0">
                <a:latin typeface="Arial Narrow" pitchFamily="34" charset="0"/>
              </a:rPr>
              <a:t>песенность</a:t>
            </a:r>
            <a:r>
              <a:rPr lang="ru-RU" sz="2000" b="1" i="1" dirty="0" smtClean="0">
                <a:latin typeface="Arial Narrow" pitchFamily="34" charset="0"/>
              </a:rPr>
              <a:t>, богатое цветение широко напевных мелодий, свободный характер музыкального развития в сочетании с мерностью танца – все это вносит национально-русскую струю в «Спящую красавицу». Отличительной чертой музыки «Спящей красавицы» </a:t>
            </a:r>
            <a:r>
              <a:rPr lang="ru-RU" sz="2000" b="1" i="1" dirty="0" smtClean="0">
                <a:latin typeface="Arial Narrow" pitchFamily="34" charset="0"/>
              </a:rPr>
              <a:t>является богатство и красочность оркестрового звучания. </a:t>
            </a:r>
            <a:endParaRPr lang="ru-RU" sz="2000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7000" contrast="-11000"/>
          </a:blip>
          <a:stretch>
            <a:fillRect/>
          </a:stretch>
        </p:blipFill>
        <p:spPr>
          <a:xfrm>
            <a:off x="0" y="-83128"/>
            <a:ext cx="9144000" cy="6941128"/>
          </a:xfrm>
          <a:prstGeom prst="rect">
            <a:avLst/>
          </a:prstGeom>
        </p:spPr>
      </p:pic>
      <p:pic>
        <p:nvPicPr>
          <p:cNvPr id="7" name="Рисунок 6" descr="Сказк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60" y="714356"/>
            <a:ext cx="3096114" cy="464347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1868" y="500042"/>
            <a:ext cx="5143536" cy="5324535"/>
          </a:xfrm>
          <a:prstGeom prst="rect">
            <a:avLst/>
          </a:prstGeom>
          <a:solidFill>
            <a:srgbClr val="CC99F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По своему общему идейному смыслу «Щелкунчик</a:t>
            </a:r>
            <a:r>
              <a:rPr lang="ru-RU" sz="2000" b="1" i="1" dirty="0" smtClean="0">
                <a:latin typeface="Arial Narrow" pitchFamily="34" charset="0"/>
              </a:rPr>
              <a:t>» (1892г.) </a:t>
            </a:r>
            <a:r>
              <a:rPr lang="ru-RU" sz="2000" b="1" i="1" dirty="0" smtClean="0">
                <a:latin typeface="Arial Narrow" pitchFamily="34" charset="0"/>
              </a:rPr>
              <a:t>Чайковского имеет много общего с другими его балетами: здесь тот же основной мотив преодоления «злых чар» победоносной силой любви и человечности. Недоброе, враждебное человеку олицетворено в образах таинственного фокусника </a:t>
            </a:r>
            <a:r>
              <a:rPr lang="ru-RU" sz="2000" b="1" i="1" dirty="0" err="1" smtClean="0">
                <a:latin typeface="Arial Narrow" pitchFamily="34" charset="0"/>
              </a:rPr>
              <a:t>Дроссельмейера</a:t>
            </a:r>
            <a:r>
              <a:rPr lang="ru-RU" sz="2000" b="1" i="1" dirty="0" smtClean="0">
                <a:latin typeface="Arial Narrow" pitchFamily="34" charset="0"/>
              </a:rPr>
              <a:t>, совы на часах и мышиного царства. Им противопоставлен мир детской души,— еще робкой, пугливой, но именно потому особенно трогательной в своей сердечности и инстинктивном стремлении к добру. Нежная преданность Клары побеждает колдовство </a:t>
            </a:r>
            <a:r>
              <a:rPr lang="ru-RU" sz="2000" b="1" i="1" dirty="0" err="1" smtClean="0">
                <a:latin typeface="Arial Narrow" pitchFamily="34" charset="0"/>
              </a:rPr>
              <a:t>Дроссельмейера</a:t>
            </a:r>
            <a:r>
              <a:rPr lang="ru-RU" sz="2000" b="1" i="1" dirty="0" smtClean="0">
                <a:latin typeface="Arial Narrow" pitchFamily="34" charset="0"/>
              </a:rPr>
              <a:t>, освобождает из </a:t>
            </a:r>
            <a:r>
              <a:rPr lang="ru-RU" sz="2000" b="1" i="1" dirty="0" smtClean="0">
                <a:latin typeface="Arial Narrow" pitchFamily="34" charset="0"/>
              </a:rPr>
              <a:t>плена </a:t>
            </a:r>
            <a:r>
              <a:rPr lang="ru-RU" sz="2000" b="1" i="1" dirty="0" smtClean="0">
                <a:latin typeface="Arial Narrow" pitchFamily="34" charset="0"/>
              </a:rPr>
              <a:t>прекрасного юношу Щелкунчика, утверждает свет и радость. </a:t>
            </a:r>
            <a:endParaRPr lang="ru-RU" sz="2000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0000" contrast="-10000"/>
          </a:blip>
          <a:stretch>
            <a:fillRect/>
          </a:stretch>
        </p:blipFill>
        <p:spPr>
          <a:xfrm>
            <a:off x="0" y="-83128"/>
            <a:ext cx="9144000" cy="6941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5786478" cy="5847755"/>
          </a:xfrm>
          <a:prstGeom prst="rect">
            <a:avLst/>
          </a:prstGeom>
          <a:solidFill>
            <a:srgbClr val="CC99FF">
              <a:alpha val="5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Arial Narrow" pitchFamily="34" charset="0"/>
              </a:rPr>
              <a:t>Второе действие балета представляет </a:t>
            </a:r>
          </a:p>
          <a:p>
            <a:pPr algn="ctr"/>
            <a:r>
              <a:rPr lang="ru-RU" sz="2200" b="1" i="1" dirty="0" smtClean="0">
                <a:latin typeface="Arial Narrow" pitchFamily="34" charset="0"/>
              </a:rPr>
              <a:t>собой разросшийся до грандиозных размеров </a:t>
            </a:r>
          </a:p>
          <a:p>
            <a:pPr algn="ctr"/>
            <a:r>
              <a:rPr lang="ru-RU" sz="2200" b="1" i="1" dirty="0" smtClean="0">
                <a:latin typeface="Arial Narrow" pitchFamily="34" charset="0"/>
              </a:rPr>
              <a:t>финальный праздничный дивертисмент. </a:t>
            </a:r>
          </a:p>
          <a:p>
            <a:pPr algn="ctr"/>
            <a:r>
              <a:rPr lang="ru-RU" sz="2200" b="1" i="1" dirty="0" smtClean="0">
                <a:latin typeface="Arial Narrow" pitchFamily="34" charset="0"/>
              </a:rPr>
              <a:t>Его основная часть — пестрая галерея характерных танцев, где проявилось неистощимое воображение и блестящее мастерство Чайковского. Каждая из характерных миниатюр этой сюиты — </a:t>
            </a:r>
          </a:p>
          <a:p>
            <a:pPr algn="ctr"/>
            <a:r>
              <a:rPr lang="ru-RU" sz="2200" b="1" i="1" dirty="0" smtClean="0">
                <a:latin typeface="Arial Narrow" pitchFamily="34" charset="0"/>
              </a:rPr>
              <a:t>новая, своеобразная находка в области инструментовки. «Знойное» и томное звучание струнных в восточном танце, </a:t>
            </a:r>
          </a:p>
          <a:p>
            <a:pPr algn="ctr"/>
            <a:r>
              <a:rPr lang="ru-RU" sz="2200" b="1" i="1" dirty="0" smtClean="0">
                <a:latin typeface="Arial Narrow" pitchFamily="34" charset="0"/>
              </a:rPr>
              <a:t>пронзительно </a:t>
            </a:r>
            <a:r>
              <a:rPr lang="ru-RU" sz="2200" b="1" i="1" dirty="0" smtClean="0">
                <a:latin typeface="Arial Narrow" pitchFamily="34" charset="0"/>
              </a:rPr>
              <a:t>свистящая мелодия флейты пикколо в игрушечном «китайском» танце, тающие хрустальные аккорды челесты в </a:t>
            </a:r>
          </a:p>
          <a:p>
            <a:pPr algn="ctr"/>
            <a:r>
              <a:rPr lang="ru-RU" sz="2200" b="1" i="1" dirty="0" smtClean="0">
                <a:latin typeface="Arial Narrow" pitchFamily="34" charset="0"/>
              </a:rPr>
              <a:t>вариации феи Драже, — все это составляет неповторимую оригинальность и особенную прелесть партитуры «Щелкунчика». </a:t>
            </a:r>
            <a:endParaRPr lang="ru-RU" sz="2200" b="1" i="1" dirty="0">
              <a:latin typeface="Arial Narrow" pitchFamily="34" charset="0"/>
            </a:endParaRPr>
          </a:p>
        </p:txBody>
      </p:sp>
      <p:pic>
        <p:nvPicPr>
          <p:cNvPr id="4" name="Рисунок 3" descr="Сказки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571480"/>
            <a:ext cx="3000396" cy="4303662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-83128"/>
            <a:ext cx="9144000" cy="6941128"/>
          </a:xfrm>
          <a:prstGeom prst="rect">
            <a:avLst/>
          </a:prstGeom>
        </p:spPr>
      </p:pic>
      <p:pic>
        <p:nvPicPr>
          <p:cNvPr id="3" name="Рисунок 2" descr="Сказки00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0"/>
            <a:ext cx="3337660" cy="482596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00497" y="500042"/>
            <a:ext cx="4857784" cy="5601533"/>
          </a:xfrm>
          <a:prstGeom prst="rect">
            <a:avLst/>
          </a:prstGeom>
          <a:solidFill>
            <a:srgbClr val="CC99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Сюжет популярной сказки Шарля Перро </a:t>
            </a:r>
          </a:p>
          <a:p>
            <a:pPr algn="ctr"/>
            <a:r>
              <a:rPr lang="ru-RU" sz="2000" b="1" i="1" dirty="0" smtClean="0">
                <a:latin typeface="Arial Narrow" pitchFamily="34" charset="0"/>
              </a:rPr>
              <a:t>получил широкое отражение в мировой музыке. Сергея Прокофьева в «Золушке» (1944г.) привлекла возможность воспеть  лучшие стороны человеческого характера: благородство, скромность, чистоту, искренность, трепетное ожидание счастья. В центре внимания композитора – образ Золушки, который предопределил весь характер музыки балета. Музыкальная характеристика Золушки многогранна: грустная, минорная мелодия сменяется светлой, распевной, веселой, мажорной. Чувство любви в балете раскрывается  в светлых, безоблачных тонах без сложных драматических коллизий.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99FF"/>
          </a:solidFill>
        </p:spPr>
      </p:pic>
      <p:pic>
        <p:nvPicPr>
          <p:cNvPr id="3" name="Рисунок 2" descr="Сказки0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428604"/>
            <a:ext cx="2428892" cy="321432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4" name="Рисунок 3" descr="Сказки0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99203">
            <a:off x="754630" y="407620"/>
            <a:ext cx="2287320" cy="3282612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4214818"/>
            <a:ext cx="8072494" cy="1938992"/>
          </a:xfrm>
          <a:prstGeom prst="rect">
            <a:avLst/>
          </a:prstGeom>
          <a:solidFill>
            <a:srgbClr val="CC99FF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Во </a:t>
            </a:r>
            <a:r>
              <a:rPr lang="ru-RU" sz="2000" b="1" i="1" dirty="0" smtClean="0">
                <a:latin typeface="Arial Narrow" pitchFamily="34" charset="0"/>
              </a:rPr>
              <a:t>всём </a:t>
            </a:r>
            <a:r>
              <a:rPr lang="ru-RU" sz="2000" b="1" i="1" dirty="0" smtClean="0">
                <a:latin typeface="Arial Narrow" pitchFamily="34" charset="0"/>
              </a:rPr>
              <a:t>мире и </a:t>
            </a:r>
            <a:r>
              <a:rPr lang="ru-RU" sz="2000" b="1" i="1" dirty="0" smtClean="0">
                <a:latin typeface="Arial Narrow" pitchFamily="34" charset="0"/>
              </a:rPr>
              <a:t>взрослые, </a:t>
            </a:r>
            <a:r>
              <a:rPr lang="ru-RU" sz="2000" b="1" i="1" dirty="0" smtClean="0">
                <a:latin typeface="Arial Narrow" pitchFamily="34" charset="0"/>
              </a:rPr>
              <a:t>и дети знают и любят симфоническую сказку Сергея Прокофьева «Петя и волк». Впервые сказка была исполнена в 1936 году в концерте Московской филармонии. Однако самой удачной постановкой считается инсценировка, осуществлённая Детским музыкальным театром имени Наталии </a:t>
            </a:r>
            <a:r>
              <a:rPr lang="ru-RU" sz="2000" b="1" i="1" dirty="0" err="1" smtClean="0">
                <a:latin typeface="Arial Narrow" pitchFamily="34" charset="0"/>
              </a:rPr>
              <a:t>Сац</a:t>
            </a:r>
            <a:r>
              <a:rPr lang="ru-RU" sz="2000" b="1" i="1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ru-RU" sz="2000" b="1" i="1" dirty="0" smtClean="0">
                <a:latin typeface="Arial Narrow" pitchFamily="34" charset="0"/>
              </a:rPr>
              <a:t> </a:t>
            </a:r>
            <a:endParaRPr lang="ru-RU" sz="2000" b="1" i="1" dirty="0">
              <a:latin typeface="Arial Narrow" pitchFamily="34" charset="0"/>
            </a:endParaRPr>
          </a:p>
        </p:txBody>
      </p:sp>
      <p:pic>
        <p:nvPicPr>
          <p:cNvPr id="6" name="Рисунок 5" descr="706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644214">
            <a:off x="6050602" y="751122"/>
            <a:ext cx="2214578" cy="3043929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0000" contrast="-10000"/>
          </a:blip>
          <a:stretch>
            <a:fillRect/>
          </a:stretch>
        </p:blipFill>
        <p:spPr>
          <a:xfrm>
            <a:off x="0" y="0"/>
            <a:ext cx="9144000" cy="6941128"/>
          </a:xfrm>
          <a:prstGeom prst="rect">
            <a:avLst/>
          </a:prstGeom>
        </p:spPr>
      </p:pic>
      <p:pic>
        <p:nvPicPr>
          <p:cNvPr id="3" name="Рисунок 2" descr="Сказки0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30836">
            <a:off x="6181252" y="395805"/>
            <a:ext cx="2477818" cy="387611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785794"/>
            <a:ext cx="4429156" cy="5324535"/>
          </a:xfrm>
          <a:prstGeom prst="rect">
            <a:avLst/>
          </a:prstGeom>
          <a:solidFill>
            <a:srgbClr val="CC99FF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В «Каменном цветке» (1954г.), балете по сказам Бажова о Даниле-мастере и Хозяйке Медной горы, Прокофьев обратился к стихии народной </a:t>
            </a:r>
            <a:r>
              <a:rPr lang="ru-RU" sz="2000" b="1" i="1" dirty="0" err="1" smtClean="0">
                <a:latin typeface="Arial Narrow" pitchFamily="34" charset="0"/>
              </a:rPr>
              <a:t>песенности</a:t>
            </a:r>
            <a:r>
              <a:rPr lang="ru-RU" sz="2000" b="1" i="1" dirty="0" smtClean="0">
                <a:latin typeface="Arial Narrow" pitchFamily="34" charset="0"/>
              </a:rPr>
              <a:t>. На первый план выходит мелодическое начало. Композитор не использует подлинных напевов, но его музыка проникнута живыми интонациями фольклора. Три главные образные сферы — фантастическая, связанная с миром Хозяйки Медной горы, лирическая, воплощающая образы Катерины и Данилы, и народно-жанровая, воплощенная в массовых сценах. Им противостоит Северьян как воплощение зла и жестокости.</a:t>
            </a:r>
            <a:endParaRPr lang="ru-RU" sz="2000" b="1" i="1" dirty="0">
              <a:latin typeface="Arial Narrow" pitchFamily="34" charset="0"/>
            </a:endParaRPr>
          </a:p>
        </p:txBody>
      </p:sp>
      <p:pic>
        <p:nvPicPr>
          <p:cNvPr id="8" name="Рисунок 7" descr="Сказки0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69720">
            <a:off x="6049800" y="3381206"/>
            <a:ext cx="2550840" cy="3174424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зки0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50255" y="928670"/>
            <a:ext cx="3407959" cy="4714908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Современные композиторы довольно часто обращаются к сказке.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«</a:t>
            </a:r>
            <a:r>
              <a:rPr lang="ru-RU" b="1" i="1" dirty="0" err="1" smtClean="0">
                <a:solidFill>
                  <a:srgbClr val="0000FF"/>
                </a:solidFill>
                <a:latin typeface="Arial Narrow" pitchFamily="34" charset="0"/>
              </a:rPr>
              <a:t>Бременские</a:t>
            </a:r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 музыканты» — советский рисованный мультфильм 1969 года, музыкальная фантазия на темы одноименной сказки братьев Гримм, ставшая популярной в СССР благодаря музыке, написанной Геннадием Гладковым с элементами </a:t>
            </a:r>
            <a:r>
              <a:rPr lang="ru-RU" b="1" i="1" dirty="0" err="1" smtClean="0">
                <a:solidFill>
                  <a:srgbClr val="0000FF"/>
                </a:solidFill>
                <a:latin typeface="Arial Narrow" pitchFamily="34" charset="0"/>
              </a:rPr>
              <a:t>рок-н-рола</a:t>
            </a:r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. Параллельно с выходом мультфильма была выпущена версия на грампластинках, общий тираж которых за два года достиг 28 миллионов.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Олег </a:t>
            </a:r>
            <a:r>
              <a:rPr lang="ru-RU" b="1" i="1" dirty="0" err="1" smtClean="0">
                <a:solidFill>
                  <a:srgbClr val="0000FF"/>
                </a:solidFill>
                <a:latin typeface="Arial Narrow" pitchFamily="34" charset="0"/>
              </a:rPr>
              <a:t>Анфориев</a:t>
            </a:r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 озвучил и спел песни практически всех героев мультфильма, кроме Принцессы и </a:t>
            </a:r>
            <a:r>
              <a:rPr lang="ru-RU" b="1" i="1" dirty="0" err="1" smtClean="0">
                <a:solidFill>
                  <a:srgbClr val="0000FF"/>
                </a:solidFill>
                <a:latin typeface="Arial Narrow" pitchFamily="34" charset="0"/>
              </a:rPr>
              <a:t>Осла</a:t>
            </a:r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. Четыре года спустя было создано продолжение мультфильма под названием «По следам </a:t>
            </a:r>
            <a:r>
              <a:rPr lang="ru-RU" b="1" i="1" dirty="0" err="1" smtClean="0">
                <a:solidFill>
                  <a:srgbClr val="0000FF"/>
                </a:solidFill>
                <a:latin typeface="Arial Narrow" pitchFamily="34" charset="0"/>
              </a:rPr>
              <a:t>бременских</a:t>
            </a:r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 музыкантов»(1973).</a:t>
            </a:r>
            <a:endParaRPr lang="ru-RU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on-Shepard-660x507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-83128"/>
            <a:ext cx="9144000" cy="6941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 descr="Рисунок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586290" y="2486017"/>
            <a:ext cx="3329007" cy="4500594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14744" y="428604"/>
            <a:ext cx="4714908" cy="1938992"/>
          </a:xfrm>
          <a:prstGeom prst="rect">
            <a:avLst/>
          </a:prstGeom>
          <a:solidFill>
            <a:srgbClr val="CC99FF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Сказка… Её причудливый мир, в котором вымысел так естественно сплетается с реальностью, всегда привлекал русских композиторов. Сказку завещал русской музыке Михаил Иванович Глинка в своем «Руслане и Людмиле». </a:t>
            </a:r>
            <a:endParaRPr lang="ru-RU" sz="2000" b="1" i="1" dirty="0">
              <a:latin typeface="Arial Narrow" pitchFamily="34" charset="0"/>
            </a:endParaRPr>
          </a:p>
        </p:txBody>
      </p:sp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1285860"/>
            <a:ext cx="3273937" cy="4628893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казки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78763" y="1214422"/>
            <a:ext cx="2765897" cy="4094303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pic>
        <p:nvPicPr>
          <p:cNvPr id="11" name="Рисунок 10" descr="Сказки0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52769">
            <a:off x="5103909" y="1367383"/>
            <a:ext cx="3143272" cy="4220666"/>
          </a:xfrm>
          <a:prstGeom prst="rect">
            <a:avLst/>
          </a:prstGeom>
          <a:ln>
            <a:solidFill>
              <a:srgbClr val="9900FF"/>
            </a:solidFill>
          </a:ln>
        </p:spPr>
      </p:pic>
      <p:pic>
        <p:nvPicPr>
          <p:cNvPr id="12" name="Рисунок 11" descr="Сказки0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14397">
            <a:off x="692529" y="1521286"/>
            <a:ext cx="2607903" cy="3933897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зки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714356"/>
            <a:ext cx="3719338" cy="5072098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2910" y="1000108"/>
            <a:ext cx="44291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00FF"/>
                </a:solidFill>
                <a:latin typeface="Arial Narrow" pitchFamily="34" charset="0"/>
              </a:rPr>
              <a:t>Образы сказок сопутствуют человеку с раннего детства. Сказка сочетает в  себе бытовую конкретность с обобщенностью  условного, воображаемого мира. Она не может существовать без чуда. Разум наш охотно верит всем превращениям, самым невероятным событиям сказки. Может быть, в этих свойствах и таится причина  постоянной популярности сказки в искусстве, особенно в музыке.</a:t>
            </a:r>
            <a:endParaRPr lang="ru-RU" sz="22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7929618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Борисов, Л.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Золотой петушок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[Текст] / Л. Борисов.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Детгиз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1960.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Василенко, С. Балеты Прокофьева [Текст] / С. Василенко.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М., Л. : Музыка, 1965.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75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Гладков, Г. По следам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бременских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музыкантов  [Ноты] / Г. Гладков.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1974.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46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Каретников, Н. Крошка Цахес, по прозванию Циннобер  [Ноты] / Н. Каретников.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Советский композитор, 1988.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95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Катонова С. Балеты Прокофьева [Текст] / С. Катонова.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Советский композитор, 1962.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29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Кацман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К.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Мальчиш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Кибальчиш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[Ноты] / К.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Кацман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Советский композитор, 1976.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151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Кершнер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Л.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Сказание о невидимом граде Китеже и деве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Февронии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Н. А. Римского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Корсакова  [Текст] / Л.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Кершнер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1963.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110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Коваль, М. Волк и семеро козлят [Ноты] / М. Коваль.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1969.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201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Лебедев, В. Волшебник Изумрудного города [Ноты] / В. Лебедев.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Музыка, 1974.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55 с.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err="1" smtClean="0">
                <a:latin typeface="Arial Narrow" pitchFamily="34" charset="0"/>
                <a:cs typeface="Times New Roman" pitchFamily="18" charset="0"/>
              </a:rPr>
              <a:t>Лейтес</a:t>
            </a: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, Р.Музыкальные сказки </a:t>
            </a:r>
            <a:r>
              <a:rPr lang="ru-RU" sz="1600" b="1" dirty="0" err="1" smtClean="0">
                <a:latin typeface="Arial Narrow" pitchFamily="34" charset="0"/>
                <a:cs typeface="Times New Roman" pitchFamily="18" charset="0"/>
              </a:rPr>
              <a:t>Шахерезады</a:t>
            </a:r>
            <a:r>
              <a:rPr lang="ru-RU" sz="16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[Текст] / Р. </a:t>
            </a:r>
            <a:r>
              <a:rPr lang="ru-RU" sz="16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Лейтес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Музыка, 1968. – 39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П. И.Чайковский [Текст] / Сост.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П.Е.Вайдман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1978.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202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Прокофьев, С. Гадкий утенок  [Ноты] / С. Прокофьев, - М. : Музыка,27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Прокофьев, С. Петя и волк [Ноты] / С. Прокофьев.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Советский композитор, 1972.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89 с.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Прокофьев,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 С. Золушка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[Ноты] / С. </a:t>
            </a:r>
            <a:r>
              <a:rPr lang="ru-RU" sz="16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Прокофье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Л. : музыка, 1981. – 191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001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Рассказы о музыке [Текст] / Ред. И. Шалимова. – М. : Музыка, 1972. – 147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Римский –Корсаков , Н. Золотой петушок [Ноты] / Н. Римский –Корсаков. – М. : Музыка, 1977. – 230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Римский –Корсаков , Н. Садко  [Ноты] / Н. Римский –Корсаков. – М. : Музыка, 1964. – 419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Римский –Корсаков , Н. Сказка о царе </a:t>
            </a:r>
            <a:r>
              <a:rPr lang="ru-RU" sz="1600" b="1" dirty="0" err="1" smtClean="0">
                <a:latin typeface="Arial Narrow" pitchFamily="34" charset="0"/>
              </a:rPr>
              <a:t>Салтане</a:t>
            </a:r>
            <a:r>
              <a:rPr lang="ru-RU" sz="1600" b="1" dirty="0" smtClean="0">
                <a:latin typeface="Arial Narrow" pitchFamily="34" charset="0"/>
              </a:rPr>
              <a:t>   [Ноты] /  Н. Римский –Корсаков. – М. : Музыка, 1988. – 343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Римский–Корсаков, Н. А. Майская ночь [Ноты] : клавир / Н. А. Римский–Корсаков. – М. : Музыка, 1991. – 335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Римский–Корсаков, Н. А. Ночь перед рождеством [Ноты] : клавир / Н. А. Римский–Корсаков. – М. : Музыка, 1981. – 359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Римский–Корсаков, Н. А. Садко [Ноты] : клавир / Н. А. Римский–Корсаков. – М. : Музыка, 1964. – 419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Римский–Корсаков, Н. А. Сказка о царе </a:t>
            </a:r>
            <a:r>
              <a:rPr lang="ru-RU" sz="1600" b="1" dirty="0" err="1" smtClean="0">
                <a:latin typeface="Arial Narrow" pitchFamily="34" charset="0"/>
              </a:rPr>
              <a:t>Салтане</a:t>
            </a:r>
            <a:r>
              <a:rPr lang="ru-RU" sz="1600" b="1" dirty="0" smtClean="0">
                <a:latin typeface="Arial Narrow" pitchFamily="34" charset="0"/>
              </a:rPr>
              <a:t> [Ноты] : клавир / Н. А. Римский–Корсаков. – М. : Музыка, 1988. – 343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Римский–Корсаков, Н. А. Снегурочка [Ноты] : клавир / Н. А. Римский–Корсаков. – М. : Музыка, 1967. –428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err="1" smtClean="0">
                <a:latin typeface="Arial Narrow" pitchFamily="34" charset="0"/>
              </a:rPr>
              <a:t>Розинер</a:t>
            </a:r>
            <a:r>
              <a:rPr lang="ru-RU" sz="1600" b="1" dirty="0" smtClean="0">
                <a:latin typeface="Arial Narrow" pitchFamily="34" charset="0"/>
              </a:rPr>
              <a:t>, Ф. Расскажи мне, музыка, сказку [Текст] / Ф. </a:t>
            </a:r>
            <a:r>
              <a:rPr lang="ru-RU" sz="1600" b="1" dirty="0" err="1" smtClean="0">
                <a:latin typeface="Arial Narrow" pitchFamily="34" charset="0"/>
              </a:rPr>
              <a:t>Розинер</a:t>
            </a:r>
            <a:r>
              <a:rPr lang="ru-RU" sz="1600" b="1" dirty="0" smtClean="0">
                <a:latin typeface="Arial Narrow" pitchFamily="34" charset="0"/>
              </a:rPr>
              <a:t>. – М. : Советский композитор, 1972 . – 105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Сказка в творчестве Н. А. Римского – Корсакова [Текст] / Ред. Т. Коровина. – М. : Музыка, 1987. – 93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Чайковский, П. Спящая красавица  [Ноты] / П. Чайковский. – М. : Музыка, 1976. -285 с.</a:t>
            </a:r>
            <a:endParaRPr lang="ru-RU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ru-RU" sz="1600" b="1" dirty="0" smtClean="0">
                <a:latin typeface="Arial Narrow" pitchFamily="34" charset="0"/>
              </a:rPr>
              <a:t>Чайковский, П. Щелкунчик [Ноты] / П. Чайковский. – Л. : Музыка, 1982. – 160 с.</a:t>
            </a:r>
            <a:endParaRPr lang="ru-RU" sz="1600" dirty="0" smtClean="0"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 startAt="15"/>
            </a:pP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50024_4446647_RYSLAN_I_LUDMILA_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857192"/>
            <a:ext cx="3857652" cy="4822065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Невиданные чудеса раскрылись перед слушателями в этой опере. Тут и русская , и «пряная» восточная фантастика : причудливый марш колдуна </a:t>
            </a:r>
            <a:r>
              <a:rPr lang="ru-RU" sz="2000" b="1" i="1" dirty="0" err="1" smtClean="0">
                <a:solidFill>
                  <a:srgbClr val="0000FF"/>
                </a:solidFill>
                <a:latin typeface="Arial Narrow" pitchFamily="34" charset="0"/>
              </a:rPr>
              <a:t>Черномора</a:t>
            </a:r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, томные хоры таинственных дев, увлекающих спутников своим пением в зачарованные сады </a:t>
            </a:r>
            <a:r>
              <a:rPr lang="ru-RU" sz="2000" b="1" i="1" dirty="0" err="1" smtClean="0">
                <a:solidFill>
                  <a:srgbClr val="0000FF"/>
                </a:solidFill>
                <a:latin typeface="Arial Narrow" pitchFamily="34" charset="0"/>
              </a:rPr>
              <a:t>Наины</a:t>
            </a:r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, баллада кудесника Финна, который постиг  все премудрости волшебства.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Глинка обратился к сюжету «Руслана и Людмилы» ещё при жизни Пушкина, но  завершил работу над оперой лишь в 1842 году, которая  на сцене Большого театра столичного Петербурга  прошла в течение сезона 34 раза.</a:t>
            </a:r>
            <a:endParaRPr lang="ru-RU" sz="20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357166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И после Глинки многие русские композиторы рисовали в своей музыке «дива </a:t>
            </a:r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дивные». Ночной </a:t>
            </a:r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шабаш ведьм и расходившейся «нечисти» изобразил  М. Мусоргский в оркестровой пьесе «Ночь на Лысой горе». К. </a:t>
            </a:r>
            <a:r>
              <a:rPr lang="ru-RU" sz="2000" b="1" i="1" dirty="0" err="1" smtClean="0">
                <a:solidFill>
                  <a:srgbClr val="0000FF"/>
                </a:solidFill>
                <a:latin typeface="Arial Narrow" pitchFamily="34" charset="0"/>
              </a:rPr>
              <a:t>Лядов</a:t>
            </a:r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 создал яркие симфонические поэмы «Кикимора»., «Баба – Яга», «Волшебное озеро».</a:t>
            </a:r>
            <a:endParaRPr lang="ru-RU" sz="20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Сказки0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4592">
            <a:off x="555876" y="2297649"/>
            <a:ext cx="2794219" cy="416792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9" name="Рисунок 8" descr="Сказки0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4079">
            <a:off x="2981137" y="2291902"/>
            <a:ext cx="2733590" cy="4249413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0" name="Рисунок 9" descr="Сказки0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38633">
            <a:off x="5648319" y="2231449"/>
            <a:ext cx="2698144" cy="435049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3941523_0-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571480"/>
            <a:ext cx="3975663" cy="4896142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4572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 Narrow" pitchFamily="34" charset="0"/>
              </a:rPr>
              <a:t>И всё-таки ни один из русских музыкантов не  отдал сказке столько жара души, сколько Николай Александрович Римский – Корсаков. Её поэтичным, красочным языком он рассказал он  о высоких и прекрасных человеческих чувствах, о великой силе искусства, нарисовал ярчайшие картины природы. Все сказочные произведения  Римского-Корсакова – оперы, симфонические сюиты – полны  особой  одухотворенности. В них та высшая красота и спокойная мудрость, которая покоряет нас и  в народных сказках. Композитор увлекся сказкой еще в начале своего творческого пути. После двухлетнего кругосветного плавания он написал симфоническую картину «Садко». Позже  Римский-Корсаков вновь обратился к этой теме  и создал оперу «Садко» (1896г.). </a:t>
            </a:r>
            <a:endParaRPr lang="ru-RU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857496"/>
            <a:ext cx="2714644" cy="3703261"/>
          </a:xfrm>
          <a:prstGeom prst="rect">
            <a:avLst/>
          </a:prstGeom>
          <a:ln>
            <a:solidFill>
              <a:srgbClr val="99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57588" y="357166"/>
            <a:ext cx="51435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Опера-былина «Садко» воспевает великую силу искусства. Рожденный щедрой народной фантазией образ вдохновенного гусляра Садко, который покоряет своим волшебным мастерством не только людей, но и стихийные силы природы, возникает  в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музыке оперы. Композитор включил в свою оперу фантастическую картину подводного мира из сюиты «Садко».Снова заиграл, переливаясь радужными красками «</a:t>
            </a:r>
            <a:r>
              <a:rPr lang="ru-RU" sz="2000" b="1" i="1" dirty="0" err="1" smtClean="0">
                <a:solidFill>
                  <a:srgbClr val="0000FF"/>
                </a:solidFill>
                <a:latin typeface="Arial Narrow" pitchFamily="34" charset="0"/>
              </a:rPr>
              <a:t>окиян-море</a:t>
            </a:r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 синее». А рядом с Морским царем, золотыми рыбками и чудищами подводными появилась новая сказочная героиня – Морская царевна Волхова с неземными серебристыми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переливами звонкого голоса и </a:t>
            </a:r>
            <a:r>
              <a:rPr lang="ru-RU" sz="2000" b="1" i="1" dirty="0" err="1" smtClean="0">
                <a:solidFill>
                  <a:srgbClr val="0000FF"/>
                </a:solidFill>
                <a:latin typeface="Arial Narrow" pitchFamily="34" charset="0"/>
              </a:rPr>
              <a:t>по-земному</a:t>
            </a:r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глубокими чувствами. Её преданная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любовь помогает Садко совершить подвиг.</a:t>
            </a:r>
            <a:endParaRPr lang="ru-RU" sz="20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9224748e33452f2f6b129b0f6b08644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3532933" cy="2428892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В одном из первых оперных сочинений – в «Майской ночи» по повести Гоголя – Римский-Корсаков создал яркую фантастическую картину. Украинская ночь. Серебристый свет окутал землю. Молчаливые сады полны таинственных теней. При свете месяца из озера выходят русалки и поют свои горестные песни. Однако «Майская ночь» ещё не была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оперой-сказкой.</a:t>
            </a:r>
            <a:endParaRPr lang="ru-RU" sz="20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57884" y="357166"/>
            <a:ext cx="3040575" cy="4086225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pic>
        <p:nvPicPr>
          <p:cNvPr id="7" name="Рисунок 6" descr="kramskoy-2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3214686"/>
            <a:ext cx="5111951" cy="3281361"/>
          </a:xfrm>
          <a:prstGeom prst="rect">
            <a:avLst/>
          </a:prstGeom>
          <a:ln w="19050">
            <a:solidFill>
              <a:srgbClr val="99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5008" y="542926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Иван  Крамской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«Русалки» (1871 г.)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228737_large_01.jpg"/>
          <p:cNvPicPr>
            <a:picLocks noChangeAspect="1"/>
          </p:cNvPicPr>
          <p:nvPr/>
        </p:nvPicPr>
        <p:blipFill>
          <a:blip r:embed="rId2">
            <a:lum bright="10000" contrast="11000"/>
          </a:blip>
          <a:stretch>
            <a:fillRect/>
          </a:stretch>
        </p:blipFill>
        <p:spPr>
          <a:xfrm>
            <a:off x="-22179" y="0"/>
            <a:ext cx="9166179" cy="6858000"/>
          </a:xfrm>
          <a:prstGeom prst="rect">
            <a:avLst/>
          </a:prstGeom>
          <a:solidFill>
            <a:srgbClr val="CC99FF"/>
          </a:solidFill>
          <a:ln>
            <a:solidFill>
              <a:srgbClr val="0000FF"/>
            </a:solidFill>
          </a:ln>
        </p:spPr>
      </p:pic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0"/>
            <a:ext cx="3009900" cy="4438650"/>
          </a:xfrm>
          <a:prstGeom prst="rect">
            <a:avLst/>
          </a:prstGeom>
          <a:ln>
            <a:solidFill>
              <a:srgbClr val="9900FF"/>
            </a:solidFill>
          </a:ln>
        </p:spPr>
      </p:pic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2786058"/>
            <a:ext cx="3000396" cy="3942187"/>
          </a:xfrm>
          <a:prstGeom prst="rect">
            <a:avLst/>
          </a:prstGeom>
          <a:ln>
            <a:solidFill>
              <a:srgbClr val="9900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4071966" cy="501675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Опера «Снегурочка» (1881г.) по пьесе Островского – вот где вовсю развернулся дар  Римского – Корсакова музыканта – сказочника. Здесь оживают и предстают в фантастическом облике могучие силы природы. Суровыми, холодными звучаниями обрисован повелитель снежных метелей и лютой стужи Мороз, пришедший из русской  народной сказки. Рядом с ним – красавица Весна, Весна –Красна, увенчанная яркими цветами. Теплую, певучую, пленительную музыку подарил Весне композитор. </a:t>
            </a:r>
            <a:endParaRPr lang="ru-RU" sz="20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228737_large_01.jpg"/>
          <p:cNvPicPr>
            <a:picLocks noChangeAspect="1"/>
          </p:cNvPicPr>
          <p:nvPr/>
        </p:nvPicPr>
        <p:blipFill>
          <a:blip r:embed="rId2">
            <a:lum bright="10000" contrast="11000"/>
          </a:blip>
          <a:stretch>
            <a:fillRect/>
          </a:stretch>
        </p:blipFill>
        <p:spPr>
          <a:xfrm>
            <a:off x="-22179" y="0"/>
            <a:ext cx="9166179" cy="6858000"/>
          </a:xfrm>
          <a:prstGeom prst="rect">
            <a:avLst/>
          </a:prstGeom>
          <a:solidFill>
            <a:srgbClr val="CC99FF"/>
          </a:solidFill>
          <a:ln>
            <a:solidFill>
              <a:srgbClr val="0000FF"/>
            </a:solidFill>
          </a:ln>
        </p:spPr>
      </p:pic>
      <p:pic>
        <p:nvPicPr>
          <p:cNvPr id="3" name="Рисунок 2" descr="snow_maiden_h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428604"/>
            <a:ext cx="3259153" cy="471490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4572000" cy="470898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</a:rPr>
              <a:t>Обаятельна и поэтична юная героиня оперы, дочь Мороза и Весны – Снегурочка. В этом пленительном образе композитор воспел силу и красоту  любви.  И ещё один замечательный персонаж есть в опере – юный пастушок с древнерусским именем Лель. Его задушевные песни, затейливые наигрыши на свирели очаровывают Снегурочку и всех берендеев. Образом Леля композитор как бы говорит нам: прекрасно истинное искусство и безгранична  власть его над человеком.</a:t>
            </a:r>
          </a:p>
          <a:p>
            <a:pPr algn="ctr"/>
            <a:endParaRPr lang="ru-RU" sz="20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572140"/>
            <a:ext cx="3172663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Виктор Васнецов «Снегурочка»</a:t>
            </a:r>
            <a:endParaRPr lang="ru-RU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2389</Words>
  <PresentationFormat>Экран (4:3)</PresentationFormat>
  <Paragraphs>78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125</cp:revision>
  <dcterms:modified xsi:type="dcterms:W3CDTF">2015-04-13T06:10:51Z</dcterms:modified>
</cp:coreProperties>
</file>