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5" r:id="rId5"/>
    <p:sldId id="266" r:id="rId6"/>
    <p:sldId id="267" r:id="rId7"/>
    <p:sldId id="270" r:id="rId8"/>
    <p:sldId id="259" r:id="rId9"/>
    <p:sldId id="264" r:id="rId10"/>
    <p:sldId id="268" r:id="rId11"/>
    <p:sldId id="271" r:id="rId12"/>
    <p:sldId id="261" r:id="rId13"/>
    <p:sldId id="269" r:id="rId14"/>
    <p:sldId id="274" r:id="rId15"/>
    <p:sldId id="273" r:id="rId16"/>
    <p:sldId id="272" r:id="rId17"/>
    <p:sldId id="262" r:id="rId18"/>
    <p:sldId id="263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C45008"/>
    <a:srgbClr val="D1630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417" autoAdjust="0"/>
  </p:normalViewPr>
  <p:slideViewPr>
    <p:cSldViewPr>
      <p:cViewPr>
        <p:scale>
          <a:sx n="100" d="100"/>
          <a:sy n="100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00430" y="214290"/>
            <a:ext cx="550072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Пианист,     </a:t>
            </a:r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         дирижёр,</a:t>
            </a:r>
          </a:p>
          <a:p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                  педагог</a:t>
            </a:r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" name="Рисунок 9" descr="4586873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214942" y="3000372"/>
            <a:ext cx="3643338" cy="36119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11" name="Рисунок 10" descr="Руб002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57158" y="142852"/>
            <a:ext cx="2928958" cy="46866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12" name="TextBox 11"/>
          <p:cNvSpPr txBox="1"/>
          <p:nvPr/>
        </p:nvSpPr>
        <p:spPr>
          <a:xfrm>
            <a:off x="357158" y="5286388"/>
            <a:ext cx="428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ИИЦ – Научная библиотека представляет виртуальную выставку </a:t>
            </a:r>
            <a:endParaRPr lang="ru-RU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к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180-летию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Николая Рубинштейна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42852"/>
            <a:ext cx="74295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Педагогические традиции А. Рубинштейна оказали большое влияние на развитие русского фортепианно-исполнительского искусства. Они способствовали развитию  московской  пианистической школы. У </a:t>
            </a:r>
            <a:r>
              <a:rPr lang="ru-RU" sz="2000" b="1" dirty="0" err="1" smtClean="0">
                <a:solidFill>
                  <a:srgbClr val="CC3300"/>
                </a:solidFill>
                <a:latin typeface="Arial Narrow" pitchFamily="34" charset="0"/>
              </a:rPr>
              <a:t>Рубиншейна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 учились  многие пианисты, в том числе С.И.Танеев, </a:t>
            </a:r>
            <a:r>
              <a:rPr lang="ru-RU" sz="2000" b="1" dirty="0" err="1" smtClean="0">
                <a:solidFill>
                  <a:srgbClr val="CC3300"/>
                </a:solidFill>
                <a:latin typeface="Arial Narrow" pitchFamily="34" charset="0"/>
              </a:rPr>
              <a:t>А.И.Зилоти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 и </a:t>
            </a:r>
            <a:r>
              <a:rPr lang="ru-RU" sz="2000" b="1" dirty="0" err="1" smtClean="0">
                <a:solidFill>
                  <a:srgbClr val="CC3300"/>
                </a:solidFill>
                <a:latin typeface="Arial Narrow" pitchFamily="34" charset="0"/>
              </a:rPr>
              <a:t>Э.Зауэр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.</a:t>
            </a:r>
            <a:endParaRPr lang="ru-RU" sz="2000" b="1" dirty="0">
              <a:solidFill>
                <a:srgbClr val="CC3300"/>
              </a:solidFill>
              <a:latin typeface="Arial Narrow" pitchFamily="34" charset="0"/>
            </a:endParaRPr>
          </a:p>
        </p:txBody>
      </p:sp>
      <p:pic>
        <p:nvPicPr>
          <p:cNvPr id="3" name="Рисунок 2" descr="Копия Руб002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071538" y="2071677"/>
            <a:ext cx="2243696" cy="30930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6" name="Рисунок 5" descr="Руб002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071934" y="2000240"/>
            <a:ext cx="4036128" cy="34301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1571604" y="5429264"/>
            <a:ext cx="1428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 smtClean="0">
                <a:solidFill>
                  <a:srgbClr val="CC3300"/>
                </a:solidFill>
                <a:latin typeface="Arial Narrow" pitchFamily="34" charset="0"/>
              </a:rPr>
              <a:t>А.И.Зилоти</a:t>
            </a:r>
            <a:endParaRPr lang="ru-RU" sz="2000" b="1" i="1" dirty="0">
              <a:solidFill>
                <a:srgbClr val="CC3300"/>
              </a:solid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5786454"/>
            <a:ext cx="4643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C3300"/>
                </a:solidFill>
                <a:latin typeface="Arial Narrow" pitchFamily="34" charset="0"/>
              </a:rPr>
              <a:t>Н. Г. Рубинштейн (в центре) в группе </a:t>
            </a:r>
          </a:p>
          <a:p>
            <a:r>
              <a:rPr lang="ru-RU" sz="2000" b="1" i="1" dirty="0" smtClean="0">
                <a:solidFill>
                  <a:srgbClr val="CC3300"/>
                </a:solidFill>
                <a:latin typeface="Arial Narrow" pitchFamily="34" charset="0"/>
              </a:rPr>
              <a:t>с Г.А. </a:t>
            </a:r>
            <a:r>
              <a:rPr lang="ru-RU" sz="2000" b="1" i="1" dirty="0" err="1" smtClean="0">
                <a:solidFill>
                  <a:srgbClr val="CC3300"/>
                </a:solidFill>
                <a:latin typeface="Arial Narrow" pitchFamily="34" charset="0"/>
              </a:rPr>
              <a:t>Ларошем</a:t>
            </a:r>
            <a:r>
              <a:rPr lang="ru-RU" sz="2000" b="1" i="1" dirty="0" smtClean="0">
                <a:solidFill>
                  <a:srgbClr val="CC3300"/>
                </a:solidFill>
                <a:latin typeface="Arial Narrow" pitchFamily="34" charset="0"/>
              </a:rPr>
              <a:t> (сидит слева)</a:t>
            </a:r>
            <a:endParaRPr lang="ru-RU" sz="2000" b="1" i="1" dirty="0">
              <a:solidFill>
                <a:srgbClr val="CC33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14290"/>
            <a:ext cx="77867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Arial Narrow" pitchFamily="34" charset="0"/>
              </a:rPr>
              <a:t>«…В качестве очевидца я знаю, каких трудов стоило гениальному  Николаю Григорьевичу Рубинштейну создавать великое учреждение, явившееся колыбелью и питомником лучших русских музыкальных и вокальных сил».</a:t>
            </a:r>
          </a:p>
          <a:p>
            <a:r>
              <a:rPr lang="ru-RU" sz="2000" b="1" i="1" dirty="0" smtClean="0">
                <a:latin typeface="Arial Narrow" pitchFamily="34" charset="0"/>
              </a:rPr>
              <a:t>                                                                                                 К.Станиславский</a:t>
            </a:r>
            <a:endParaRPr lang="ru-RU" sz="2000" b="1" i="1" dirty="0"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714488"/>
            <a:ext cx="40005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В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1866 году Н.Рубинштейн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добился открытия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Московской  </a:t>
            </a:r>
            <a:r>
              <a:rPr lang="ru-RU" sz="2000" b="1" dirty="0" err="1" smtClean="0">
                <a:solidFill>
                  <a:srgbClr val="CC3300"/>
                </a:solidFill>
                <a:latin typeface="Arial Narrow" pitchFamily="34" charset="0"/>
              </a:rPr>
              <a:t>консерватории.Трудно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 представить, сколько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материальных, организационных и прочих сложностей пришлось преодолеть Рубинштейну. С организацией РМО и консерваторий (Петербургская консерватория открылась в 1862г.) Россия получила новую важнейшую ветвь – профессиональное музыкальное образование  светской ориентации.</a:t>
            </a:r>
            <a:endParaRPr lang="ru-RU" sz="2000" b="1" dirty="0">
              <a:solidFill>
                <a:srgbClr val="CC3300"/>
              </a:solidFill>
              <a:latin typeface="Arial Narrow" pitchFamily="34" charset="0"/>
            </a:endParaRPr>
          </a:p>
        </p:txBody>
      </p:sp>
      <p:pic>
        <p:nvPicPr>
          <p:cNvPr id="5" name="Рисунок 4" descr="Руб002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714876" y="1928802"/>
            <a:ext cx="4090416" cy="33229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4572000" y="5429264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C45008"/>
                </a:solidFill>
                <a:latin typeface="Arial Narrow" pitchFamily="34" charset="0"/>
              </a:rPr>
              <a:t>Здание на углу Воздвиженки и Арбатского проезда, в котором помещалась Московская консерватория.</a:t>
            </a:r>
            <a:endParaRPr lang="ru-RU" b="1" i="1" dirty="0">
              <a:solidFill>
                <a:srgbClr val="C45008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Руб001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72000" y="214290"/>
            <a:ext cx="3677598" cy="2825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8" name="Рисунок 7" descr="Руб001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928662" y="214290"/>
            <a:ext cx="3500462" cy="28451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9" name="Рисунок 8" descr="Руб001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928926" y="2253433"/>
            <a:ext cx="3071834" cy="43291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42852"/>
            <a:ext cx="842968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b="1" dirty="0" smtClean="0">
                <a:solidFill>
                  <a:srgbClr val="CC3300"/>
                </a:solidFill>
                <a:latin typeface="Arial Narrow" pitchFamily="34" charset="0"/>
              </a:rPr>
              <a:t>Н.Рубинштейн возглавил вновь созданное любимое детище и оставался директором до конца своих дней. </a:t>
            </a:r>
            <a:r>
              <a:rPr lang="ru-RU" sz="1900" b="1" dirty="0" smtClean="0">
                <a:solidFill>
                  <a:srgbClr val="CC3300"/>
                </a:solidFill>
                <a:latin typeface="Arial Narrow" pitchFamily="34" charset="0"/>
              </a:rPr>
              <a:t>Кроме того он </a:t>
            </a:r>
            <a:r>
              <a:rPr lang="ru-RU" sz="1900" b="1" dirty="0" smtClean="0">
                <a:solidFill>
                  <a:srgbClr val="CC3300"/>
                </a:solidFill>
                <a:latin typeface="Arial Narrow" pitchFamily="34" charset="0"/>
              </a:rPr>
              <a:t>сам преподавал в фортепианном классе. </a:t>
            </a:r>
            <a:r>
              <a:rPr lang="ru-RU" sz="1900" b="1" dirty="0" smtClean="0">
                <a:solidFill>
                  <a:srgbClr val="CC3300"/>
                </a:solidFill>
                <a:latin typeface="Arial Narrow" pitchFamily="34" charset="0"/>
              </a:rPr>
              <a:t>Организаторский </a:t>
            </a:r>
            <a:r>
              <a:rPr lang="ru-RU" sz="1900" b="1" dirty="0" smtClean="0">
                <a:solidFill>
                  <a:srgbClr val="CC3300"/>
                </a:solidFill>
                <a:latin typeface="Arial Narrow" pitchFamily="34" charset="0"/>
              </a:rPr>
              <a:t>талант его сказался и в умении подобрать талантливых педагогов. В руководстве консерваторией Рубинштейн шел к основной педагогической цели, которую можно сформулировать как  воспитание музыкантов в широком смысле </a:t>
            </a:r>
            <a:r>
              <a:rPr lang="ru-RU" sz="1900" b="1" dirty="0" smtClean="0">
                <a:solidFill>
                  <a:srgbClr val="CC3300"/>
                </a:solidFill>
                <a:latin typeface="Arial Narrow" pitchFamily="34" charset="0"/>
              </a:rPr>
              <a:t>слова. Уже </a:t>
            </a:r>
            <a:r>
              <a:rPr lang="ru-RU" sz="1900" b="1" dirty="0" smtClean="0">
                <a:solidFill>
                  <a:srgbClr val="CC3300"/>
                </a:solidFill>
                <a:latin typeface="Arial Narrow" pitchFamily="34" charset="0"/>
              </a:rPr>
              <a:t>к началу 1890-х годов в числе выпускников Московской  консерватории были С.И.Танеев, , С.В.Рахманинов, А.Н.Скрябин, </a:t>
            </a:r>
            <a:r>
              <a:rPr lang="ru-RU" sz="1900" b="1" dirty="0" err="1" smtClean="0">
                <a:solidFill>
                  <a:srgbClr val="CC3300"/>
                </a:solidFill>
                <a:latin typeface="Arial Narrow" pitchFamily="34" charset="0"/>
              </a:rPr>
              <a:t>Н.К.Метнер</a:t>
            </a:r>
            <a:r>
              <a:rPr lang="ru-RU" sz="1900" b="1" dirty="0" smtClean="0">
                <a:solidFill>
                  <a:srgbClr val="CC3300"/>
                </a:solidFill>
                <a:latin typeface="Arial Narrow" pitchFamily="34" charset="0"/>
              </a:rPr>
              <a:t>, </a:t>
            </a:r>
            <a:r>
              <a:rPr lang="ru-RU" sz="1900" b="1" dirty="0" err="1" smtClean="0">
                <a:solidFill>
                  <a:srgbClr val="CC3300"/>
                </a:solidFill>
                <a:latin typeface="Arial Narrow" pitchFamily="34" charset="0"/>
              </a:rPr>
              <a:t>А.И.Зилоти</a:t>
            </a:r>
            <a:r>
              <a:rPr lang="ru-RU" sz="1900" b="1" dirty="0" smtClean="0">
                <a:solidFill>
                  <a:srgbClr val="CC3300"/>
                </a:solidFill>
                <a:latin typeface="Arial Narrow" pitchFamily="34" charset="0"/>
              </a:rPr>
              <a:t>.</a:t>
            </a:r>
            <a:endParaRPr lang="ru-RU" sz="1900" b="1" dirty="0">
              <a:solidFill>
                <a:srgbClr val="CC3300"/>
              </a:solidFill>
              <a:latin typeface="Arial Narrow" pitchFamily="34" charset="0"/>
            </a:endParaRPr>
          </a:p>
        </p:txBody>
      </p:sp>
      <p:pic>
        <p:nvPicPr>
          <p:cNvPr id="4" name="Рисунок 3" descr="Руб002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48663" y="2643182"/>
            <a:ext cx="5185753" cy="39464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6072198" y="4429132"/>
            <a:ext cx="29289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C45008"/>
                </a:solidFill>
                <a:latin typeface="Arial Narrow" pitchFamily="34" charset="0"/>
              </a:rPr>
              <a:t>Первая постановка оперы П.И.Чайковского «Евгений Онегин» силами учащихся Московской консерватории на сцене Малого театра</a:t>
            </a:r>
            <a:r>
              <a:rPr lang="ru-RU" b="1" i="1" dirty="0" smtClean="0">
                <a:solidFill>
                  <a:srgbClr val="C45008"/>
                </a:solidFill>
                <a:latin typeface="Arial Narrow" pitchFamily="34" charset="0"/>
              </a:rPr>
              <a:t>.</a:t>
            </a:r>
          </a:p>
          <a:p>
            <a:endParaRPr lang="ru-RU" b="1" i="1" dirty="0" smtClean="0">
              <a:solidFill>
                <a:srgbClr val="C45008"/>
              </a:solidFill>
              <a:latin typeface="Arial Narrow" pitchFamily="34" charset="0"/>
            </a:endParaRPr>
          </a:p>
          <a:p>
            <a:r>
              <a:rPr lang="ru-RU" b="1" i="1" dirty="0" smtClean="0">
                <a:solidFill>
                  <a:srgbClr val="C45008"/>
                </a:solidFill>
                <a:latin typeface="Arial Narrow" pitchFamily="34" charset="0"/>
              </a:rPr>
              <a:t>Сцена бала у Лариных.</a:t>
            </a:r>
            <a:endParaRPr lang="ru-RU" b="1" i="1" dirty="0">
              <a:solidFill>
                <a:srgbClr val="C45008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42852"/>
            <a:ext cx="84296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  <a:cs typeface="Arial" pitchFamily="34" charset="0"/>
              </a:rPr>
              <a:t>Отличительной чертой педагогики Н.Рубинштейна была направленность на всестороннее и гармоничное развитие ученика. Именно эта сторона педагогики отличала его от многочисленных предшественников и современных ему учителей фортепианной игры, сосредотачивавшихся, как правило, на формировании </a:t>
            </a:r>
            <a:r>
              <a:rPr lang="ru-RU" sz="2000" b="1" dirty="0" err="1" smtClean="0">
                <a:solidFill>
                  <a:srgbClr val="CC3300"/>
                </a:solidFill>
                <a:latin typeface="Arial Narrow" pitchFamily="34" charset="0"/>
                <a:cs typeface="Arial" pitchFamily="34" charset="0"/>
              </a:rPr>
              <a:t>узкоремесленнических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  <a:cs typeface="Arial" pitchFamily="34" charset="0"/>
              </a:rPr>
              <a:t> навыков игры на рояле.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  <a:cs typeface="Arial" pitchFamily="34" charset="0"/>
              </a:rPr>
              <a:t>Т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  <a:cs typeface="Arial" pitchFamily="34" charset="0"/>
              </a:rPr>
              <a:t>акая тенденция характеризовала, как известно, всю первую половину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  <a:cs typeface="Arial" pitchFamily="34" charset="0"/>
              </a:rPr>
              <a:t>Х</a:t>
            </a:r>
            <a:r>
              <a:rPr lang="en-US" sz="2000" b="1" dirty="0" smtClean="0">
                <a:solidFill>
                  <a:srgbClr val="CC3300"/>
                </a:solidFill>
                <a:latin typeface="Arial Narrow" pitchFamily="34" charset="0"/>
                <a:cs typeface="Arial" pitchFamily="34" charset="0"/>
              </a:rPr>
              <a:t>I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  <a:cs typeface="Arial" pitchFamily="34" charset="0"/>
              </a:rPr>
              <a:t>Х столетия, и деятельность Н.Г. Рубинштейна была в этом отношении переломной в истории русской фортепианной педагогики.</a:t>
            </a:r>
            <a:endParaRPr lang="ru-RU" sz="2000" b="1" dirty="0">
              <a:solidFill>
                <a:srgbClr val="CC3300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4" name="Рисунок 3" descr="Руб001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57224" y="2786058"/>
            <a:ext cx="2643206" cy="38007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5" name="Рисунок 4" descr="Руб001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57686" y="3071810"/>
            <a:ext cx="3604851" cy="3571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45008"/>
                </a:solidFill>
                <a:latin typeface="Arial Narrow" pitchFamily="34" charset="0"/>
              </a:rPr>
              <a:t>Концертная деятельность, широкое музыкальное образование – все это немыслимо без нот, без учебных пособий. По предложению Рубинштейна  основал в 1861 году свое музыкальное издательство молодой приказчик нотного </a:t>
            </a:r>
            <a:r>
              <a:rPr lang="ru-RU" sz="2000" b="1" dirty="0" smtClean="0">
                <a:solidFill>
                  <a:srgbClr val="C45008"/>
                </a:solidFill>
                <a:latin typeface="Arial Narrow" pitchFamily="34" charset="0"/>
              </a:rPr>
              <a:t>магазина </a:t>
            </a:r>
            <a:r>
              <a:rPr lang="ru-RU" sz="2000" b="1" dirty="0" err="1" smtClean="0">
                <a:solidFill>
                  <a:srgbClr val="C45008"/>
                </a:solidFill>
                <a:latin typeface="Arial Narrow" pitchFamily="34" charset="0"/>
              </a:rPr>
              <a:t>Юргенсон</a:t>
            </a:r>
            <a:r>
              <a:rPr lang="ru-RU" sz="2000" b="1" dirty="0" smtClean="0">
                <a:solidFill>
                  <a:srgbClr val="C45008"/>
                </a:solidFill>
                <a:latin typeface="Arial Narrow" pitchFamily="34" charset="0"/>
              </a:rPr>
              <a:t>. Под </a:t>
            </a:r>
            <a:r>
              <a:rPr lang="ru-RU" sz="2000" b="1" dirty="0" smtClean="0">
                <a:solidFill>
                  <a:srgbClr val="C45008"/>
                </a:solidFill>
                <a:latin typeface="Arial Narrow" pitchFamily="34" charset="0"/>
              </a:rPr>
              <a:t>редакцией Рубинштейна  вышли здесь первые в России недорогие </a:t>
            </a:r>
            <a:r>
              <a:rPr lang="ru-RU" sz="2000" b="1" dirty="0" smtClean="0">
                <a:solidFill>
                  <a:srgbClr val="C45008"/>
                </a:solidFill>
                <a:latin typeface="Arial Narrow" pitchFamily="34" charset="0"/>
              </a:rPr>
              <a:t>издания </a:t>
            </a:r>
            <a:r>
              <a:rPr lang="ru-RU" sz="2000" b="1" dirty="0" smtClean="0">
                <a:solidFill>
                  <a:srgbClr val="C45008"/>
                </a:solidFill>
                <a:latin typeface="Arial Narrow" pitchFamily="34" charset="0"/>
              </a:rPr>
              <a:t>Шумана, Шопена, Мендельсона.  Затем издавались произведения  чуть ли не всего Чайковского, Глинки, Даргомыжского, Серова, </a:t>
            </a:r>
            <a:r>
              <a:rPr lang="ru-RU" sz="2000" b="1" dirty="0" err="1" smtClean="0">
                <a:solidFill>
                  <a:srgbClr val="C45008"/>
                </a:solidFill>
                <a:latin typeface="Arial Narrow" pitchFamily="34" charset="0"/>
              </a:rPr>
              <a:t>Бортнянского</a:t>
            </a:r>
            <a:r>
              <a:rPr lang="ru-RU" sz="2000" b="1" dirty="0" smtClean="0">
                <a:solidFill>
                  <a:srgbClr val="C45008"/>
                </a:solidFill>
                <a:latin typeface="Arial Narrow" pitchFamily="34" charset="0"/>
              </a:rPr>
              <a:t>. За всем этим стоит руководство Рубинштейна.</a:t>
            </a:r>
            <a:endParaRPr lang="ru-RU" sz="2000" b="1" dirty="0">
              <a:solidFill>
                <a:srgbClr val="C45008"/>
              </a:solidFill>
              <a:latin typeface="Arial Narrow" pitchFamily="34" charset="0"/>
            </a:endParaRPr>
          </a:p>
        </p:txBody>
      </p:sp>
      <p:pic>
        <p:nvPicPr>
          <p:cNvPr id="3" name="Рисунок 2" descr="Руб000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214414" y="3071810"/>
            <a:ext cx="2571768" cy="33980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4" name="Рисунок 3" descr="Руб000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72000" y="3000372"/>
            <a:ext cx="2500330" cy="35093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7686" y="714356"/>
            <a:ext cx="464347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Хотя руководство консерваторией отнимало у Рубинштейна много времени и сил, артистическая деятельность его не только не сократилась, но и возросла. </a:t>
            </a:r>
          </a:p>
          <a:p>
            <a:pPr algn="ctr"/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Он выступает  с концертами в разных городах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и как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дирижер,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и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как пианист. На его концертах сочинения русских авторов постоянно соседствовали  с лучшими образцами западноевропейской  музыкальной культуры. Что касается сочинений П. И. Чайковского, то не будет преувеличением сказать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, что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в их утверждении на российской и зарубежной концертной сцене Н.Рубинштейн сыграл исключительную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роль. Именно ему посвятил свой Второй фортепианный концерт П.И.Чайковский.</a:t>
            </a:r>
            <a:endParaRPr lang="ru-RU" sz="2000" b="1" dirty="0">
              <a:solidFill>
                <a:srgbClr val="CC3300"/>
              </a:solidFill>
              <a:latin typeface="Arial Narrow" pitchFamily="34" charset="0"/>
            </a:endParaRPr>
          </a:p>
        </p:txBody>
      </p:sp>
      <p:pic>
        <p:nvPicPr>
          <p:cNvPr id="3" name="Рисунок 2" descr="Руб002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42910" y="285728"/>
            <a:ext cx="3571900" cy="53119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714348" y="5715016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C45008"/>
                </a:solidFill>
                <a:latin typeface="Arial Narrow" pitchFamily="34" charset="0"/>
              </a:rPr>
              <a:t>Программа концерта </a:t>
            </a:r>
          </a:p>
          <a:p>
            <a:pPr algn="ctr"/>
            <a:r>
              <a:rPr lang="ru-RU" b="1" i="1" dirty="0" smtClean="0">
                <a:solidFill>
                  <a:srgbClr val="C45008"/>
                </a:solidFill>
                <a:latin typeface="Arial Narrow" pitchFamily="34" charset="0"/>
              </a:rPr>
              <a:t>Н. Рубинштейна в Москве.</a:t>
            </a:r>
            <a:endParaRPr lang="ru-RU" b="1" i="1" dirty="0">
              <a:solidFill>
                <a:srgbClr val="C45008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уб000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282" y="214290"/>
            <a:ext cx="2762352" cy="39290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6" name="Рисунок 5" descr="Руб000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85918" y="2285992"/>
            <a:ext cx="2940850" cy="42148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4786314" y="1142984"/>
            <a:ext cx="407196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Из 261 концертов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РМО, бывших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при жизни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Рубинштейна,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он управлял 259; 58 раз выступал в этих концертах в качестве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пианиста. Кроме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того, часто играл в иных концертах, особенно благотворительных. Во время русско-турецкой войны (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1877—78г.г.)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им предпринято было обширное турне по России (33 концерта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)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в пользу Красного Креста.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Несколько раз Рубинштейн дирижировал концертами  РМО и в Петербурге.</a:t>
            </a:r>
            <a:endParaRPr lang="ru-RU" sz="2000" b="1" dirty="0">
              <a:solidFill>
                <a:srgbClr val="CC33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57752" y="428604"/>
            <a:ext cx="407196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В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1878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Н. Рубинштейн с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крупным успехом управлял русскими концертами на парижской выставке. Как пианист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Рубинштейн также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выступал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 в Петербурге. в Варшаве, Кенигсберге,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но изредка, и можно сказать, что все силы свои он отдал Москве. И Москва единодушно признавала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Рубинштейна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своим музыкальным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главой,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популярность его была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необыкновенна. Когда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же он скончался в Париже, куда ездил лечиться, город ассигновал 3000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рублей на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его похороны, отличавшиеся необычайной внушительностью и торжественностью.</a:t>
            </a:r>
            <a:endParaRPr lang="ru-RU" sz="2000" b="1" dirty="0">
              <a:solidFill>
                <a:srgbClr val="CC3300"/>
              </a:solidFill>
              <a:latin typeface="Arial Narrow" pitchFamily="34" charset="0"/>
            </a:endParaRPr>
          </a:p>
        </p:txBody>
      </p:sp>
      <p:pic>
        <p:nvPicPr>
          <p:cNvPr id="6" name="Рисунок 5" descr="Копия Руб002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42845" y="357166"/>
            <a:ext cx="4572032" cy="40373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571472" y="5000636"/>
            <a:ext cx="4071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45008"/>
                </a:solidFill>
                <a:latin typeface="Arial Narrow" pitchFamily="34" charset="0"/>
              </a:rPr>
              <a:t>Русский концерт под управлением </a:t>
            </a:r>
          </a:p>
          <a:p>
            <a:r>
              <a:rPr lang="ru-RU" sz="2000" b="1" i="1" dirty="0" smtClean="0">
                <a:solidFill>
                  <a:srgbClr val="C45008"/>
                </a:solidFill>
                <a:latin typeface="Arial Narrow" pitchFamily="34" charset="0"/>
              </a:rPr>
              <a:t>Н.Г Рубинштейна в зале </a:t>
            </a:r>
          </a:p>
          <a:p>
            <a:r>
              <a:rPr lang="ru-RU" sz="2000" b="1" i="1" dirty="0" err="1" smtClean="0">
                <a:solidFill>
                  <a:srgbClr val="C45008"/>
                </a:solidFill>
                <a:latin typeface="Arial Narrow" pitchFamily="34" charset="0"/>
              </a:rPr>
              <a:t>Трокадеро</a:t>
            </a:r>
            <a:r>
              <a:rPr lang="ru-RU" sz="2000" b="1" i="1" dirty="0" smtClean="0">
                <a:solidFill>
                  <a:srgbClr val="C45008"/>
                </a:solidFill>
                <a:latin typeface="Arial Narrow" pitchFamily="34" charset="0"/>
              </a:rPr>
              <a:t> (Париж,1878г.)</a:t>
            </a:r>
            <a:endParaRPr lang="ru-RU" sz="2000" b="1" i="1" dirty="0">
              <a:solidFill>
                <a:srgbClr val="C45008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опия Руб0025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857620" y="3571876"/>
            <a:ext cx="5085808" cy="30436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500034" y="214290"/>
            <a:ext cx="83582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Вместе со своим братом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Рубинштейн принадлежал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к величайшим пианистам века. "Игра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Николая  Рубинштейна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— представляла много родственного и сходного с вдохновенным художественным исполнением его брата. Но игра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Николая всегда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поражала и своей </a:t>
            </a:r>
            <a:r>
              <a:rPr lang="ru-RU" sz="2000" b="1" dirty="0" err="1" smtClean="0">
                <a:solidFill>
                  <a:srgbClr val="CC3300"/>
                </a:solidFill>
                <a:latin typeface="Arial Narrow" pitchFamily="34" charset="0"/>
              </a:rPr>
              <a:t>рассчитанностью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, доходившей до мельчайших, еле уловимых деталей; в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ней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все было взвешено, чем она и отличалась от игры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Антона ,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чаще отдававшегося настроению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минуты» (</a:t>
            </a:r>
            <a:r>
              <a:rPr lang="ru-RU" sz="2000" b="1" dirty="0" err="1" smtClean="0">
                <a:solidFill>
                  <a:srgbClr val="CC3300"/>
                </a:solidFill>
                <a:latin typeface="Arial Narrow" pitchFamily="34" charset="0"/>
              </a:rPr>
              <a:t>Н.Буховцев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). Как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дирижер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Николай Рубинштейн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стоял выше своего брата; у него в оркестре все было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ясно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,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все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на своем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месте;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вместе с тем ему удавались — и даже лучше всего остального — вещи, требовавшие особенной страстности колорита.</a:t>
            </a:r>
            <a:endParaRPr lang="ru-RU" sz="2000" b="1" dirty="0">
              <a:solidFill>
                <a:srgbClr val="CC3300"/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4643446"/>
            <a:ext cx="31432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C3300"/>
                </a:solidFill>
                <a:latin typeface="Arial Narrow" pitchFamily="34" charset="0"/>
              </a:rPr>
              <a:t>Здание дворца </a:t>
            </a:r>
            <a:r>
              <a:rPr lang="ru-RU" sz="2000" b="1" i="1" dirty="0" err="1" smtClean="0">
                <a:solidFill>
                  <a:srgbClr val="CC3300"/>
                </a:solidFill>
                <a:latin typeface="Arial Narrow" pitchFamily="34" charset="0"/>
              </a:rPr>
              <a:t>Трокадеро</a:t>
            </a:r>
            <a:r>
              <a:rPr lang="ru-RU" sz="2000" b="1" i="1" dirty="0" smtClean="0">
                <a:solidFill>
                  <a:srgbClr val="CC3300"/>
                </a:solidFill>
                <a:latin typeface="Arial Narrow" pitchFamily="34" charset="0"/>
              </a:rPr>
              <a:t>, в котором проходили русские концерты на Всемирной выставке  </a:t>
            </a:r>
          </a:p>
          <a:p>
            <a:r>
              <a:rPr lang="ru-RU" sz="2000" b="1" i="1" dirty="0" smtClean="0">
                <a:solidFill>
                  <a:srgbClr val="CC3300"/>
                </a:solidFill>
                <a:latin typeface="Arial Narrow" pitchFamily="34" charset="0"/>
              </a:rPr>
              <a:t>1878 г. в Париже</a:t>
            </a:r>
            <a:endParaRPr lang="ru-RU" sz="2000" b="1" i="1" dirty="0">
              <a:solidFill>
                <a:srgbClr val="CC33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14290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C3300"/>
                </a:solidFill>
                <a:latin typeface="Arial Narrow" pitchFamily="34" charset="0"/>
              </a:rPr>
              <a:t>Николай Григорьевич Рубинштейн  (1835-1881) – видный деятель в истории </a:t>
            </a:r>
          </a:p>
          <a:p>
            <a:pPr algn="ctr"/>
            <a:r>
              <a:rPr lang="ru-RU" b="1" dirty="0" smtClean="0">
                <a:solidFill>
                  <a:srgbClr val="CC3300"/>
                </a:solidFill>
                <a:latin typeface="Arial Narrow" pitchFamily="34" charset="0"/>
              </a:rPr>
              <a:t>русской музыкальной культуры, организатор московского отделения «Русского музыкального общества», создатель и директор Московской консерватории. </a:t>
            </a:r>
          </a:p>
          <a:p>
            <a:pPr algn="ctr"/>
            <a:r>
              <a:rPr lang="ru-RU" b="1" dirty="0" smtClean="0">
                <a:solidFill>
                  <a:srgbClr val="CC3300"/>
                </a:solidFill>
                <a:latin typeface="Arial Narrow" pitchFamily="34" charset="0"/>
              </a:rPr>
              <a:t>Он в значительной степени определил направление отечественной музыкальной педагогики, утверждая в ней передовые идеи и принципы, выступая  за разумное соотношение общечеловеческого и национального. Жизнь Николая Рубинштейна целиком была отдана Москве. В этом городе прошла его артистическая , музыкально-организаторская и  педагогическая  деятельность.</a:t>
            </a:r>
            <a:endParaRPr lang="ru-RU" b="1" dirty="0">
              <a:solidFill>
                <a:srgbClr val="CC3300"/>
              </a:solidFill>
              <a:latin typeface="Arial Narrow" pitchFamily="34" charset="0"/>
            </a:endParaRPr>
          </a:p>
        </p:txBody>
      </p:sp>
      <p:pic>
        <p:nvPicPr>
          <p:cNvPr id="5" name="Рисунок 4" descr="Руб000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1340985">
            <a:off x="1643394" y="2659621"/>
            <a:ext cx="2481817" cy="38990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6" name="Рисунок 5" descr="Руб000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23362">
            <a:off x="4764610" y="2722260"/>
            <a:ext cx="2559900" cy="3815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4348" y="357166"/>
            <a:ext cx="7643866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          СПИСОК ИСПОЛЬЗОВАННОЙ ЛИТЕРАТУРЫ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 Narrow" pitchFamily="34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Алексеев, А. История фортепианного искусства [Текст] : учебник / А. Алексеев. - М. : Музыка, 1967. – 285 с.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Баренбойм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Л.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Николай Григорьевич Рубинштейн [Текст] : история жизни и деятельности / Л.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Баренбойм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. — М. : Музыка, 1982. — 278 с.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Гороностаева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. В. Нужен ли конкурс имени Николая Рубинштейна [Текст]  / В.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Горностаева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// Музыкальная жизнь. – 2001. - № 8. – С.20-22.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Кашкин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, Н. Воспоминания о Рубинштейне [Текст] / Н.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Кашкин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// Музыкальная жизнь. – 1966. - №13. – С.8 – 10.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Кунин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, И. Николай Григорьевич Рубинштейн [Текст] / И.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Кунин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//  Музыкальная жизнь. – 1960. - № 13. – С. 11-12.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Рапацкая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, Л. А. История русской музыки: от Древней Руси до Серебряного века [Текст] / Л. А.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Рапацкая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. – СПб. : Издательство Лань, Издательство Планета Музыки, 2015. – 480 с.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Сухова, Л.Г. Выдающиеся мастера прошлого [Текст]  / Л.Г.Сухова  //  Музыка и время. – 2004. - № 7. – С. 46-50.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 Narrow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Федорович, Е.Н. Педагогическое наследие крупнейших российских пианистов  [Текст]/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Урал.гос.пед.ун-т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. — Екатеринбург : Б.и., 2001. — 254с.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otkrytoe-pismo-n-amp-a-rubinstein-postcard-191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20" y="285728"/>
            <a:ext cx="3350905" cy="42862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4000496" y="285728"/>
            <a:ext cx="478634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Имя Николая Рубинштейна находится несколько  в тени его выдающегося старшего брата Антона.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Николай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и Антон Рубинштейны  в детстве сделали классическую карьеру вундеркиндов. Оба, несмотря на громкую концертную славу, помимо музыкальных способностей, проявляли огромную тягу к знаниям. Так Николай , не прекращая занятий музыкой, окончил юридический факультет Московского университета. Как пианист Николай отличался безукоризненной точностью исполнения. Каждый его концерт становился событием в музыкальной жизни, он был, несомненно, одним из крупнейших пианистов мира.</a:t>
            </a:r>
          </a:p>
          <a:p>
            <a:pPr algn="ctr"/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 В истории исполнительского искусства оба брата прославились не только как виртуозы, но прежде всего как глубоко мыслящие и чувствующие художники.</a:t>
            </a:r>
            <a:endParaRPr lang="ru-RU" sz="2000" b="1" dirty="0">
              <a:solidFill>
                <a:srgbClr val="CC3300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4857760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Николай и Антон Рубинштейны</a:t>
            </a:r>
            <a:endParaRPr lang="ru-RU" sz="2000" b="1" i="1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3372" y="571480"/>
            <a:ext cx="44291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Учась в Московском университете, </a:t>
            </a:r>
            <a:endParaRPr lang="ru-RU" sz="2000" b="1" dirty="0" smtClean="0">
              <a:solidFill>
                <a:srgbClr val="CC3300"/>
              </a:solidFill>
              <a:latin typeface="Arial Narrow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Н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. Рубинштейн сближается с либерально настроенной российской интеллигенцией. В общении с этими людьми, в спорах рождалось мировоззрение Николая Рубинштейна, </a:t>
            </a:r>
            <a:r>
              <a:rPr lang="ru-RU" sz="2000" b="1" dirty="0" err="1" smtClean="0">
                <a:solidFill>
                  <a:srgbClr val="CC3300"/>
                </a:solidFill>
                <a:latin typeface="Arial Narrow" pitchFamily="34" charset="0"/>
              </a:rPr>
              <a:t>откристаллизовывались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  его взгляды на искусство, вырабатывались жизненные установки и принципы. </a:t>
            </a:r>
            <a:endParaRPr lang="ru-RU" sz="2000" b="1" dirty="0" smtClean="0">
              <a:solidFill>
                <a:srgbClr val="CC3300"/>
              </a:solidFill>
              <a:latin typeface="Arial Narrow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В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начале Х</a:t>
            </a:r>
            <a:r>
              <a:rPr lang="en-US" sz="2000" b="1" dirty="0" smtClean="0">
                <a:solidFill>
                  <a:srgbClr val="CC3300"/>
                </a:solidFill>
                <a:latin typeface="Arial Narrow" pitchFamily="34" charset="0"/>
              </a:rPr>
              <a:t>I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Х века концертная жизнь была чрезвычайно скудной , в Москве не было специальной концертной организации, серьезная музыка звучала очень редко, однако потребность в ней была велика. </a:t>
            </a:r>
            <a:endParaRPr lang="ru-RU" sz="2000" b="1" dirty="0">
              <a:solidFill>
                <a:srgbClr val="CC3300"/>
              </a:solidFill>
              <a:latin typeface="Arial Narrow" pitchFamily="34" charset="0"/>
            </a:endParaRPr>
          </a:p>
        </p:txBody>
      </p:sp>
      <p:pic>
        <p:nvPicPr>
          <p:cNvPr id="4" name="Рисунок 3" descr="Руб001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42910" y="285728"/>
            <a:ext cx="2875032" cy="43462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714348" y="5000636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D16309"/>
                </a:solidFill>
                <a:latin typeface="Arial Narrow" pitchFamily="34" charset="0"/>
              </a:rPr>
              <a:t>Николай Рубинштейн </a:t>
            </a:r>
          </a:p>
          <a:p>
            <a:pPr algn="ctr"/>
            <a:r>
              <a:rPr lang="ru-RU" sz="2000" b="1" i="1" dirty="0" smtClean="0">
                <a:solidFill>
                  <a:srgbClr val="D16309"/>
                </a:solidFill>
                <a:latin typeface="Arial Narrow" pitchFamily="34" charset="0"/>
              </a:rPr>
              <a:t>1850-е годы.</a:t>
            </a:r>
            <a:endParaRPr lang="ru-RU" sz="2000" b="1" i="1" dirty="0">
              <a:solidFill>
                <a:srgbClr val="D16309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571504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Идея создания Русского музыкального общества возникла у Антона Рубинштейна , который открыл РМО в 1959 году в Петербурге.  В конце этого же года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открылось </a:t>
            </a:r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отделение РМО в Москве, которое возглавил Николай Рубинштейн.</a:t>
            </a:r>
            <a:endParaRPr lang="ru-RU" sz="2000" b="1" dirty="0">
              <a:solidFill>
                <a:srgbClr val="CC3300"/>
              </a:solidFill>
              <a:latin typeface="Arial Narrow" pitchFamily="34" charset="0"/>
            </a:endParaRPr>
          </a:p>
        </p:txBody>
      </p:sp>
      <p:pic>
        <p:nvPicPr>
          <p:cNvPr id="3" name="Рисунок 2" descr="Копия Руб001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00034" y="2071678"/>
            <a:ext cx="4316609" cy="3143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500034" y="5429264"/>
            <a:ext cx="4071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D16309"/>
                </a:solidFill>
                <a:latin typeface="Arial Narrow" pitchFamily="34" charset="0"/>
              </a:rPr>
              <a:t>Дом на Моховой улице, в котором помещались Музыкальные классы РМО в Москве с 1864 г.</a:t>
            </a:r>
            <a:endParaRPr lang="ru-RU" sz="2000" b="1" i="1" dirty="0">
              <a:solidFill>
                <a:srgbClr val="D16309"/>
              </a:solidFill>
              <a:latin typeface="Arial Narrow" pitchFamily="34" charset="0"/>
            </a:endParaRPr>
          </a:p>
        </p:txBody>
      </p:sp>
      <p:pic>
        <p:nvPicPr>
          <p:cNvPr id="5" name="Рисунок 4" descr="Руб0018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000760" y="428604"/>
            <a:ext cx="2662242" cy="40668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5786446" y="5143512"/>
            <a:ext cx="30003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C45008"/>
                </a:solidFill>
                <a:latin typeface="Arial Narrow" pitchFamily="34" charset="0"/>
              </a:rPr>
              <a:t>Программа первого симфонического собрания  РМО в Москве.</a:t>
            </a:r>
            <a:endParaRPr lang="ru-RU" sz="2000" b="1" i="1" dirty="0">
              <a:solidFill>
                <a:srgbClr val="C45008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471490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Музыкально-просветительскую работу </a:t>
            </a:r>
          </a:p>
          <a:p>
            <a:pPr algn="ctr"/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в Музыкальном обществе Николай Рубинштейн начал с создания любительского хора.  Устройство общедоступных концертов  потребовало от Рубинштейна гигантских усилий, потому что в Петербурге демократическому начинанию москвичей чинились препятствия. Наряду с концертной деятельностью Общество начинает свою музыкально-учебную деятельность. Рубинштейн воспитывал своих учеников на обширном репертуаре. Он знакомил </a:t>
            </a:r>
          </a:p>
          <a:p>
            <a:pPr algn="ctr"/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их с современной музыкой, в классах постоянно звучала вдохновенная игра самого Рубинштейна: он не только показывал отрывки произведения,  </a:t>
            </a:r>
          </a:p>
          <a:p>
            <a:pPr algn="ctr"/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но и проигрывал его целиком.</a:t>
            </a:r>
          </a:p>
          <a:p>
            <a:pPr algn="ctr"/>
            <a:endParaRPr lang="ru-RU" sz="2000" b="1" dirty="0">
              <a:solidFill>
                <a:srgbClr val="CC3300"/>
              </a:solidFill>
              <a:latin typeface="Arial Narrow" pitchFamily="34" charset="0"/>
            </a:endParaRPr>
          </a:p>
        </p:txBody>
      </p:sp>
      <p:pic>
        <p:nvPicPr>
          <p:cNvPr id="6" name="Рисунок 5" descr="Руб002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14942" y="428603"/>
            <a:ext cx="3318203" cy="48038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4857752" y="5429264"/>
            <a:ext cx="4000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CC3300"/>
                </a:solidFill>
                <a:latin typeface="Arial Narrow" pitchFamily="34" charset="0"/>
              </a:rPr>
              <a:t>Объявление о занятиях в Музыкальных классах РМО </a:t>
            </a:r>
          </a:p>
          <a:p>
            <a:pPr algn="ctr"/>
            <a:r>
              <a:rPr lang="ru-RU" sz="2000" b="1" i="1" dirty="0" smtClean="0">
                <a:solidFill>
                  <a:srgbClr val="CC3300"/>
                </a:solidFill>
                <a:latin typeface="Arial Narrow" pitchFamily="34" charset="0"/>
              </a:rPr>
              <a:t>в Москве</a:t>
            </a:r>
            <a:endParaRPr lang="ru-RU" sz="2000" b="1" i="1" dirty="0">
              <a:solidFill>
                <a:srgbClr val="CC330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уб001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000100" y="785794"/>
            <a:ext cx="6498336" cy="36094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1500166" y="4714884"/>
            <a:ext cx="5357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D16309"/>
                </a:solidFill>
                <a:latin typeface="Arial Narrow" pitchFamily="34" charset="0"/>
              </a:rPr>
              <a:t>Здание Российского Благородного собрания в Москве, в котором  проходили концерты РМО </a:t>
            </a:r>
          </a:p>
          <a:p>
            <a:pPr algn="ctr"/>
            <a:r>
              <a:rPr lang="ru-RU" sz="2000" b="1" i="1" dirty="0" smtClean="0">
                <a:solidFill>
                  <a:srgbClr val="D16309"/>
                </a:solidFill>
                <a:latin typeface="Arial Narrow" pitchFamily="34" charset="0"/>
              </a:rPr>
              <a:t>(ныне Колонный зал Дома Союзов). Гравюра.</a:t>
            </a:r>
            <a:endParaRPr lang="ru-RU" sz="2000" b="1" i="1" dirty="0">
              <a:solidFill>
                <a:srgbClr val="D16309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уб00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59240" y="142852"/>
            <a:ext cx="2560020" cy="38576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5" name="Рисунок 4" descr="Руб000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72066" y="2571744"/>
            <a:ext cx="2441239" cy="3802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500034" y="214290"/>
            <a:ext cx="56436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i="1" dirty="0" smtClean="0">
                <a:solidFill>
                  <a:srgbClr val="CC3300"/>
                </a:solidFill>
                <a:latin typeface="Arial Narrow" pitchFamily="34" charset="0"/>
              </a:rPr>
              <a:t>«Не пристрастие и не слепое обожание , </a:t>
            </a:r>
          </a:p>
          <a:p>
            <a:r>
              <a:rPr lang="ru-RU" sz="2200" b="1" i="1" dirty="0" smtClean="0">
                <a:solidFill>
                  <a:srgbClr val="CC3300"/>
                </a:solidFill>
                <a:latin typeface="Arial Narrow" pitchFamily="34" charset="0"/>
              </a:rPr>
              <a:t>а глубокое убеждение  говорит во мне, когда я утверждаю, что не было педагога, равного Николаю Рубинштейну».</a:t>
            </a:r>
          </a:p>
          <a:p>
            <a:endParaRPr lang="ru-RU" sz="2200" b="1" dirty="0" smtClean="0">
              <a:solidFill>
                <a:srgbClr val="CC3300"/>
              </a:solidFill>
              <a:latin typeface="Arial Narrow" pitchFamily="34" charset="0"/>
            </a:endParaRPr>
          </a:p>
          <a:p>
            <a:r>
              <a:rPr lang="ru-RU" sz="2200" b="1" dirty="0" smtClean="0">
                <a:solidFill>
                  <a:srgbClr val="CC3300"/>
                </a:solidFill>
                <a:latin typeface="Arial Narrow" pitchFamily="34" charset="0"/>
              </a:rPr>
              <a:t>                                               </a:t>
            </a:r>
            <a:r>
              <a:rPr lang="ru-RU" sz="2200" b="1" i="1" dirty="0" smtClean="0">
                <a:solidFill>
                  <a:srgbClr val="CC3300"/>
                </a:solidFill>
                <a:latin typeface="Arial Narrow" pitchFamily="34" charset="0"/>
              </a:rPr>
              <a:t>Эмиль </a:t>
            </a:r>
            <a:r>
              <a:rPr lang="ru-RU" sz="2200" b="1" i="1" dirty="0" err="1" smtClean="0">
                <a:solidFill>
                  <a:srgbClr val="CC3300"/>
                </a:solidFill>
                <a:latin typeface="Arial Narrow" pitchFamily="34" charset="0"/>
              </a:rPr>
              <a:t>Зауэр</a:t>
            </a:r>
            <a:endParaRPr lang="ru-RU" sz="2200" b="1" i="1" dirty="0" smtClean="0">
              <a:solidFill>
                <a:srgbClr val="CC3300"/>
              </a:solidFill>
              <a:latin typeface="Arial Narrow" pitchFamily="34" charset="0"/>
            </a:endParaRPr>
          </a:p>
        </p:txBody>
      </p:sp>
      <p:pic>
        <p:nvPicPr>
          <p:cNvPr id="8" name="Рисунок 7" descr="Руб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000100" y="2500306"/>
            <a:ext cx="2597805" cy="4000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уб002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00034" y="428604"/>
            <a:ext cx="2846378" cy="4476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357158" y="5357826"/>
            <a:ext cx="321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C3300"/>
                </a:solidFill>
                <a:latin typeface="Arial Narrow" pitchFamily="34" charset="0"/>
              </a:rPr>
              <a:t>Н. Г. Рубинштейн (1860-е гг.)</a:t>
            </a:r>
            <a:endParaRPr lang="ru-RU" sz="2000" b="1" dirty="0">
              <a:solidFill>
                <a:srgbClr val="CC3300"/>
              </a:solidFill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43372" y="642918"/>
            <a:ext cx="43577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C3300"/>
                </a:solidFill>
                <a:latin typeface="Arial Narrow" pitchFamily="34" charset="0"/>
              </a:rPr>
              <a:t>Н. Рубинштейн был подлинным воспитателем своих учеников. Он прививал серьезное отношение к артистической деятельности, развивал их волю к труду. От учащихся требовалось, чтобы , работая над произведением, они отдавали себе отчет в его форме, гармонии. Некоторые получали задание для развития композиторских способностей. </a:t>
            </a:r>
            <a:endParaRPr lang="ru-RU" sz="2200" b="1" dirty="0" smtClean="0">
              <a:solidFill>
                <a:srgbClr val="CC3300"/>
              </a:solidFill>
              <a:latin typeface="Arial Narrow" pitchFamily="34" charset="0"/>
            </a:endParaRPr>
          </a:p>
          <a:p>
            <a:pPr algn="ctr"/>
            <a:r>
              <a:rPr lang="ru-RU" sz="2200" b="1" dirty="0" smtClean="0">
                <a:solidFill>
                  <a:srgbClr val="CC3300"/>
                </a:solidFill>
                <a:latin typeface="Arial Narrow" pitchFamily="34" charset="0"/>
              </a:rPr>
              <a:t>Н.Рубинштейн </a:t>
            </a:r>
            <a:r>
              <a:rPr lang="ru-RU" sz="2200" b="1" dirty="0" smtClean="0">
                <a:solidFill>
                  <a:srgbClr val="CC3300"/>
                </a:solidFill>
                <a:latin typeface="Arial Narrow" pitchFamily="34" charset="0"/>
              </a:rPr>
              <a:t>занимался с  учениками увлеченно и последовательно, умел чутко подойти к каждому индивидуально, даже играл каждому ученику иначе.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1594</Words>
  <PresentationFormat>Экран (4:3)</PresentationFormat>
  <Paragraphs>70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83</cp:revision>
  <dcterms:modified xsi:type="dcterms:W3CDTF">2015-06-04T08:18:59Z</dcterms:modified>
</cp:coreProperties>
</file>