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57" r:id="rId3"/>
    <p:sldId id="258" r:id="rId4"/>
    <p:sldId id="265" r:id="rId5"/>
    <p:sldId id="266" r:id="rId6"/>
    <p:sldId id="267" r:id="rId7"/>
    <p:sldId id="270" r:id="rId8"/>
    <p:sldId id="259" r:id="rId9"/>
    <p:sldId id="264" r:id="rId10"/>
    <p:sldId id="268" r:id="rId11"/>
    <p:sldId id="271" r:id="rId12"/>
    <p:sldId id="261" r:id="rId13"/>
    <p:sldId id="269" r:id="rId14"/>
    <p:sldId id="274" r:id="rId15"/>
    <p:sldId id="273" r:id="rId16"/>
    <p:sldId id="272" r:id="rId17"/>
    <p:sldId id="262" r:id="rId18"/>
    <p:sldId id="263" r:id="rId19"/>
    <p:sldId id="275" r:id="rId20"/>
    <p:sldId id="276" r:id="rId2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3300"/>
    <a:srgbClr val="C45008"/>
    <a:srgbClr val="D1630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417" autoAdjust="0"/>
  </p:normalViewPr>
  <p:slideViewPr>
    <p:cSldViewPr>
      <p:cViewPr>
        <p:scale>
          <a:sx n="100" d="100"/>
          <a:sy n="100" d="100"/>
        </p:scale>
        <p:origin x="-21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04.06.2015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04.06.2015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04.06.2015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04.06.2015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04.06.2015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04.06.2015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04.06.2015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04.06.2015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04.06.2015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04.06.2015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04.06.2015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47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04.06.2015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1.jpe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jpeg"/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jpeg"/><Relationship Id="rId2" Type="http://schemas.openxmlformats.org/officeDocument/2006/relationships/image" Target="../media/image25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jpeg"/><Relationship Id="rId2" Type="http://schemas.openxmlformats.org/officeDocument/2006/relationships/image" Target="../media/image28.jpe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jpe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4.jpe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500430" y="214290"/>
            <a:ext cx="5500726" cy="258532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ru-RU" sz="5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 Narrow" pitchFamily="34" charset="0"/>
                <a:ea typeface="Arial Unicode MS" pitchFamily="34" charset="-128"/>
                <a:cs typeface="Arial Unicode MS" pitchFamily="34" charset="-128"/>
              </a:rPr>
              <a:t>Пианист,     </a:t>
            </a:r>
            <a:endParaRPr lang="ru-RU" sz="5400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Arial Narrow" pitchFamily="34" charset="0"/>
              <a:ea typeface="Arial Unicode MS" pitchFamily="34" charset="-128"/>
              <a:cs typeface="Arial Unicode MS" pitchFamily="34" charset="-128"/>
            </a:endParaRPr>
          </a:p>
          <a:p>
            <a:r>
              <a:rPr lang="ru-RU" sz="5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 Narrow" pitchFamily="34" charset="0"/>
                <a:ea typeface="Arial Unicode MS" pitchFamily="34" charset="-128"/>
                <a:cs typeface="Arial Unicode MS" pitchFamily="34" charset="-128"/>
              </a:rPr>
              <a:t>          дирижёр,</a:t>
            </a:r>
          </a:p>
          <a:p>
            <a:r>
              <a:rPr lang="ru-RU" sz="5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 Narrow" pitchFamily="34" charset="0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ru-RU" sz="5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 Narrow" pitchFamily="34" charset="0"/>
                <a:ea typeface="Arial Unicode MS" pitchFamily="34" charset="-128"/>
                <a:cs typeface="Arial Unicode MS" pitchFamily="34" charset="-128"/>
              </a:rPr>
              <a:t>                   педагог</a:t>
            </a:r>
            <a:endParaRPr lang="ru-RU" sz="5400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Arial Narrow" pitchFamily="34" charset="0"/>
              <a:ea typeface="Arial Unicode MS" pitchFamily="34" charset="-128"/>
              <a:cs typeface="Arial Unicode MS" pitchFamily="34" charset="-128"/>
            </a:endParaRPr>
          </a:p>
        </p:txBody>
      </p:sp>
      <p:pic>
        <p:nvPicPr>
          <p:cNvPr id="10" name="Рисунок 9" descr="458687301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5214942" y="3000372"/>
            <a:ext cx="3643338" cy="3611915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</p:pic>
      <p:pic>
        <p:nvPicPr>
          <p:cNvPr id="11" name="Рисунок 10" descr="Руб0027.JPG"/>
          <p:cNvPicPr>
            <a:picLocks noChangeAspect="1"/>
          </p:cNvPicPr>
          <p:nvPr/>
        </p:nvPicPr>
        <p:blipFill>
          <a:blip r:embed="rId3" cstate="email"/>
          <a:srcRect/>
          <a:stretch>
            <a:fillRect/>
          </a:stretch>
        </p:blipFill>
        <p:spPr>
          <a:xfrm>
            <a:off x="357158" y="142852"/>
            <a:ext cx="2928958" cy="4686698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</p:pic>
      <p:sp>
        <p:nvSpPr>
          <p:cNvPr id="12" name="TextBox 11"/>
          <p:cNvSpPr txBox="1"/>
          <p:nvPr/>
        </p:nvSpPr>
        <p:spPr>
          <a:xfrm>
            <a:off x="357158" y="5286388"/>
            <a:ext cx="428628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 Narrow" pitchFamily="34" charset="0"/>
                <a:ea typeface="Arial Unicode MS" pitchFamily="34" charset="-128"/>
                <a:cs typeface="Arial Unicode MS" pitchFamily="34" charset="-128"/>
              </a:rPr>
              <a:t>ИИЦ – Научная библиотека представляет виртуальную выставку </a:t>
            </a:r>
            <a:endParaRPr lang="ru-RU" sz="2000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Arial Narrow" pitchFamily="34" charset="0"/>
              <a:ea typeface="Arial Unicode MS" pitchFamily="34" charset="-128"/>
              <a:cs typeface="Arial Unicode MS" pitchFamily="34" charset="-128"/>
            </a:endParaRPr>
          </a:p>
          <a:p>
            <a:r>
              <a:rPr lang="ru-RU" sz="2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 Narrow" pitchFamily="34" charset="0"/>
                <a:ea typeface="Arial Unicode MS" pitchFamily="34" charset="-128"/>
                <a:cs typeface="Arial Unicode MS" pitchFamily="34" charset="-128"/>
              </a:rPr>
              <a:t>к </a:t>
            </a:r>
            <a:r>
              <a:rPr lang="ru-RU" sz="2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 Narrow" pitchFamily="34" charset="0"/>
                <a:ea typeface="Arial Unicode MS" pitchFamily="34" charset="-128"/>
                <a:cs typeface="Arial Unicode MS" pitchFamily="34" charset="-128"/>
              </a:rPr>
              <a:t>180-летию </a:t>
            </a:r>
            <a:r>
              <a:rPr lang="ru-RU" sz="2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 Narrow" pitchFamily="34" charset="0"/>
                <a:ea typeface="Arial Unicode MS" pitchFamily="34" charset="-128"/>
                <a:cs typeface="Arial Unicode MS" pitchFamily="34" charset="-128"/>
              </a:rPr>
              <a:t>Николая Рубинштейна</a:t>
            </a:r>
            <a:endParaRPr lang="ru-RU" sz="20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Arial Narrow" pitchFamily="34" charset="0"/>
              <a:ea typeface="Arial Unicode MS" pitchFamily="34" charset="-128"/>
              <a:cs typeface="Arial Unicode MS" pitchFamily="34" charset="-128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42910" y="142852"/>
            <a:ext cx="7429552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 smtClean="0">
                <a:solidFill>
                  <a:srgbClr val="CC3300"/>
                </a:solidFill>
                <a:latin typeface="Arial Narrow" pitchFamily="34" charset="0"/>
              </a:rPr>
              <a:t>Педагогические традиции А. Рубинштейна оказали большое влияние на развитие русского фортепианно-исполнительского искусства. Они способствовали развитию  московской  пианистической школы. У </a:t>
            </a:r>
            <a:r>
              <a:rPr lang="ru-RU" sz="2000" b="1" dirty="0" err="1" smtClean="0">
                <a:solidFill>
                  <a:srgbClr val="CC3300"/>
                </a:solidFill>
                <a:latin typeface="Arial Narrow" pitchFamily="34" charset="0"/>
              </a:rPr>
              <a:t>Рубиншейна</a:t>
            </a:r>
            <a:r>
              <a:rPr lang="ru-RU" sz="2000" b="1" dirty="0" smtClean="0">
                <a:solidFill>
                  <a:srgbClr val="CC3300"/>
                </a:solidFill>
                <a:latin typeface="Arial Narrow" pitchFamily="34" charset="0"/>
              </a:rPr>
              <a:t> учились  многие пианисты, в том числе С.И.Танеев, </a:t>
            </a:r>
            <a:r>
              <a:rPr lang="ru-RU" sz="2000" b="1" dirty="0" err="1" smtClean="0">
                <a:solidFill>
                  <a:srgbClr val="CC3300"/>
                </a:solidFill>
                <a:latin typeface="Arial Narrow" pitchFamily="34" charset="0"/>
              </a:rPr>
              <a:t>А.И.Зилоти</a:t>
            </a:r>
            <a:r>
              <a:rPr lang="ru-RU" sz="2000" b="1" dirty="0" smtClean="0">
                <a:solidFill>
                  <a:srgbClr val="CC3300"/>
                </a:solidFill>
                <a:latin typeface="Arial Narrow" pitchFamily="34" charset="0"/>
              </a:rPr>
              <a:t> и </a:t>
            </a:r>
            <a:r>
              <a:rPr lang="ru-RU" sz="2000" b="1" dirty="0" err="1" smtClean="0">
                <a:solidFill>
                  <a:srgbClr val="CC3300"/>
                </a:solidFill>
                <a:latin typeface="Arial Narrow" pitchFamily="34" charset="0"/>
              </a:rPr>
              <a:t>Э.Зауэр</a:t>
            </a:r>
            <a:r>
              <a:rPr lang="ru-RU" sz="2000" b="1" dirty="0" smtClean="0">
                <a:solidFill>
                  <a:srgbClr val="CC3300"/>
                </a:solidFill>
                <a:latin typeface="Arial Narrow" pitchFamily="34" charset="0"/>
              </a:rPr>
              <a:t>.</a:t>
            </a:r>
            <a:endParaRPr lang="ru-RU" sz="2000" b="1" dirty="0">
              <a:solidFill>
                <a:srgbClr val="CC3300"/>
              </a:solidFill>
              <a:latin typeface="Arial Narrow" pitchFamily="34" charset="0"/>
            </a:endParaRPr>
          </a:p>
        </p:txBody>
      </p:sp>
      <p:pic>
        <p:nvPicPr>
          <p:cNvPr id="3" name="Рисунок 2" descr="Копия Руб0024.JPG"/>
          <p:cNvPicPr>
            <a:picLocks noChangeAspect="1"/>
          </p:cNvPicPr>
          <p:nvPr/>
        </p:nvPicPr>
        <p:blipFill>
          <a:blip r:embed="rId2" cstate="email"/>
          <a:srcRect/>
          <a:stretch>
            <a:fillRect/>
          </a:stretch>
        </p:blipFill>
        <p:spPr>
          <a:xfrm>
            <a:off x="1071538" y="2071677"/>
            <a:ext cx="2243696" cy="309308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</p:pic>
      <p:pic>
        <p:nvPicPr>
          <p:cNvPr id="6" name="Рисунок 5" descr="Руб0023.JPG"/>
          <p:cNvPicPr>
            <a:picLocks noChangeAspect="1"/>
          </p:cNvPicPr>
          <p:nvPr/>
        </p:nvPicPr>
        <p:blipFill>
          <a:blip r:embed="rId3" cstate="email"/>
          <a:srcRect/>
          <a:stretch>
            <a:fillRect/>
          </a:stretch>
        </p:blipFill>
        <p:spPr>
          <a:xfrm>
            <a:off x="4071934" y="2000240"/>
            <a:ext cx="4036128" cy="3430195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</p:pic>
      <p:sp>
        <p:nvSpPr>
          <p:cNvPr id="7" name="TextBox 6"/>
          <p:cNvSpPr txBox="1"/>
          <p:nvPr/>
        </p:nvSpPr>
        <p:spPr>
          <a:xfrm>
            <a:off x="1571604" y="5429264"/>
            <a:ext cx="142876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i="1" dirty="0" err="1" smtClean="0">
                <a:solidFill>
                  <a:srgbClr val="CC3300"/>
                </a:solidFill>
                <a:latin typeface="Arial Narrow" pitchFamily="34" charset="0"/>
              </a:rPr>
              <a:t>А.И.Зилоти</a:t>
            </a:r>
            <a:endParaRPr lang="ru-RU" sz="2000" b="1" i="1" dirty="0">
              <a:solidFill>
                <a:srgbClr val="CC3300"/>
              </a:solidFill>
              <a:latin typeface="Arial Narrow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071934" y="5786454"/>
            <a:ext cx="464347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i="1" dirty="0" smtClean="0">
                <a:solidFill>
                  <a:srgbClr val="CC3300"/>
                </a:solidFill>
                <a:latin typeface="Arial Narrow" pitchFamily="34" charset="0"/>
              </a:rPr>
              <a:t>Н. Г. Рубинштейн (в центре) в группе </a:t>
            </a:r>
          </a:p>
          <a:p>
            <a:r>
              <a:rPr lang="ru-RU" sz="2000" b="1" i="1" dirty="0" smtClean="0">
                <a:solidFill>
                  <a:srgbClr val="CC3300"/>
                </a:solidFill>
                <a:latin typeface="Arial Narrow" pitchFamily="34" charset="0"/>
              </a:rPr>
              <a:t>с Г.А. </a:t>
            </a:r>
            <a:r>
              <a:rPr lang="ru-RU" sz="2000" b="1" i="1" dirty="0" err="1" smtClean="0">
                <a:solidFill>
                  <a:srgbClr val="CC3300"/>
                </a:solidFill>
                <a:latin typeface="Arial Narrow" pitchFamily="34" charset="0"/>
              </a:rPr>
              <a:t>Ларошем</a:t>
            </a:r>
            <a:r>
              <a:rPr lang="ru-RU" sz="2000" b="1" i="1" dirty="0" smtClean="0">
                <a:solidFill>
                  <a:srgbClr val="CC3300"/>
                </a:solidFill>
                <a:latin typeface="Arial Narrow" pitchFamily="34" charset="0"/>
              </a:rPr>
              <a:t> (сидит слева)</a:t>
            </a:r>
            <a:endParaRPr lang="ru-RU" sz="2000" b="1" i="1" dirty="0">
              <a:solidFill>
                <a:srgbClr val="CC3300"/>
              </a:solidFill>
              <a:latin typeface="Arial Narrow" pitchFamily="34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42910" y="214290"/>
            <a:ext cx="7786742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i="1" dirty="0" smtClean="0">
                <a:latin typeface="Arial Narrow" pitchFamily="34" charset="0"/>
              </a:rPr>
              <a:t>«…В качестве очевидца я знаю, каких трудов стоило гениальному  Николаю Григорьевичу Рубинштейну создавать великое учреждение, явившееся колыбелью и питомником лучших русских музыкальных и вокальных сил».</a:t>
            </a:r>
          </a:p>
          <a:p>
            <a:r>
              <a:rPr lang="ru-RU" sz="2000" b="1" i="1" dirty="0" smtClean="0">
                <a:latin typeface="Arial Narrow" pitchFamily="34" charset="0"/>
              </a:rPr>
              <a:t>                                                                                                 К.Станиславский</a:t>
            </a:r>
            <a:endParaRPr lang="ru-RU" sz="2000" b="1" i="1" dirty="0">
              <a:latin typeface="Arial Narrow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85720" y="1714488"/>
            <a:ext cx="4000528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solidFill>
                  <a:srgbClr val="CC3300"/>
                </a:solidFill>
                <a:latin typeface="Arial Narrow" pitchFamily="34" charset="0"/>
              </a:rPr>
              <a:t>В </a:t>
            </a:r>
            <a:r>
              <a:rPr lang="ru-RU" sz="2000" b="1" dirty="0" smtClean="0">
                <a:solidFill>
                  <a:srgbClr val="CC3300"/>
                </a:solidFill>
                <a:latin typeface="Arial Narrow" pitchFamily="34" charset="0"/>
              </a:rPr>
              <a:t>1866 году Н.Рубинштейн </a:t>
            </a:r>
            <a:r>
              <a:rPr lang="ru-RU" sz="2000" b="1" dirty="0" smtClean="0">
                <a:solidFill>
                  <a:srgbClr val="CC3300"/>
                </a:solidFill>
                <a:latin typeface="Arial Narrow" pitchFamily="34" charset="0"/>
              </a:rPr>
              <a:t>добился открытия </a:t>
            </a:r>
            <a:r>
              <a:rPr lang="ru-RU" sz="2000" b="1" dirty="0" smtClean="0">
                <a:solidFill>
                  <a:srgbClr val="CC3300"/>
                </a:solidFill>
                <a:latin typeface="Arial Narrow" pitchFamily="34" charset="0"/>
              </a:rPr>
              <a:t>Московской  </a:t>
            </a:r>
            <a:r>
              <a:rPr lang="ru-RU" sz="2000" b="1" dirty="0" err="1" smtClean="0">
                <a:solidFill>
                  <a:srgbClr val="CC3300"/>
                </a:solidFill>
                <a:latin typeface="Arial Narrow" pitchFamily="34" charset="0"/>
              </a:rPr>
              <a:t>консерватории.Трудно</a:t>
            </a:r>
            <a:r>
              <a:rPr lang="ru-RU" sz="2000" b="1" dirty="0" smtClean="0">
                <a:solidFill>
                  <a:srgbClr val="CC3300"/>
                </a:solidFill>
                <a:latin typeface="Arial Narrow" pitchFamily="34" charset="0"/>
              </a:rPr>
              <a:t> представить, сколько </a:t>
            </a:r>
            <a:r>
              <a:rPr lang="ru-RU" sz="2000" b="1" dirty="0" smtClean="0">
                <a:solidFill>
                  <a:srgbClr val="CC3300"/>
                </a:solidFill>
                <a:latin typeface="Arial Narrow" pitchFamily="34" charset="0"/>
              </a:rPr>
              <a:t>материальных, организационных и прочих сложностей пришлось преодолеть Рубинштейну. С организацией РМО и консерваторий (Петербургская консерватория открылась в 1862г.) Россия получила новую важнейшую ветвь – профессиональное музыкальное образование  светской ориентации.</a:t>
            </a:r>
            <a:endParaRPr lang="ru-RU" sz="2000" b="1" dirty="0">
              <a:solidFill>
                <a:srgbClr val="CC3300"/>
              </a:solidFill>
              <a:latin typeface="Arial Narrow" pitchFamily="34" charset="0"/>
            </a:endParaRPr>
          </a:p>
        </p:txBody>
      </p:sp>
      <p:pic>
        <p:nvPicPr>
          <p:cNvPr id="5" name="Рисунок 4" descr="Руб0022.JPG"/>
          <p:cNvPicPr>
            <a:picLocks noChangeAspect="1"/>
          </p:cNvPicPr>
          <p:nvPr/>
        </p:nvPicPr>
        <p:blipFill>
          <a:blip r:embed="rId2" cstate="email"/>
          <a:srcRect/>
          <a:stretch>
            <a:fillRect/>
          </a:stretch>
        </p:blipFill>
        <p:spPr>
          <a:xfrm>
            <a:off x="4714876" y="1928802"/>
            <a:ext cx="4090416" cy="332293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</p:pic>
      <p:sp>
        <p:nvSpPr>
          <p:cNvPr id="6" name="TextBox 5"/>
          <p:cNvSpPr txBox="1"/>
          <p:nvPr/>
        </p:nvSpPr>
        <p:spPr>
          <a:xfrm>
            <a:off x="4572000" y="5429264"/>
            <a:ext cx="428628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i="1" dirty="0" smtClean="0">
                <a:solidFill>
                  <a:srgbClr val="C45008"/>
                </a:solidFill>
                <a:latin typeface="Arial Narrow" pitchFamily="34" charset="0"/>
              </a:rPr>
              <a:t>Здание на углу Воздвиженки и Арбатского проезда, в котором помещалась Московская консерватория.</a:t>
            </a:r>
            <a:endParaRPr lang="ru-RU" b="1" i="1" dirty="0">
              <a:solidFill>
                <a:srgbClr val="C45008"/>
              </a:solidFill>
              <a:latin typeface="Arial Narrow" pitchFamily="34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 descr="Руб0013.JPG"/>
          <p:cNvPicPr>
            <a:picLocks noChangeAspect="1"/>
          </p:cNvPicPr>
          <p:nvPr/>
        </p:nvPicPr>
        <p:blipFill>
          <a:blip r:embed="rId2" cstate="email"/>
          <a:stretch>
            <a:fillRect/>
          </a:stretch>
        </p:blipFill>
        <p:spPr>
          <a:xfrm>
            <a:off x="4572000" y="214290"/>
            <a:ext cx="3677598" cy="2825329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</p:pic>
      <p:pic>
        <p:nvPicPr>
          <p:cNvPr id="8" name="Рисунок 7" descr="Руб0014.JPG"/>
          <p:cNvPicPr>
            <a:picLocks noChangeAspect="1"/>
          </p:cNvPicPr>
          <p:nvPr/>
        </p:nvPicPr>
        <p:blipFill>
          <a:blip r:embed="rId3" cstate="email"/>
          <a:srcRect/>
          <a:stretch>
            <a:fillRect/>
          </a:stretch>
        </p:blipFill>
        <p:spPr>
          <a:xfrm>
            <a:off x="928662" y="214290"/>
            <a:ext cx="3500462" cy="284516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</p:pic>
      <p:pic>
        <p:nvPicPr>
          <p:cNvPr id="9" name="Рисунок 8" descr="Руб0011.JPG"/>
          <p:cNvPicPr>
            <a:picLocks noChangeAspect="1"/>
          </p:cNvPicPr>
          <p:nvPr/>
        </p:nvPicPr>
        <p:blipFill>
          <a:blip r:embed="rId4" cstate="email"/>
          <a:stretch>
            <a:fillRect/>
          </a:stretch>
        </p:blipFill>
        <p:spPr>
          <a:xfrm>
            <a:off x="2928926" y="2253433"/>
            <a:ext cx="3071834" cy="4329119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57158" y="142852"/>
            <a:ext cx="8429684" cy="24314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900" b="1" dirty="0" smtClean="0">
                <a:solidFill>
                  <a:srgbClr val="CC3300"/>
                </a:solidFill>
                <a:latin typeface="Arial Narrow" pitchFamily="34" charset="0"/>
              </a:rPr>
              <a:t>Н.Рубинштейн возглавил вновь созданное любимое детище и оставался директором до конца своих дней. </a:t>
            </a:r>
            <a:r>
              <a:rPr lang="ru-RU" sz="1900" b="1" dirty="0" smtClean="0">
                <a:solidFill>
                  <a:srgbClr val="CC3300"/>
                </a:solidFill>
                <a:latin typeface="Arial Narrow" pitchFamily="34" charset="0"/>
              </a:rPr>
              <a:t>Кроме того он </a:t>
            </a:r>
            <a:r>
              <a:rPr lang="ru-RU" sz="1900" b="1" dirty="0" smtClean="0">
                <a:solidFill>
                  <a:srgbClr val="CC3300"/>
                </a:solidFill>
                <a:latin typeface="Arial Narrow" pitchFamily="34" charset="0"/>
              </a:rPr>
              <a:t>сам преподавал в фортепианном классе. </a:t>
            </a:r>
            <a:r>
              <a:rPr lang="ru-RU" sz="1900" b="1" dirty="0" smtClean="0">
                <a:solidFill>
                  <a:srgbClr val="CC3300"/>
                </a:solidFill>
                <a:latin typeface="Arial Narrow" pitchFamily="34" charset="0"/>
              </a:rPr>
              <a:t>Организаторский </a:t>
            </a:r>
            <a:r>
              <a:rPr lang="ru-RU" sz="1900" b="1" dirty="0" smtClean="0">
                <a:solidFill>
                  <a:srgbClr val="CC3300"/>
                </a:solidFill>
                <a:latin typeface="Arial Narrow" pitchFamily="34" charset="0"/>
              </a:rPr>
              <a:t>талант его сказался и в умении подобрать талантливых педагогов. В руководстве консерваторией Рубинштейн шел к основной педагогической цели, которую можно сформулировать как  воспитание музыкантов в широком смысле </a:t>
            </a:r>
            <a:r>
              <a:rPr lang="ru-RU" sz="1900" b="1" dirty="0" smtClean="0">
                <a:solidFill>
                  <a:srgbClr val="CC3300"/>
                </a:solidFill>
                <a:latin typeface="Arial Narrow" pitchFamily="34" charset="0"/>
              </a:rPr>
              <a:t>слова. Уже </a:t>
            </a:r>
            <a:r>
              <a:rPr lang="ru-RU" sz="1900" b="1" dirty="0" smtClean="0">
                <a:solidFill>
                  <a:srgbClr val="CC3300"/>
                </a:solidFill>
                <a:latin typeface="Arial Narrow" pitchFamily="34" charset="0"/>
              </a:rPr>
              <a:t>к началу 1890-х годов в числе выпускников Московской  консерватории были С.И.Танеев, , С.В.Рахманинов, А.Н.Скрябин, </a:t>
            </a:r>
            <a:r>
              <a:rPr lang="ru-RU" sz="1900" b="1" dirty="0" err="1" smtClean="0">
                <a:solidFill>
                  <a:srgbClr val="CC3300"/>
                </a:solidFill>
                <a:latin typeface="Arial Narrow" pitchFamily="34" charset="0"/>
              </a:rPr>
              <a:t>Н.К.Метнер</a:t>
            </a:r>
            <a:r>
              <a:rPr lang="ru-RU" sz="1900" b="1" dirty="0" smtClean="0">
                <a:solidFill>
                  <a:srgbClr val="CC3300"/>
                </a:solidFill>
                <a:latin typeface="Arial Narrow" pitchFamily="34" charset="0"/>
              </a:rPr>
              <a:t>, </a:t>
            </a:r>
            <a:r>
              <a:rPr lang="ru-RU" sz="1900" b="1" dirty="0" err="1" smtClean="0">
                <a:solidFill>
                  <a:srgbClr val="CC3300"/>
                </a:solidFill>
                <a:latin typeface="Arial Narrow" pitchFamily="34" charset="0"/>
              </a:rPr>
              <a:t>А.И.Зилоти</a:t>
            </a:r>
            <a:r>
              <a:rPr lang="ru-RU" sz="1900" b="1" dirty="0" smtClean="0">
                <a:solidFill>
                  <a:srgbClr val="CC3300"/>
                </a:solidFill>
                <a:latin typeface="Arial Narrow" pitchFamily="34" charset="0"/>
              </a:rPr>
              <a:t>.</a:t>
            </a:r>
            <a:endParaRPr lang="ru-RU" sz="1900" b="1" dirty="0">
              <a:solidFill>
                <a:srgbClr val="CC3300"/>
              </a:solidFill>
              <a:latin typeface="Arial Narrow" pitchFamily="34" charset="0"/>
            </a:endParaRPr>
          </a:p>
        </p:txBody>
      </p:sp>
      <p:pic>
        <p:nvPicPr>
          <p:cNvPr id="4" name="Рисунок 3" descr="Руб0026.JPG"/>
          <p:cNvPicPr>
            <a:picLocks noChangeAspect="1"/>
          </p:cNvPicPr>
          <p:nvPr/>
        </p:nvPicPr>
        <p:blipFill>
          <a:blip r:embed="rId2" cstate="email"/>
          <a:srcRect/>
          <a:stretch>
            <a:fillRect/>
          </a:stretch>
        </p:blipFill>
        <p:spPr>
          <a:xfrm>
            <a:off x="548663" y="2643182"/>
            <a:ext cx="5185753" cy="394649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</p:pic>
      <p:sp>
        <p:nvSpPr>
          <p:cNvPr id="5" name="TextBox 4"/>
          <p:cNvSpPr txBox="1"/>
          <p:nvPr/>
        </p:nvSpPr>
        <p:spPr>
          <a:xfrm>
            <a:off x="6072198" y="4429132"/>
            <a:ext cx="2928958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i="1" dirty="0" smtClean="0">
                <a:solidFill>
                  <a:srgbClr val="C45008"/>
                </a:solidFill>
                <a:latin typeface="Arial Narrow" pitchFamily="34" charset="0"/>
              </a:rPr>
              <a:t>Первая постановка оперы П.И.Чайковского «Евгений Онегин» силами учащихся Московской консерватории на сцене Малого театра</a:t>
            </a:r>
            <a:r>
              <a:rPr lang="ru-RU" b="1" i="1" dirty="0" smtClean="0">
                <a:solidFill>
                  <a:srgbClr val="C45008"/>
                </a:solidFill>
                <a:latin typeface="Arial Narrow" pitchFamily="34" charset="0"/>
              </a:rPr>
              <a:t>.</a:t>
            </a:r>
          </a:p>
          <a:p>
            <a:endParaRPr lang="ru-RU" b="1" i="1" dirty="0" smtClean="0">
              <a:solidFill>
                <a:srgbClr val="C45008"/>
              </a:solidFill>
              <a:latin typeface="Arial Narrow" pitchFamily="34" charset="0"/>
            </a:endParaRPr>
          </a:p>
          <a:p>
            <a:r>
              <a:rPr lang="ru-RU" b="1" i="1" dirty="0" smtClean="0">
                <a:solidFill>
                  <a:srgbClr val="C45008"/>
                </a:solidFill>
                <a:latin typeface="Arial Narrow" pitchFamily="34" charset="0"/>
              </a:rPr>
              <a:t>Сцена бала у Лариных.</a:t>
            </a:r>
            <a:endParaRPr lang="ru-RU" b="1" i="1" dirty="0">
              <a:solidFill>
                <a:srgbClr val="C45008"/>
              </a:solidFill>
              <a:latin typeface="Arial Narrow" pitchFamily="34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57158" y="142852"/>
            <a:ext cx="8429684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solidFill>
                  <a:srgbClr val="CC3300"/>
                </a:solidFill>
                <a:latin typeface="Arial Narrow" pitchFamily="34" charset="0"/>
                <a:cs typeface="Arial" pitchFamily="34" charset="0"/>
              </a:rPr>
              <a:t>Отличительной чертой педагогики Н.Рубинштейна была направленность на всестороннее и гармоничное развитие ученика. Именно эта сторона педагогики отличала его от многочисленных предшественников и современных ему учителей фортепианной игры, сосредотачивавшихся, как правило, на формировании </a:t>
            </a:r>
            <a:r>
              <a:rPr lang="ru-RU" sz="2000" b="1" dirty="0" err="1" smtClean="0">
                <a:solidFill>
                  <a:srgbClr val="CC3300"/>
                </a:solidFill>
                <a:latin typeface="Arial Narrow" pitchFamily="34" charset="0"/>
                <a:cs typeface="Arial" pitchFamily="34" charset="0"/>
              </a:rPr>
              <a:t>узкоремесленнических</a:t>
            </a:r>
            <a:r>
              <a:rPr lang="ru-RU" sz="2000" b="1" dirty="0" smtClean="0">
                <a:solidFill>
                  <a:srgbClr val="CC3300"/>
                </a:solidFill>
                <a:latin typeface="Arial Narrow" pitchFamily="34" charset="0"/>
                <a:cs typeface="Arial" pitchFamily="34" charset="0"/>
              </a:rPr>
              <a:t> навыков игры на рояле. </a:t>
            </a:r>
            <a:r>
              <a:rPr lang="ru-RU" sz="2000" b="1" dirty="0" smtClean="0">
                <a:solidFill>
                  <a:srgbClr val="CC3300"/>
                </a:solidFill>
                <a:latin typeface="Arial Narrow" pitchFamily="34" charset="0"/>
                <a:cs typeface="Arial" pitchFamily="34" charset="0"/>
              </a:rPr>
              <a:t>Т</a:t>
            </a:r>
            <a:r>
              <a:rPr lang="ru-RU" sz="2000" b="1" dirty="0" smtClean="0">
                <a:solidFill>
                  <a:srgbClr val="CC3300"/>
                </a:solidFill>
                <a:latin typeface="Arial Narrow" pitchFamily="34" charset="0"/>
                <a:cs typeface="Arial" pitchFamily="34" charset="0"/>
              </a:rPr>
              <a:t>акая тенденция характеризовала, как известно, всю первую половину </a:t>
            </a:r>
            <a:r>
              <a:rPr lang="ru-RU" sz="2000" b="1" dirty="0" smtClean="0">
                <a:solidFill>
                  <a:srgbClr val="CC3300"/>
                </a:solidFill>
                <a:latin typeface="Arial Narrow" pitchFamily="34" charset="0"/>
                <a:cs typeface="Arial" pitchFamily="34" charset="0"/>
              </a:rPr>
              <a:t> </a:t>
            </a:r>
            <a:r>
              <a:rPr lang="ru-RU" sz="2000" b="1" dirty="0" smtClean="0">
                <a:solidFill>
                  <a:srgbClr val="CC3300"/>
                </a:solidFill>
                <a:latin typeface="Arial Narrow" pitchFamily="34" charset="0"/>
                <a:cs typeface="Arial" pitchFamily="34" charset="0"/>
              </a:rPr>
              <a:t>Х</a:t>
            </a:r>
            <a:r>
              <a:rPr lang="en-US" sz="2000" b="1" dirty="0" smtClean="0">
                <a:solidFill>
                  <a:srgbClr val="CC3300"/>
                </a:solidFill>
                <a:latin typeface="Arial Narrow" pitchFamily="34" charset="0"/>
                <a:cs typeface="Arial" pitchFamily="34" charset="0"/>
              </a:rPr>
              <a:t>I</a:t>
            </a:r>
            <a:r>
              <a:rPr lang="ru-RU" sz="2000" b="1" dirty="0" smtClean="0">
                <a:solidFill>
                  <a:srgbClr val="CC3300"/>
                </a:solidFill>
                <a:latin typeface="Arial Narrow" pitchFamily="34" charset="0"/>
                <a:cs typeface="Arial" pitchFamily="34" charset="0"/>
              </a:rPr>
              <a:t>Х столетия, и деятельность Н.Г. Рубинштейна была в этом отношении переломной в истории русской фортепианной педагогики.</a:t>
            </a:r>
            <a:endParaRPr lang="ru-RU" sz="2000" b="1" dirty="0">
              <a:solidFill>
                <a:srgbClr val="CC3300"/>
              </a:solidFill>
              <a:latin typeface="Arial Narrow" pitchFamily="34" charset="0"/>
              <a:cs typeface="Arial" pitchFamily="34" charset="0"/>
            </a:endParaRPr>
          </a:p>
        </p:txBody>
      </p:sp>
      <p:pic>
        <p:nvPicPr>
          <p:cNvPr id="4" name="Рисунок 3" descr="Руб0010.JPG"/>
          <p:cNvPicPr>
            <a:picLocks noChangeAspect="1"/>
          </p:cNvPicPr>
          <p:nvPr/>
        </p:nvPicPr>
        <p:blipFill>
          <a:blip r:embed="rId2" cstate="email"/>
          <a:stretch>
            <a:fillRect/>
          </a:stretch>
        </p:blipFill>
        <p:spPr>
          <a:xfrm>
            <a:off x="857224" y="2786058"/>
            <a:ext cx="2643206" cy="380071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</p:pic>
      <p:pic>
        <p:nvPicPr>
          <p:cNvPr id="5" name="Рисунок 4" descr="Руб0015.JPG"/>
          <p:cNvPicPr>
            <a:picLocks noChangeAspect="1"/>
          </p:cNvPicPr>
          <p:nvPr/>
        </p:nvPicPr>
        <p:blipFill>
          <a:blip r:embed="rId3" cstate="email"/>
          <a:stretch>
            <a:fillRect/>
          </a:stretch>
        </p:blipFill>
        <p:spPr>
          <a:xfrm>
            <a:off x="4357686" y="3071810"/>
            <a:ext cx="3604851" cy="35719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85720" y="285728"/>
            <a:ext cx="857256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solidFill>
                  <a:srgbClr val="C45008"/>
                </a:solidFill>
                <a:latin typeface="Arial Narrow" pitchFamily="34" charset="0"/>
              </a:rPr>
              <a:t>Концертная деятельность, широкое музыкальное образование – все это немыслимо без нот, без учебных пособий. По предложению Рубинштейна  основал в 1861 году свое музыкальное издательство молодой приказчик нотного </a:t>
            </a:r>
            <a:r>
              <a:rPr lang="ru-RU" sz="2000" b="1" dirty="0" smtClean="0">
                <a:solidFill>
                  <a:srgbClr val="C45008"/>
                </a:solidFill>
                <a:latin typeface="Arial Narrow" pitchFamily="34" charset="0"/>
              </a:rPr>
              <a:t>магазина </a:t>
            </a:r>
            <a:r>
              <a:rPr lang="ru-RU" sz="2000" b="1" dirty="0" err="1" smtClean="0">
                <a:solidFill>
                  <a:srgbClr val="C45008"/>
                </a:solidFill>
                <a:latin typeface="Arial Narrow" pitchFamily="34" charset="0"/>
              </a:rPr>
              <a:t>Юргенсон</a:t>
            </a:r>
            <a:r>
              <a:rPr lang="ru-RU" sz="2000" b="1" dirty="0" smtClean="0">
                <a:solidFill>
                  <a:srgbClr val="C45008"/>
                </a:solidFill>
                <a:latin typeface="Arial Narrow" pitchFamily="34" charset="0"/>
              </a:rPr>
              <a:t>. Под </a:t>
            </a:r>
            <a:r>
              <a:rPr lang="ru-RU" sz="2000" b="1" dirty="0" smtClean="0">
                <a:solidFill>
                  <a:srgbClr val="C45008"/>
                </a:solidFill>
                <a:latin typeface="Arial Narrow" pitchFamily="34" charset="0"/>
              </a:rPr>
              <a:t>редакцией Рубинштейна  вышли здесь первые в России недорогие </a:t>
            </a:r>
            <a:r>
              <a:rPr lang="ru-RU" sz="2000" b="1" dirty="0" smtClean="0">
                <a:solidFill>
                  <a:srgbClr val="C45008"/>
                </a:solidFill>
                <a:latin typeface="Arial Narrow" pitchFamily="34" charset="0"/>
              </a:rPr>
              <a:t>издания </a:t>
            </a:r>
            <a:r>
              <a:rPr lang="ru-RU" sz="2000" b="1" dirty="0" smtClean="0">
                <a:solidFill>
                  <a:srgbClr val="C45008"/>
                </a:solidFill>
                <a:latin typeface="Arial Narrow" pitchFamily="34" charset="0"/>
              </a:rPr>
              <a:t>Шумана, Шопена, Мендельсона.  Затем издавались произведения  чуть ли не всего Чайковского, Глинки, Даргомыжского, Серова, </a:t>
            </a:r>
            <a:r>
              <a:rPr lang="ru-RU" sz="2000" b="1" dirty="0" err="1" smtClean="0">
                <a:solidFill>
                  <a:srgbClr val="C45008"/>
                </a:solidFill>
                <a:latin typeface="Arial Narrow" pitchFamily="34" charset="0"/>
              </a:rPr>
              <a:t>Бортнянского</a:t>
            </a:r>
            <a:r>
              <a:rPr lang="ru-RU" sz="2000" b="1" dirty="0" smtClean="0">
                <a:solidFill>
                  <a:srgbClr val="C45008"/>
                </a:solidFill>
                <a:latin typeface="Arial Narrow" pitchFamily="34" charset="0"/>
              </a:rPr>
              <a:t>. За всем этим стоит руководство Рубинштейна.</a:t>
            </a:r>
            <a:endParaRPr lang="ru-RU" sz="2000" b="1" dirty="0">
              <a:solidFill>
                <a:srgbClr val="C45008"/>
              </a:solidFill>
              <a:latin typeface="Arial Narrow" pitchFamily="34" charset="0"/>
            </a:endParaRPr>
          </a:p>
        </p:txBody>
      </p:sp>
      <p:pic>
        <p:nvPicPr>
          <p:cNvPr id="3" name="Рисунок 2" descr="Руб0006.JPG"/>
          <p:cNvPicPr>
            <a:picLocks noChangeAspect="1"/>
          </p:cNvPicPr>
          <p:nvPr/>
        </p:nvPicPr>
        <p:blipFill>
          <a:blip r:embed="rId2" cstate="email"/>
          <a:stretch>
            <a:fillRect/>
          </a:stretch>
        </p:blipFill>
        <p:spPr>
          <a:xfrm>
            <a:off x="1214414" y="3071810"/>
            <a:ext cx="2571768" cy="339801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</p:pic>
      <p:pic>
        <p:nvPicPr>
          <p:cNvPr id="4" name="Рисунок 3" descr="Руб0007.JPG"/>
          <p:cNvPicPr>
            <a:picLocks noChangeAspect="1"/>
          </p:cNvPicPr>
          <p:nvPr/>
        </p:nvPicPr>
        <p:blipFill>
          <a:blip r:embed="rId3" cstate="email"/>
          <a:stretch>
            <a:fillRect/>
          </a:stretch>
        </p:blipFill>
        <p:spPr>
          <a:xfrm>
            <a:off x="4572000" y="3000372"/>
            <a:ext cx="2500330" cy="3509385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357686" y="714356"/>
            <a:ext cx="4643470" cy="53245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solidFill>
                  <a:srgbClr val="CC3300"/>
                </a:solidFill>
                <a:latin typeface="Arial Narrow" pitchFamily="34" charset="0"/>
              </a:rPr>
              <a:t>Хотя руководство консерваторией отнимало у Рубинштейна много времени и сил, артистическая деятельность его не только не сократилась, но и возросла. </a:t>
            </a:r>
          </a:p>
          <a:p>
            <a:pPr algn="ctr"/>
            <a:r>
              <a:rPr lang="ru-RU" sz="2000" b="1" dirty="0" smtClean="0">
                <a:solidFill>
                  <a:srgbClr val="CC3300"/>
                </a:solidFill>
                <a:latin typeface="Arial Narrow" pitchFamily="34" charset="0"/>
              </a:rPr>
              <a:t>Он выступает  с концертами в разных городах </a:t>
            </a:r>
            <a:r>
              <a:rPr lang="ru-RU" sz="2000" b="1" dirty="0" smtClean="0">
                <a:solidFill>
                  <a:srgbClr val="CC3300"/>
                </a:solidFill>
                <a:latin typeface="Arial Narrow" pitchFamily="34" charset="0"/>
              </a:rPr>
              <a:t>и как </a:t>
            </a:r>
            <a:r>
              <a:rPr lang="ru-RU" sz="2000" b="1" dirty="0" smtClean="0">
                <a:solidFill>
                  <a:srgbClr val="CC3300"/>
                </a:solidFill>
                <a:latin typeface="Arial Narrow" pitchFamily="34" charset="0"/>
              </a:rPr>
              <a:t>дирижер, </a:t>
            </a:r>
            <a:r>
              <a:rPr lang="ru-RU" sz="2000" b="1" dirty="0" smtClean="0">
                <a:solidFill>
                  <a:srgbClr val="CC3300"/>
                </a:solidFill>
                <a:latin typeface="Arial Narrow" pitchFamily="34" charset="0"/>
              </a:rPr>
              <a:t>и </a:t>
            </a:r>
            <a:r>
              <a:rPr lang="ru-RU" sz="2000" b="1" dirty="0" smtClean="0">
                <a:solidFill>
                  <a:srgbClr val="CC3300"/>
                </a:solidFill>
                <a:latin typeface="Arial Narrow" pitchFamily="34" charset="0"/>
              </a:rPr>
              <a:t>как пианист. На его концертах сочинения русских авторов постоянно соседствовали  с лучшими образцами западноевропейской  музыкальной культуры. Что касается сочинений П. И. Чайковского, то не будет преувеличением сказать</a:t>
            </a:r>
            <a:r>
              <a:rPr lang="ru-RU" sz="2000" b="1" dirty="0" smtClean="0">
                <a:solidFill>
                  <a:srgbClr val="CC3300"/>
                </a:solidFill>
                <a:latin typeface="Arial Narrow" pitchFamily="34" charset="0"/>
              </a:rPr>
              <a:t>, что </a:t>
            </a:r>
            <a:r>
              <a:rPr lang="ru-RU" sz="2000" b="1" dirty="0" smtClean="0">
                <a:solidFill>
                  <a:srgbClr val="CC3300"/>
                </a:solidFill>
                <a:latin typeface="Arial Narrow" pitchFamily="34" charset="0"/>
              </a:rPr>
              <a:t>в их утверждении на российской и зарубежной концертной сцене Н.Рубинштейн сыграл исключительную </a:t>
            </a:r>
            <a:r>
              <a:rPr lang="ru-RU" sz="2000" b="1" dirty="0" smtClean="0">
                <a:solidFill>
                  <a:srgbClr val="CC3300"/>
                </a:solidFill>
                <a:latin typeface="Arial Narrow" pitchFamily="34" charset="0"/>
              </a:rPr>
              <a:t>роль. Именно ему посвятил свой Второй фортепианный концерт П.И.Чайковский.</a:t>
            </a:r>
            <a:endParaRPr lang="ru-RU" sz="2000" b="1" dirty="0">
              <a:solidFill>
                <a:srgbClr val="CC3300"/>
              </a:solidFill>
              <a:latin typeface="Arial Narrow" pitchFamily="34" charset="0"/>
            </a:endParaRPr>
          </a:p>
        </p:txBody>
      </p:sp>
      <p:pic>
        <p:nvPicPr>
          <p:cNvPr id="3" name="Рисунок 2" descr="Руб0020.JPG"/>
          <p:cNvPicPr>
            <a:picLocks noChangeAspect="1"/>
          </p:cNvPicPr>
          <p:nvPr/>
        </p:nvPicPr>
        <p:blipFill>
          <a:blip r:embed="rId2" cstate="email"/>
          <a:srcRect/>
          <a:stretch>
            <a:fillRect/>
          </a:stretch>
        </p:blipFill>
        <p:spPr>
          <a:xfrm>
            <a:off x="642910" y="285728"/>
            <a:ext cx="3571900" cy="531192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</p:pic>
      <p:sp>
        <p:nvSpPr>
          <p:cNvPr id="4" name="TextBox 3"/>
          <p:cNvSpPr txBox="1"/>
          <p:nvPr/>
        </p:nvSpPr>
        <p:spPr>
          <a:xfrm>
            <a:off x="714348" y="5715016"/>
            <a:ext cx="335758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i="1" dirty="0" smtClean="0">
                <a:solidFill>
                  <a:srgbClr val="C45008"/>
                </a:solidFill>
                <a:latin typeface="Arial Narrow" pitchFamily="34" charset="0"/>
              </a:rPr>
              <a:t>Программа концерта </a:t>
            </a:r>
          </a:p>
          <a:p>
            <a:pPr algn="ctr"/>
            <a:r>
              <a:rPr lang="ru-RU" b="1" i="1" dirty="0" smtClean="0">
                <a:solidFill>
                  <a:srgbClr val="C45008"/>
                </a:solidFill>
                <a:latin typeface="Arial Narrow" pitchFamily="34" charset="0"/>
              </a:rPr>
              <a:t>Н. Рубинштейна в Москве.</a:t>
            </a:r>
            <a:endParaRPr lang="ru-RU" b="1" i="1" dirty="0">
              <a:solidFill>
                <a:srgbClr val="C45008"/>
              </a:solidFill>
              <a:latin typeface="Arial Narrow" pitchFamily="34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 descr="Руб0009.JPG"/>
          <p:cNvPicPr>
            <a:picLocks noChangeAspect="1"/>
          </p:cNvPicPr>
          <p:nvPr/>
        </p:nvPicPr>
        <p:blipFill>
          <a:blip r:embed="rId2" cstate="email"/>
          <a:stretch>
            <a:fillRect/>
          </a:stretch>
        </p:blipFill>
        <p:spPr>
          <a:xfrm>
            <a:off x="214282" y="214290"/>
            <a:ext cx="2762352" cy="392909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</p:pic>
      <p:pic>
        <p:nvPicPr>
          <p:cNvPr id="6" name="Рисунок 5" descr="Руб0008.JPG"/>
          <p:cNvPicPr>
            <a:picLocks noChangeAspect="1"/>
          </p:cNvPicPr>
          <p:nvPr/>
        </p:nvPicPr>
        <p:blipFill>
          <a:blip r:embed="rId3" cstate="email"/>
          <a:stretch>
            <a:fillRect/>
          </a:stretch>
        </p:blipFill>
        <p:spPr>
          <a:xfrm>
            <a:off x="1785918" y="2285992"/>
            <a:ext cx="2940850" cy="421484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</p:pic>
      <p:sp>
        <p:nvSpPr>
          <p:cNvPr id="7" name="TextBox 6"/>
          <p:cNvSpPr txBox="1"/>
          <p:nvPr/>
        </p:nvSpPr>
        <p:spPr>
          <a:xfrm>
            <a:off x="4786314" y="1142984"/>
            <a:ext cx="4071966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solidFill>
                  <a:srgbClr val="CC3300"/>
                </a:solidFill>
                <a:latin typeface="Arial Narrow" pitchFamily="34" charset="0"/>
              </a:rPr>
              <a:t>Из 261 концертов </a:t>
            </a:r>
            <a:r>
              <a:rPr lang="ru-RU" sz="2000" b="1" dirty="0" smtClean="0">
                <a:solidFill>
                  <a:srgbClr val="CC3300"/>
                </a:solidFill>
                <a:latin typeface="Arial Narrow" pitchFamily="34" charset="0"/>
              </a:rPr>
              <a:t>РМО, бывших </a:t>
            </a:r>
            <a:r>
              <a:rPr lang="ru-RU" sz="2000" b="1" dirty="0" smtClean="0">
                <a:solidFill>
                  <a:srgbClr val="CC3300"/>
                </a:solidFill>
                <a:latin typeface="Arial Narrow" pitchFamily="34" charset="0"/>
              </a:rPr>
              <a:t>при жизни </a:t>
            </a:r>
            <a:r>
              <a:rPr lang="ru-RU" sz="2000" b="1" dirty="0" smtClean="0">
                <a:solidFill>
                  <a:srgbClr val="CC3300"/>
                </a:solidFill>
                <a:latin typeface="Arial Narrow" pitchFamily="34" charset="0"/>
              </a:rPr>
              <a:t>Рубинштейна, </a:t>
            </a:r>
            <a:r>
              <a:rPr lang="ru-RU" sz="2000" b="1" dirty="0" smtClean="0">
                <a:solidFill>
                  <a:srgbClr val="CC3300"/>
                </a:solidFill>
                <a:latin typeface="Arial Narrow" pitchFamily="34" charset="0"/>
              </a:rPr>
              <a:t>он управлял 259; 58 раз выступал в этих концертах в качестве </a:t>
            </a:r>
            <a:r>
              <a:rPr lang="ru-RU" sz="2000" b="1" dirty="0" smtClean="0">
                <a:solidFill>
                  <a:srgbClr val="CC3300"/>
                </a:solidFill>
                <a:latin typeface="Arial Narrow" pitchFamily="34" charset="0"/>
              </a:rPr>
              <a:t>пианиста. Кроме </a:t>
            </a:r>
            <a:r>
              <a:rPr lang="ru-RU" sz="2000" b="1" dirty="0" smtClean="0">
                <a:solidFill>
                  <a:srgbClr val="CC3300"/>
                </a:solidFill>
                <a:latin typeface="Arial Narrow" pitchFamily="34" charset="0"/>
              </a:rPr>
              <a:t>того, часто играл в иных концертах, особенно благотворительных. Во время русско-турецкой войны (</a:t>
            </a:r>
            <a:r>
              <a:rPr lang="ru-RU" sz="2000" b="1" dirty="0" smtClean="0">
                <a:solidFill>
                  <a:srgbClr val="CC3300"/>
                </a:solidFill>
                <a:latin typeface="Arial Narrow" pitchFamily="34" charset="0"/>
              </a:rPr>
              <a:t>1877—78г.г.) </a:t>
            </a:r>
            <a:r>
              <a:rPr lang="ru-RU" sz="2000" b="1" dirty="0" smtClean="0">
                <a:solidFill>
                  <a:srgbClr val="CC3300"/>
                </a:solidFill>
                <a:latin typeface="Arial Narrow" pitchFamily="34" charset="0"/>
              </a:rPr>
              <a:t>им предпринято было обширное турне по России (33 концерта</a:t>
            </a:r>
            <a:r>
              <a:rPr lang="ru-RU" sz="2000" b="1" dirty="0" smtClean="0">
                <a:solidFill>
                  <a:srgbClr val="CC3300"/>
                </a:solidFill>
                <a:latin typeface="Arial Narrow" pitchFamily="34" charset="0"/>
              </a:rPr>
              <a:t>) </a:t>
            </a:r>
            <a:r>
              <a:rPr lang="ru-RU" sz="2000" b="1" dirty="0" smtClean="0">
                <a:solidFill>
                  <a:srgbClr val="CC3300"/>
                </a:solidFill>
                <a:latin typeface="Arial Narrow" pitchFamily="34" charset="0"/>
              </a:rPr>
              <a:t>в пользу Красного Креста. </a:t>
            </a:r>
            <a:r>
              <a:rPr lang="ru-RU" sz="2000" b="1" dirty="0" smtClean="0">
                <a:solidFill>
                  <a:srgbClr val="CC3300"/>
                </a:solidFill>
                <a:latin typeface="Arial Narrow" pitchFamily="34" charset="0"/>
              </a:rPr>
              <a:t>Несколько раз Рубинштейн дирижировал концертами  РМО и в Петербурге.</a:t>
            </a:r>
            <a:endParaRPr lang="ru-RU" sz="2000" b="1" dirty="0">
              <a:solidFill>
                <a:srgbClr val="CC3300"/>
              </a:solidFill>
              <a:latin typeface="Arial Narrow" pitchFamily="34" charset="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4857752" y="428604"/>
            <a:ext cx="4071966" cy="5324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 smtClean="0">
                <a:solidFill>
                  <a:srgbClr val="CC3300"/>
                </a:solidFill>
                <a:latin typeface="Arial Narrow" pitchFamily="34" charset="0"/>
              </a:rPr>
              <a:t>В</a:t>
            </a:r>
            <a:r>
              <a:rPr lang="ru-RU" sz="2000" b="1" dirty="0" smtClean="0">
                <a:solidFill>
                  <a:srgbClr val="CC3300"/>
                </a:solidFill>
                <a:latin typeface="Arial Narrow" pitchFamily="34" charset="0"/>
              </a:rPr>
              <a:t> </a:t>
            </a:r>
            <a:r>
              <a:rPr lang="ru-RU" sz="2000" b="1" dirty="0" smtClean="0">
                <a:solidFill>
                  <a:srgbClr val="CC3300"/>
                </a:solidFill>
                <a:latin typeface="Arial Narrow" pitchFamily="34" charset="0"/>
              </a:rPr>
              <a:t>1878 </a:t>
            </a:r>
            <a:r>
              <a:rPr lang="ru-RU" sz="2000" b="1" dirty="0" smtClean="0">
                <a:solidFill>
                  <a:srgbClr val="CC3300"/>
                </a:solidFill>
                <a:latin typeface="Arial Narrow" pitchFamily="34" charset="0"/>
              </a:rPr>
              <a:t>Н. Рубинштейн с </a:t>
            </a:r>
            <a:r>
              <a:rPr lang="ru-RU" sz="2000" b="1" dirty="0" smtClean="0">
                <a:solidFill>
                  <a:srgbClr val="CC3300"/>
                </a:solidFill>
                <a:latin typeface="Arial Narrow" pitchFamily="34" charset="0"/>
              </a:rPr>
              <a:t>крупным успехом управлял русскими концертами на парижской выставке. Как пианист </a:t>
            </a:r>
            <a:r>
              <a:rPr lang="ru-RU" sz="2000" b="1" dirty="0" smtClean="0">
                <a:solidFill>
                  <a:srgbClr val="CC3300"/>
                </a:solidFill>
                <a:latin typeface="Arial Narrow" pitchFamily="34" charset="0"/>
              </a:rPr>
              <a:t>Рубинштейн также </a:t>
            </a:r>
            <a:r>
              <a:rPr lang="ru-RU" sz="2000" b="1" dirty="0" smtClean="0">
                <a:solidFill>
                  <a:srgbClr val="CC3300"/>
                </a:solidFill>
                <a:latin typeface="Arial Narrow" pitchFamily="34" charset="0"/>
              </a:rPr>
              <a:t>выступал </a:t>
            </a:r>
            <a:r>
              <a:rPr lang="ru-RU" sz="2000" b="1" dirty="0" smtClean="0">
                <a:solidFill>
                  <a:srgbClr val="CC3300"/>
                </a:solidFill>
                <a:latin typeface="Arial Narrow" pitchFamily="34" charset="0"/>
              </a:rPr>
              <a:t> в Петербурге. в Варшаве, Кенигсберге, </a:t>
            </a:r>
            <a:r>
              <a:rPr lang="ru-RU" sz="2000" b="1" dirty="0" smtClean="0">
                <a:solidFill>
                  <a:srgbClr val="CC3300"/>
                </a:solidFill>
                <a:latin typeface="Arial Narrow" pitchFamily="34" charset="0"/>
              </a:rPr>
              <a:t>но изредка, и можно сказать, что все силы свои он отдал Москве. И Москва единодушно признавала </a:t>
            </a:r>
            <a:r>
              <a:rPr lang="ru-RU" sz="2000" b="1" dirty="0" smtClean="0">
                <a:solidFill>
                  <a:srgbClr val="CC3300"/>
                </a:solidFill>
                <a:latin typeface="Arial Narrow" pitchFamily="34" charset="0"/>
              </a:rPr>
              <a:t>Рубинштейна </a:t>
            </a:r>
            <a:r>
              <a:rPr lang="ru-RU" sz="2000" b="1" dirty="0" smtClean="0">
                <a:solidFill>
                  <a:srgbClr val="CC3300"/>
                </a:solidFill>
                <a:latin typeface="Arial Narrow" pitchFamily="34" charset="0"/>
              </a:rPr>
              <a:t>своим музыкальным </a:t>
            </a:r>
            <a:r>
              <a:rPr lang="ru-RU" sz="2000" b="1" dirty="0" smtClean="0">
                <a:solidFill>
                  <a:srgbClr val="CC3300"/>
                </a:solidFill>
                <a:latin typeface="Arial Narrow" pitchFamily="34" charset="0"/>
              </a:rPr>
              <a:t>главой,</a:t>
            </a:r>
            <a:r>
              <a:rPr lang="ru-RU" sz="2000" dirty="0" smtClean="0"/>
              <a:t> </a:t>
            </a:r>
            <a:r>
              <a:rPr lang="ru-RU" sz="2000" b="1" dirty="0" smtClean="0">
                <a:solidFill>
                  <a:srgbClr val="CC3300"/>
                </a:solidFill>
                <a:latin typeface="Arial Narrow" pitchFamily="34" charset="0"/>
              </a:rPr>
              <a:t>популярность его была </a:t>
            </a:r>
            <a:r>
              <a:rPr lang="ru-RU" sz="2000" b="1" dirty="0" smtClean="0">
                <a:solidFill>
                  <a:srgbClr val="CC3300"/>
                </a:solidFill>
                <a:latin typeface="Arial Narrow" pitchFamily="34" charset="0"/>
              </a:rPr>
              <a:t>необыкновенна. Когда </a:t>
            </a:r>
            <a:r>
              <a:rPr lang="ru-RU" sz="2000" b="1" dirty="0" smtClean="0">
                <a:solidFill>
                  <a:srgbClr val="CC3300"/>
                </a:solidFill>
                <a:latin typeface="Arial Narrow" pitchFamily="34" charset="0"/>
              </a:rPr>
              <a:t>же он скончался в Париже, куда ездил лечиться, город ассигновал 3000 </a:t>
            </a:r>
            <a:r>
              <a:rPr lang="ru-RU" sz="2000" b="1" dirty="0" smtClean="0">
                <a:solidFill>
                  <a:srgbClr val="CC3300"/>
                </a:solidFill>
                <a:latin typeface="Arial Narrow" pitchFamily="34" charset="0"/>
              </a:rPr>
              <a:t>рублей на </a:t>
            </a:r>
            <a:r>
              <a:rPr lang="ru-RU" sz="2000" b="1" dirty="0" smtClean="0">
                <a:solidFill>
                  <a:srgbClr val="CC3300"/>
                </a:solidFill>
                <a:latin typeface="Arial Narrow" pitchFamily="34" charset="0"/>
              </a:rPr>
              <a:t>его похороны, отличавшиеся необычайной внушительностью и торжественностью.</a:t>
            </a:r>
            <a:endParaRPr lang="ru-RU" sz="2000" b="1" dirty="0">
              <a:solidFill>
                <a:srgbClr val="CC3300"/>
              </a:solidFill>
              <a:latin typeface="Arial Narrow" pitchFamily="34" charset="0"/>
            </a:endParaRPr>
          </a:p>
        </p:txBody>
      </p:sp>
      <p:pic>
        <p:nvPicPr>
          <p:cNvPr id="6" name="Рисунок 5" descr="Копия Руб0026.JPG"/>
          <p:cNvPicPr>
            <a:picLocks noChangeAspect="1"/>
          </p:cNvPicPr>
          <p:nvPr/>
        </p:nvPicPr>
        <p:blipFill>
          <a:blip r:embed="rId2" cstate="email"/>
          <a:srcRect/>
          <a:stretch>
            <a:fillRect/>
          </a:stretch>
        </p:blipFill>
        <p:spPr>
          <a:xfrm>
            <a:off x="142845" y="357166"/>
            <a:ext cx="4572032" cy="4037365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</p:pic>
      <p:sp>
        <p:nvSpPr>
          <p:cNvPr id="7" name="TextBox 6"/>
          <p:cNvSpPr txBox="1"/>
          <p:nvPr/>
        </p:nvSpPr>
        <p:spPr>
          <a:xfrm>
            <a:off x="571472" y="5000636"/>
            <a:ext cx="407196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i="1" dirty="0" smtClean="0">
                <a:solidFill>
                  <a:srgbClr val="C45008"/>
                </a:solidFill>
                <a:latin typeface="Arial Narrow" pitchFamily="34" charset="0"/>
              </a:rPr>
              <a:t>Русский концерт под управлением </a:t>
            </a:r>
          </a:p>
          <a:p>
            <a:r>
              <a:rPr lang="ru-RU" sz="2000" b="1" i="1" dirty="0" smtClean="0">
                <a:solidFill>
                  <a:srgbClr val="C45008"/>
                </a:solidFill>
                <a:latin typeface="Arial Narrow" pitchFamily="34" charset="0"/>
              </a:rPr>
              <a:t>Н.Г Рубинштейна в зале </a:t>
            </a:r>
          </a:p>
          <a:p>
            <a:r>
              <a:rPr lang="ru-RU" sz="2000" b="1" i="1" dirty="0" err="1" smtClean="0">
                <a:solidFill>
                  <a:srgbClr val="C45008"/>
                </a:solidFill>
                <a:latin typeface="Arial Narrow" pitchFamily="34" charset="0"/>
              </a:rPr>
              <a:t>Трокадеро</a:t>
            </a:r>
            <a:r>
              <a:rPr lang="ru-RU" sz="2000" b="1" i="1" dirty="0" smtClean="0">
                <a:solidFill>
                  <a:srgbClr val="C45008"/>
                </a:solidFill>
                <a:latin typeface="Arial Narrow" pitchFamily="34" charset="0"/>
              </a:rPr>
              <a:t> (Париж,1878г.)</a:t>
            </a:r>
            <a:endParaRPr lang="ru-RU" sz="2000" b="1" i="1" dirty="0">
              <a:solidFill>
                <a:srgbClr val="C45008"/>
              </a:solidFill>
              <a:latin typeface="Arial Narrow" pitchFamily="34" charset="0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Копия Руб0025.JPG"/>
          <p:cNvPicPr>
            <a:picLocks noChangeAspect="1"/>
          </p:cNvPicPr>
          <p:nvPr/>
        </p:nvPicPr>
        <p:blipFill>
          <a:blip r:embed="rId2" cstate="email"/>
          <a:srcRect/>
          <a:stretch>
            <a:fillRect/>
          </a:stretch>
        </p:blipFill>
        <p:spPr>
          <a:xfrm>
            <a:off x="3857620" y="3571876"/>
            <a:ext cx="5085808" cy="3043696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</p:pic>
      <p:sp>
        <p:nvSpPr>
          <p:cNvPr id="4" name="TextBox 3"/>
          <p:cNvSpPr txBox="1"/>
          <p:nvPr/>
        </p:nvSpPr>
        <p:spPr>
          <a:xfrm>
            <a:off x="500034" y="214290"/>
            <a:ext cx="8358246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solidFill>
                  <a:srgbClr val="CC3300"/>
                </a:solidFill>
                <a:latin typeface="Arial Narrow" pitchFamily="34" charset="0"/>
              </a:rPr>
              <a:t>Вместе со своим братом </a:t>
            </a:r>
            <a:r>
              <a:rPr lang="ru-RU" sz="2000" b="1" dirty="0" smtClean="0">
                <a:solidFill>
                  <a:srgbClr val="CC3300"/>
                </a:solidFill>
                <a:latin typeface="Arial Narrow" pitchFamily="34" charset="0"/>
              </a:rPr>
              <a:t>Рубинштейн принадлежал </a:t>
            </a:r>
            <a:r>
              <a:rPr lang="ru-RU" sz="2000" b="1" dirty="0" smtClean="0">
                <a:solidFill>
                  <a:srgbClr val="CC3300"/>
                </a:solidFill>
                <a:latin typeface="Arial Narrow" pitchFamily="34" charset="0"/>
              </a:rPr>
              <a:t>к величайшим пианистам века. "Игра </a:t>
            </a:r>
            <a:r>
              <a:rPr lang="ru-RU" sz="2000" b="1" dirty="0" smtClean="0">
                <a:solidFill>
                  <a:srgbClr val="CC3300"/>
                </a:solidFill>
                <a:latin typeface="Arial Narrow" pitchFamily="34" charset="0"/>
              </a:rPr>
              <a:t>Николая  Рубинштейна </a:t>
            </a:r>
            <a:r>
              <a:rPr lang="ru-RU" sz="2000" b="1" dirty="0" smtClean="0">
                <a:solidFill>
                  <a:srgbClr val="CC3300"/>
                </a:solidFill>
                <a:latin typeface="Arial Narrow" pitchFamily="34" charset="0"/>
              </a:rPr>
              <a:t>— представляла много родственного и сходного с вдохновенным художественным исполнением его брата. Но игра </a:t>
            </a:r>
            <a:r>
              <a:rPr lang="ru-RU" sz="2000" b="1" dirty="0" smtClean="0">
                <a:solidFill>
                  <a:srgbClr val="CC3300"/>
                </a:solidFill>
                <a:latin typeface="Arial Narrow" pitchFamily="34" charset="0"/>
              </a:rPr>
              <a:t>Николая всегда </a:t>
            </a:r>
            <a:r>
              <a:rPr lang="ru-RU" sz="2000" b="1" dirty="0" smtClean="0">
                <a:solidFill>
                  <a:srgbClr val="CC3300"/>
                </a:solidFill>
                <a:latin typeface="Arial Narrow" pitchFamily="34" charset="0"/>
              </a:rPr>
              <a:t>поражала и своей </a:t>
            </a:r>
            <a:r>
              <a:rPr lang="ru-RU" sz="2000" b="1" dirty="0" err="1" smtClean="0">
                <a:solidFill>
                  <a:srgbClr val="CC3300"/>
                </a:solidFill>
                <a:latin typeface="Arial Narrow" pitchFamily="34" charset="0"/>
              </a:rPr>
              <a:t>рассчитанностью</a:t>
            </a:r>
            <a:r>
              <a:rPr lang="ru-RU" sz="2000" b="1" dirty="0" smtClean="0">
                <a:solidFill>
                  <a:srgbClr val="CC3300"/>
                </a:solidFill>
                <a:latin typeface="Arial Narrow" pitchFamily="34" charset="0"/>
              </a:rPr>
              <a:t>, доходившей до мельчайших, еле уловимых деталей; в </a:t>
            </a:r>
            <a:r>
              <a:rPr lang="ru-RU" sz="2000" b="1" dirty="0" smtClean="0">
                <a:solidFill>
                  <a:srgbClr val="CC3300"/>
                </a:solidFill>
                <a:latin typeface="Arial Narrow" pitchFamily="34" charset="0"/>
              </a:rPr>
              <a:t>ней </a:t>
            </a:r>
            <a:r>
              <a:rPr lang="ru-RU" sz="2000" b="1" dirty="0" smtClean="0">
                <a:solidFill>
                  <a:srgbClr val="CC3300"/>
                </a:solidFill>
                <a:latin typeface="Arial Narrow" pitchFamily="34" charset="0"/>
              </a:rPr>
              <a:t>все было взвешено, чем она и отличалась от игры </a:t>
            </a:r>
            <a:r>
              <a:rPr lang="ru-RU" sz="2000" b="1" dirty="0" smtClean="0">
                <a:solidFill>
                  <a:srgbClr val="CC3300"/>
                </a:solidFill>
                <a:latin typeface="Arial Narrow" pitchFamily="34" charset="0"/>
              </a:rPr>
              <a:t>Антона , </a:t>
            </a:r>
            <a:r>
              <a:rPr lang="ru-RU" sz="2000" b="1" dirty="0" smtClean="0">
                <a:solidFill>
                  <a:srgbClr val="CC3300"/>
                </a:solidFill>
                <a:latin typeface="Arial Narrow" pitchFamily="34" charset="0"/>
              </a:rPr>
              <a:t>чаще отдававшегося настроению </a:t>
            </a:r>
            <a:r>
              <a:rPr lang="ru-RU" sz="2000" b="1" dirty="0" smtClean="0">
                <a:solidFill>
                  <a:srgbClr val="CC3300"/>
                </a:solidFill>
                <a:latin typeface="Arial Narrow" pitchFamily="34" charset="0"/>
              </a:rPr>
              <a:t>минуты» (</a:t>
            </a:r>
            <a:r>
              <a:rPr lang="ru-RU" sz="2000" b="1" dirty="0" err="1" smtClean="0">
                <a:solidFill>
                  <a:srgbClr val="CC3300"/>
                </a:solidFill>
                <a:latin typeface="Arial Narrow" pitchFamily="34" charset="0"/>
              </a:rPr>
              <a:t>Н.Буховцев</a:t>
            </a:r>
            <a:r>
              <a:rPr lang="ru-RU" sz="2000" b="1" dirty="0" smtClean="0">
                <a:solidFill>
                  <a:srgbClr val="CC3300"/>
                </a:solidFill>
                <a:latin typeface="Arial Narrow" pitchFamily="34" charset="0"/>
              </a:rPr>
              <a:t>). Как </a:t>
            </a:r>
            <a:r>
              <a:rPr lang="ru-RU" sz="2000" b="1" dirty="0" smtClean="0">
                <a:solidFill>
                  <a:srgbClr val="CC3300"/>
                </a:solidFill>
                <a:latin typeface="Arial Narrow" pitchFamily="34" charset="0"/>
              </a:rPr>
              <a:t>дирижер </a:t>
            </a:r>
            <a:r>
              <a:rPr lang="ru-RU" sz="2000" b="1" dirty="0" smtClean="0">
                <a:solidFill>
                  <a:srgbClr val="CC3300"/>
                </a:solidFill>
                <a:latin typeface="Arial Narrow" pitchFamily="34" charset="0"/>
              </a:rPr>
              <a:t>Николай Рубинштейн </a:t>
            </a:r>
            <a:r>
              <a:rPr lang="ru-RU" sz="2000" b="1" dirty="0" smtClean="0">
                <a:solidFill>
                  <a:srgbClr val="CC3300"/>
                </a:solidFill>
                <a:latin typeface="Arial Narrow" pitchFamily="34" charset="0"/>
              </a:rPr>
              <a:t>стоял выше своего брата; у него в оркестре все было </a:t>
            </a:r>
            <a:r>
              <a:rPr lang="ru-RU" sz="2000" b="1" dirty="0" smtClean="0">
                <a:solidFill>
                  <a:srgbClr val="CC3300"/>
                </a:solidFill>
                <a:latin typeface="Arial Narrow" pitchFamily="34" charset="0"/>
              </a:rPr>
              <a:t>ясно</a:t>
            </a:r>
            <a:r>
              <a:rPr lang="ru-RU" sz="2000" b="1" dirty="0" smtClean="0">
                <a:solidFill>
                  <a:srgbClr val="CC3300"/>
                </a:solidFill>
                <a:latin typeface="Arial Narrow" pitchFamily="34" charset="0"/>
              </a:rPr>
              <a:t>, </a:t>
            </a:r>
            <a:r>
              <a:rPr lang="ru-RU" sz="2000" b="1" dirty="0" smtClean="0">
                <a:solidFill>
                  <a:srgbClr val="CC3300"/>
                </a:solidFill>
                <a:latin typeface="Arial Narrow" pitchFamily="34" charset="0"/>
              </a:rPr>
              <a:t>все </a:t>
            </a:r>
            <a:r>
              <a:rPr lang="ru-RU" sz="2000" b="1" dirty="0" smtClean="0">
                <a:solidFill>
                  <a:srgbClr val="CC3300"/>
                </a:solidFill>
                <a:latin typeface="Arial Narrow" pitchFamily="34" charset="0"/>
              </a:rPr>
              <a:t>на своем </a:t>
            </a:r>
            <a:r>
              <a:rPr lang="ru-RU" sz="2000" b="1" dirty="0" smtClean="0">
                <a:solidFill>
                  <a:srgbClr val="CC3300"/>
                </a:solidFill>
                <a:latin typeface="Arial Narrow" pitchFamily="34" charset="0"/>
              </a:rPr>
              <a:t>месте; </a:t>
            </a:r>
            <a:r>
              <a:rPr lang="ru-RU" sz="2000" b="1" dirty="0" smtClean="0">
                <a:solidFill>
                  <a:srgbClr val="CC3300"/>
                </a:solidFill>
                <a:latin typeface="Arial Narrow" pitchFamily="34" charset="0"/>
              </a:rPr>
              <a:t>вместе с тем ему удавались — и даже лучше всего остального — вещи, требовавшие особенной страстности колорита.</a:t>
            </a:r>
            <a:endParaRPr lang="ru-RU" sz="2000" b="1" dirty="0">
              <a:solidFill>
                <a:srgbClr val="CC3300"/>
              </a:solidFill>
              <a:latin typeface="Arial Narrow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71472" y="4643446"/>
            <a:ext cx="3143272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i="1" dirty="0" smtClean="0">
                <a:solidFill>
                  <a:srgbClr val="CC3300"/>
                </a:solidFill>
                <a:latin typeface="Arial Narrow" pitchFamily="34" charset="0"/>
              </a:rPr>
              <a:t>Здание дворца </a:t>
            </a:r>
            <a:r>
              <a:rPr lang="ru-RU" sz="2000" b="1" i="1" dirty="0" err="1" smtClean="0">
                <a:solidFill>
                  <a:srgbClr val="CC3300"/>
                </a:solidFill>
                <a:latin typeface="Arial Narrow" pitchFamily="34" charset="0"/>
              </a:rPr>
              <a:t>Трокадеро</a:t>
            </a:r>
            <a:r>
              <a:rPr lang="ru-RU" sz="2000" b="1" i="1" dirty="0" smtClean="0">
                <a:solidFill>
                  <a:srgbClr val="CC3300"/>
                </a:solidFill>
                <a:latin typeface="Arial Narrow" pitchFamily="34" charset="0"/>
              </a:rPr>
              <a:t>, в котором проходили русские концерты на Всемирной выставке  </a:t>
            </a:r>
          </a:p>
          <a:p>
            <a:r>
              <a:rPr lang="ru-RU" sz="2000" b="1" i="1" dirty="0" smtClean="0">
                <a:solidFill>
                  <a:srgbClr val="CC3300"/>
                </a:solidFill>
                <a:latin typeface="Arial Narrow" pitchFamily="34" charset="0"/>
              </a:rPr>
              <a:t>1878 г. в Париже</a:t>
            </a:r>
            <a:endParaRPr lang="ru-RU" sz="2000" b="1" i="1" dirty="0">
              <a:solidFill>
                <a:srgbClr val="CC3300"/>
              </a:solidFill>
              <a:latin typeface="Arial Narrow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85720" y="214290"/>
            <a:ext cx="857256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srgbClr val="CC3300"/>
                </a:solidFill>
                <a:latin typeface="Arial Narrow" pitchFamily="34" charset="0"/>
              </a:rPr>
              <a:t>Николай Григорьевич Рубинштейн  (1835-1881) – видный деятель в истории </a:t>
            </a:r>
          </a:p>
          <a:p>
            <a:pPr algn="ctr"/>
            <a:r>
              <a:rPr lang="ru-RU" b="1" dirty="0" smtClean="0">
                <a:solidFill>
                  <a:srgbClr val="CC3300"/>
                </a:solidFill>
                <a:latin typeface="Arial Narrow" pitchFamily="34" charset="0"/>
              </a:rPr>
              <a:t>русской музыкальной культуры, организатор московского отделения «Русского музыкального общества», создатель и директор Московской консерватории. </a:t>
            </a:r>
          </a:p>
          <a:p>
            <a:pPr algn="ctr"/>
            <a:r>
              <a:rPr lang="ru-RU" b="1" dirty="0" smtClean="0">
                <a:solidFill>
                  <a:srgbClr val="CC3300"/>
                </a:solidFill>
                <a:latin typeface="Arial Narrow" pitchFamily="34" charset="0"/>
              </a:rPr>
              <a:t>Он в значительной степени определил направление отечественной музыкальной педагогики, утверждая в ней передовые идеи и принципы, выступая  за разумное соотношение общечеловеческого и национального. Жизнь Николая Рубинштейна целиком была отдана Москве. В этом городе прошла его артистическая , музыкально-организаторская и  педагогическая  деятельность.</a:t>
            </a:r>
            <a:endParaRPr lang="ru-RU" b="1" dirty="0">
              <a:solidFill>
                <a:srgbClr val="CC3300"/>
              </a:solidFill>
              <a:latin typeface="Arial Narrow" pitchFamily="34" charset="0"/>
            </a:endParaRPr>
          </a:p>
        </p:txBody>
      </p:sp>
      <p:pic>
        <p:nvPicPr>
          <p:cNvPr id="5" name="Рисунок 4" descr="Руб0003.JPG"/>
          <p:cNvPicPr>
            <a:picLocks noChangeAspect="1"/>
          </p:cNvPicPr>
          <p:nvPr/>
        </p:nvPicPr>
        <p:blipFill>
          <a:blip r:embed="rId2" cstate="email"/>
          <a:stretch>
            <a:fillRect/>
          </a:stretch>
        </p:blipFill>
        <p:spPr>
          <a:xfrm rot="21340985">
            <a:off x="1643394" y="2659621"/>
            <a:ext cx="2481817" cy="3899093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</p:pic>
      <p:pic>
        <p:nvPicPr>
          <p:cNvPr id="6" name="Рисунок 5" descr="Руб0004.JPG"/>
          <p:cNvPicPr>
            <a:picLocks noChangeAspect="1"/>
          </p:cNvPicPr>
          <p:nvPr/>
        </p:nvPicPr>
        <p:blipFill>
          <a:blip r:embed="rId3" cstate="email"/>
          <a:stretch>
            <a:fillRect/>
          </a:stretch>
        </p:blipFill>
        <p:spPr>
          <a:xfrm rot="223362">
            <a:off x="4764610" y="2722260"/>
            <a:ext cx="2559900" cy="38157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714348" y="357166"/>
            <a:ext cx="7643866" cy="5355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CC3300"/>
                </a:solidFill>
                <a:effectLst/>
                <a:latin typeface="Arial Narrow" pitchFamily="34" charset="0"/>
                <a:ea typeface="Times New Roman" pitchFamily="18" charset="0"/>
                <a:cs typeface="Times New Roman" pitchFamily="18" charset="0"/>
              </a:rPr>
              <a:t>           СПИСОК ИСПОЛЬЗОВАННОЙ ЛИТЕРАТУРЫ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b="1" i="0" u="none" strike="noStrike" cap="none" normalizeH="0" baseline="0" dirty="0" smtClean="0">
              <a:ln>
                <a:noFill/>
              </a:ln>
              <a:solidFill>
                <a:srgbClr val="CC3300"/>
              </a:solidFill>
              <a:effectLst/>
              <a:latin typeface="Arial Narrow" pitchFamily="34" charset="0"/>
              <a:ea typeface="Times New Roman" pitchFamily="18" charset="0"/>
              <a:cs typeface="Times New Roman" pitchFamily="18" charset="0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CC3300"/>
                </a:solidFill>
                <a:effectLst/>
                <a:latin typeface="Arial Narrow" pitchFamily="34" charset="0"/>
                <a:ea typeface="Times New Roman" pitchFamily="18" charset="0"/>
                <a:cs typeface="Times New Roman" pitchFamily="18" charset="0"/>
              </a:rPr>
              <a:t>Алексеев, А. История фортепианного искусства [Текст] : учебник / А. Алексеев. - М. : Музыка, 1967. – 285 с.</a:t>
            </a:r>
            <a:endParaRPr kumimoji="0" lang="ru-RU" b="1" i="0" u="none" strike="noStrike" cap="none" normalizeH="0" baseline="0" dirty="0" smtClean="0">
              <a:ln>
                <a:noFill/>
              </a:ln>
              <a:solidFill>
                <a:srgbClr val="CC3300"/>
              </a:solidFill>
              <a:effectLst/>
              <a:latin typeface="Arial Narrow" pitchFamily="34" charset="0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ru-RU" b="1" i="0" u="none" strike="noStrike" cap="none" normalizeH="0" baseline="0" dirty="0" err="1" smtClean="0">
                <a:ln>
                  <a:noFill/>
                </a:ln>
                <a:solidFill>
                  <a:srgbClr val="CC3300"/>
                </a:solidFill>
                <a:effectLst/>
                <a:latin typeface="Arial Narrow" pitchFamily="34" charset="0"/>
                <a:ea typeface="Times New Roman" pitchFamily="18" charset="0"/>
                <a:cs typeface="Times New Roman" pitchFamily="18" charset="0"/>
              </a:rPr>
              <a:t>Баренбойм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CC3300"/>
                </a:solidFill>
                <a:effectLst/>
                <a:latin typeface="Arial Narrow" pitchFamily="34" charset="0"/>
                <a:ea typeface="Times New Roman" pitchFamily="18" charset="0"/>
                <a:cs typeface="Times New Roman" pitchFamily="18" charset="0"/>
              </a:rPr>
              <a:t>,</a:t>
            </a:r>
            <a:r>
              <a:rPr kumimoji="0" lang="ru-RU" b="1" i="0" u="none" strike="noStrike" cap="none" normalizeH="0" dirty="0" smtClean="0">
                <a:ln>
                  <a:noFill/>
                </a:ln>
                <a:solidFill>
                  <a:srgbClr val="CC3300"/>
                </a:solidFill>
                <a:effectLst/>
                <a:latin typeface="Arial Narrow" pitchFamily="34" charset="0"/>
                <a:ea typeface="Times New Roman" pitchFamily="18" charset="0"/>
                <a:cs typeface="Times New Roman" pitchFamily="18" charset="0"/>
              </a:rPr>
              <a:t> Л. 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CC3300"/>
                </a:solidFill>
                <a:effectLst/>
                <a:latin typeface="Arial Narrow" pitchFamily="34" charset="0"/>
                <a:ea typeface="Times New Roman" pitchFamily="18" charset="0"/>
                <a:cs typeface="Times New Roman" pitchFamily="18" charset="0"/>
              </a:rPr>
              <a:t>Николай Григорьевич Рубинштейн [Текст] : история жизни и деятельности / Л. </a:t>
            </a:r>
            <a:r>
              <a:rPr kumimoji="0" lang="ru-RU" b="1" i="0" u="none" strike="noStrike" cap="none" normalizeH="0" baseline="0" dirty="0" err="1" smtClean="0">
                <a:ln>
                  <a:noFill/>
                </a:ln>
                <a:solidFill>
                  <a:srgbClr val="CC3300"/>
                </a:solidFill>
                <a:effectLst/>
                <a:latin typeface="Arial Narrow" pitchFamily="34" charset="0"/>
                <a:ea typeface="Times New Roman" pitchFamily="18" charset="0"/>
                <a:cs typeface="Times New Roman" pitchFamily="18" charset="0"/>
              </a:rPr>
              <a:t>Баренбойм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CC3300"/>
                </a:solidFill>
                <a:effectLst/>
                <a:latin typeface="Arial Narrow" pitchFamily="34" charset="0"/>
                <a:ea typeface="Times New Roman" pitchFamily="18" charset="0"/>
                <a:cs typeface="Times New Roman" pitchFamily="18" charset="0"/>
              </a:rPr>
              <a:t>. — М. : Музыка, 1982. — 278 с. </a:t>
            </a:r>
            <a:endParaRPr kumimoji="0" lang="ru-RU" b="1" i="0" u="none" strike="noStrike" cap="none" normalizeH="0" baseline="0" dirty="0" smtClean="0">
              <a:ln>
                <a:noFill/>
              </a:ln>
              <a:solidFill>
                <a:srgbClr val="CC3300"/>
              </a:solidFill>
              <a:effectLst/>
              <a:latin typeface="Arial Narrow" pitchFamily="34" charset="0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ru-RU" b="1" i="0" u="none" strike="noStrike" cap="none" normalizeH="0" baseline="0" dirty="0" err="1" smtClean="0">
                <a:ln>
                  <a:noFill/>
                </a:ln>
                <a:solidFill>
                  <a:srgbClr val="CC3300"/>
                </a:solidFill>
                <a:effectLst/>
                <a:latin typeface="Arial Narrow" pitchFamily="34" charset="0"/>
                <a:ea typeface="Times New Roman" pitchFamily="18" charset="0"/>
                <a:cs typeface="Times New Roman" pitchFamily="18" charset="0"/>
              </a:rPr>
              <a:t>Гороностаева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CC3300"/>
                </a:solidFill>
                <a:effectLst/>
                <a:latin typeface="Arial Narrow" pitchFamily="34" charset="0"/>
                <a:ea typeface="Times New Roman" pitchFamily="18" charset="0"/>
                <a:cs typeface="Times New Roman" pitchFamily="18" charset="0"/>
              </a:rPr>
              <a:t>. В. Нужен ли конкурс имени Николая Рубинштейна [Текст]  / В. </a:t>
            </a:r>
            <a:r>
              <a:rPr kumimoji="0" lang="ru-RU" b="1" i="0" u="none" strike="noStrike" cap="none" normalizeH="0" baseline="0" dirty="0" err="1" smtClean="0">
                <a:ln>
                  <a:noFill/>
                </a:ln>
                <a:solidFill>
                  <a:srgbClr val="CC3300"/>
                </a:solidFill>
                <a:effectLst/>
                <a:latin typeface="Arial Narrow" pitchFamily="34" charset="0"/>
                <a:ea typeface="Times New Roman" pitchFamily="18" charset="0"/>
                <a:cs typeface="Times New Roman" pitchFamily="18" charset="0"/>
              </a:rPr>
              <a:t>Горностаева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CC3300"/>
                </a:solidFill>
                <a:effectLst/>
                <a:latin typeface="Arial Narrow" pitchFamily="34" charset="0"/>
                <a:ea typeface="Times New Roman" pitchFamily="18" charset="0"/>
                <a:cs typeface="Times New Roman" pitchFamily="18" charset="0"/>
              </a:rPr>
              <a:t> // Музыкальная жизнь. – 2001. - № 8. – С.20-22.</a:t>
            </a:r>
            <a:endParaRPr kumimoji="0" lang="ru-RU" b="1" i="0" u="none" strike="noStrike" cap="none" normalizeH="0" baseline="0" dirty="0" smtClean="0">
              <a:ln>
                <a:noFill/>
              </a:ln>
              <a:solidFill>
                <a:srgbClr val="CC3300"/>
              </a:solidFill>
              <a:effectLst/>
              <a:latin typeface="Arial Narrow" pitchFamily="34" charset="0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ru-RU" b="1" i="0" u="none" strike="noStrike" cap="none" normalizeH="0" baseline="0" dirty="0" err="1" smtClean="0">
                <a:ln>
                  <a:noFill/>
                </a:ln>
                <a:solidFill>
                  <a:srgbClr val="CC3300"/>
                </a:solidFill>
                <a:effectLst/>
                <a:latin typeface="Arial Narrow" pitchFamily="34" charset="0"/>
                <a:ea typeface="Times New Roman" pitchFamily="18" charset="0"/>
                <a:cs typeface="Times New Roman" pitchFamily="18" charset="0"/>
              </a:rPr>
              <a:t>Кашкин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CC3300"/>
                </a:solidFill>
                <a:effectLst/>
                <a:latin typeface="Arial Narrow" pitchFamily="34" charset="0"/>
                <a:ea typeface="Times New Roman" pitchFamily="18" charset="0"/>
                <a:cs typeface="Times New Roman" pitchFamily="18" charset="0"/>
              </a:rPr>
              <a:t>, Н. Воспоминания о Рубинштейне [Текст] / Н. </a:t>
            </a:r>
            <a:r>
              <a:rPr kumimoji="0" lang="ru-RU" b="1" i="0" u="none" strike="noStrike" cap="none" normalizeH="0" baseline="0" dirty="0" err="1" smtClean="0">
                <a:ln>
                  <a:noFill/>
                </a:ln>
                <a:solidFill>
                  <a:srgbClr val="CC3300"/>
                </a:solidFill>
                <a:effectLst/>
                <a:latin typeface="Arial Narrow" pitchFamily="34" charset="0"/>
                <a:ea typeface="Times New Roman" pitchFamily="18" charset="0"/>
                <a:cs typeface="Times New Roman" pitchFamily="18" charset="0"/>
              </a:rPr>
              <a:t>Кашкин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CC3300"/>
                </a:solidFill>
                <a:effectLst/>
                <a:latin typeface="Arial Narrow" pitchFamily="34" charset="0"/>
                <a:ea typeface="Times New Roman" pitchFamily="18" charset="0"/>
                <a:cs typeface="Times New Roman" pitchFamily="18" charset="0"/>
              </a:rPr>
              <a:t> // Музыкальная жизнь. – 1966. - №13. – С.8 – 10. </a:t>
            </a:r>
            <a:endParaRPr kumimoji="0" lang="ru-RU" b="1" i="0" u="none" strike="noStrike" cap="none" normalizeH="0" baseline="0" dirty="0" smtClean="0">
              <a:ln>
                <a:noFill/>
              </a:ln>
              <a:solidFill>
                <a:srgbClr val="CC3300"/>
              </a:solidFill>
              <a:effectLst/>
              <a:latin typeface="Arial Narrow" pitchFamily="34" charset="0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ru-RU" b="1" i="0" u="none" strike="noStrike" cap="none" normalizeH="0" baseline="0" dirty="0" err="1" smtClean="0">
                <a:ln>
                  <a:noFill/>
                </a:ln>
                <a:solidFill>
                  <a:srgbClr val="CC3300"/>
                </a:solidFill>
                <a:effectLst/>
                <a:latin typeface="Arial Narrow" pitchFamily="34" charset="0"/>
                <a:ea typeface="Times New Roman" pitchFamily="18" charset="0"/>
                <a:cs typeface="Times New Roman" pitchFamily="18" charset="0"/>
              </a:rPr>
              <a:t>Кунин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CC3300"/>
                </a:solidFill>
                <a:effectLst/>
                <a:latin typeface="Arial Narrow" pitchFamily="34" charset="0"/>
                <a:ea typeface="Times New Roman" pitchFamily="18" charset="0"/>
                <a:cs typeface="Times New Roman" pitchFamily="18" charset="0"/>
              </a:rPr>
              <a:t>, И. Николай Григорьевич Рубинштейн [Текст] / И. </a:t>
            </a:r>
            <a:r>
              <a:rPr kumimoji="0" lang="ru-RU" b="1" i="0" u="none" strike="noStrike" cap="none" normalizeH="0" baseline="0" dirty="0" err="1" smtClean="0">
                <a:ln>
                  <a:noFill/>
                </a:ln>
                <a:solidFill>
                  <a:srgbClr val="CC3300"/>
                </a:solidFill>
                <a:effectLst/>
                <a:latin typeface="Arial Narrow" pitchFamily="34" charset="0"/>
                <a:ea typeface="Times New Roman" pitchFamily="18" charset="0"/>
                <a:cs typeface="Times New Roman" pitchFamily="18" charset="0"/>
              </a:rPr>
              <a:t>Кунин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CC3300"/>
                </a:solidFill>
                <a:effectLst/>
                <a:latin typeface="Arial Narrow" pitchFamily="34" charset="0"/>
                <a:ea typeface="Times New Roman" pitchFamily="18" charset="0"/>
                <a:cs typeface="Times New Roman" pitchFamily="18" charset="0"/>
              </a:rPr>
              <a:t> //  Музыкальная жизнь. – 1960. - № 13. – С. 11-12.</a:t>
            </a:r>
            <a:endParaRPr kumimoji="0" lang="ru-RU" b="1" i="0" u="none" strike="noStrike" cap="none" normalizeH="0" baseline="0" dirty="0" smtClean="0">
              <a:ln>
                <a:noFill/>
              </a:ln>
              <a:solidFill>
                <a:srgbClr val="CC3300"/>
              </a:solidFill>
              <a:effectLst/>
              <a:latin typeface="Arial Narrow" pitchFamily="34" charset="0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ru-RU" b="1" i="0" u="none" strike="noStrike" cap="none" normalizeH="0" baseline="0" dirty="0" err="1" smtClean="0">
                <a:ln>
                  <a:noFill/>
                </a:ln>
                <a:solidFill>
                  <a:srgbClr val="CC3300"/>
                </a:solidFill>
                <a:effectLst/>
                <a:latin typeface="Arial Narrow" pitchFamily="34" charset="0"/>
                <a:ea typeface="Times New Roman" pitchFamily="18" charset="0"/>
                <a:cs typeface="Times New Roman" pitchFamily="18" charset="0"/>
              </a:rPr>
              <a:t>Рапацкая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CC3300"/>
                </a:solidFill>
                <a:effectLst/>
                <a:latin typeface="Arial Narrow" pitchFamily="34" charset="0"/>
                <a:ea typeface="Times New Roman" pitchFamily="18" charset="0"/>
                <a:cs typeface="Times New Roman" pitchFamily="18" charset="0"/>
              </a:rPr>
              <a:t>, Л. А. История русской музыки: от Древней Руси до Серебряного века [Текст] / Л. А. </a:t>
            </a:r>
            <a:r>
              <a:rPr kumimoji="0" lang="ru-RU" b="1" i="0" u="none" strike="noStrike" cap="none" normalizeH="0" baseline="0" dirty="0" err="1" smtClean="0">
                <a:ln>
                  <a:noFill/>
                </a:ln>
                <a:solidFill>
                  <a:srgbClr val="CC3300"/>
                </a:solidFill>
                <a:effectLst/>
                <a:latin typeface="Arial Narrow" pitchFamily="34" charset="0"/>
                <a:ea typeface="Times New Roman" pitchFamily="18" charset="0"/>
                <a:cs typeface="Times New Roman" pitchFamily="18" charset="0"/>
              </a:rPr>
              <a:t>Рапацкая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CC3300"/>
                </a:solidFill>
                <a:effectLst/>
                <a:latin typeface="Arial Narrow" pitchFamily="34" charset="0"/>
                <a:ea typeface="Times New Roman" pitchFamily="18" charset="0"/>
                <a:cs typeface="Times New Roman" pitchFamily="18" charset="0"/>
              </a:rPr>
              <a:t>. – СПб. : Издательство Лань, Издательство Планета Музыки, 2015. – 480 с.</a:t>
            </a:r>
            <a:endParaRPr kumimoji="0" lang="ru-RU" b="1" i="0" u="none" strike="noStrike" cap="none" normalizeH="0" baseline="0" dirty="0" smtClean="0">
              <a:ln>
                <a:noFill/>
              </a:ln>
              <a:solidFill>
                <a:srgbClr val="CC3300"/>
              </a:solidFill>
              <a:effectLst/>
              <a:latin typeface="Arial Narrow" pitchFamily="34" charset="0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CC3300"/>
                </a:solidFill>
                <a:effectLst/>
                <a:latin typeface="Arial Narrow" pitchFamily="34" charset="0"/>
                <a:ea typeface="Times New Roman" pitchFamily="18" charset="0"/>
                <a:cs typeface="Times New Roman" pitchFamily="18" charset="0"/>
              </a:rPr>
              <a:t>Сухова, Л.Г. Выдающиеся мастера прошлого [Текст]  / Л.Г.Сухова  //  Музыка и время. – 2004. - № 7. – С. 46-50.</a:t>
            </a:r>
            <a:endParaRPr kumimoji="0" lang="ru-RU" b="1" i="0" u="none" strike="noStrike" cap="none" normalizeH="0" baseline="0" dirty="0" smtClean="0">
              <a:ln>
                <a:noFill/>
              </a:ln>
              <a:solidFill>
                <a:srgbClr val="CC3300"/>
              </a:solidFill>
              <a:effectLst/>
              <a:latin typeface="Arial Narrow" pitchFamily="34" charset="0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CC3300"/>
                </a:solidFill>
                <a:effectLst/>
                <a:latin typeface="Arial Narrow" pitchFamily="34" charset="0"/>
                <a:ea typeface="Times New Roman" pitchFamily="18" charset="0"/>
                <a:cs typeface="Times New Roman" pitchFamily="18" charset="0"/>
              </a:rPr>
              <a:t>Федорович, Е.Н. Педагогическое наследие крупнейших российских пианистов  [Текст]/ </a:t>
            </a:r>
            <a:r>
              <a:rPr kumimoji="0" lang="ru-RU" b="1" i="0" u="none" strike="noStrike" cap="none" normalizeH="0" baseline="0" dirty="0" err="1" smtClean="0">
                <a:ln>
                  <a:noFill/>
                </a:ln>
                <a:solidFill>
                  <a:srgbClr val="CC3300"/>
                </a:solidFill>
                <a:effectLst/>
                <a:latin typeface="Arial Narrow" pitchFamily="34" charset="0"/>
                <a:ea typeface="Times New Roman" pitchFamily="18" charset="0"/>
                <a:cs typeface="Times New Roman" pitchFamily="18" charset="0"/>
              </a:rPr>
              <a:t>Урал.гос.пед.ун-т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CC3300"/>
                </a:solidFill>
                <a:effectLst/>
                <a:latin typeface="Arial Narrow" pitchFamily="34" charset="0"/>
                <a:ea typeface="Times New Roman" pitchFamily="18" charset="0"/>
                <a:cs typeface="Times New Roman" pitchFamily="18" charset="0"/>
              </a:rPr>
              <a:t>. — Екатеринбург : Б.и., 2001. — 254с.</a:t>
            </a:r>
            <a:endParaRPr kumimoji="0" lang="ru-RU" b="1" i="0" u="none" strike="noStrike" cap="none" normalizeH="0" baseline="0" dirty="0" smtClean="0">
              <a:ln>
                <a:noFill/>
              </a:ln>
              <a:solidFill>
                <a:srgbClr val="CC3300"/>
              </a:solidFill>
              <a:effectLst/>
              <a:latin typeface="Arial Narrow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 descr="otkrytoe-pismo-n-amp-a-rubinstein-postcard-1910.jpg"/>
          <p:cNvPicPr>
            <a:picLocks noChangeAspect="1"/>
          </p:cNvPicPr>
          <p:nvPr/>
        </p:nvPicPr>
        <p:blipFill>
          <a:blip r:embed="rId2" cstate="email"/>
          <a:stretch>
            <a:fillRect/>
          </a:stretch>
        </p:blipFill>
        <p:spPr>
          <a:xfrm>
            <a:off x="285720" y="285728"/>
            <a:ext cx="3350905" cy="428628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</p:pic>
      <p:sp>
        <p:nvSpPr>
          <p:cNvPr id="6" name="TextBox 5"/>
          <p:cNvSpPr txBox="1"/>
          <p:nvPr/>
        </p:nvSpPr>
        <p:spPr>
          <a:xfrm>
            <a:off x="4000496" y="285728"/>
            <a:ext cx="4786346" cy="62478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solidFill>
                  <a:srgbClr val="CC3300"/>
                </a:solidFill>
                <a:latin typeface="Arial Narrow" pitchFamily="34" charset="0"/>
              </a:rPr>
              <a:t>Имя Николая Рубинштейна находится несколько  в тени его выдающегося старшего брата Антона. </a:t>
            </a:r>
            <a:r>
              <a:rPr lang="ru-RU" sz="2000" b="1" dirty="0" smtClean="0">
                <a:solidFill>
                  <a:srgbClr val="CC3300"/>
                </a:solidFill>
                <a:latin typeface="Arial Narrow" pitchFamily="34" charset="0"/>
              </a:rPr>
              <a:t>Николай </a:t>
            </a:r>
            <a:r>
              <a:rPr lang="ru-RU" sz="2000" b="1" dirty="0" smtClean="0">
                <a:solidFill>
                  <a:srgbClr val="CC3300"/>
                </a:solidFill>
                <a:latin typeface="Arial Narrow" pitchFamily="34" charset="0"/>
              </a:rPr>
              <a:t>и Антон Рубинштейны  в детстве сделали классическую карьеру вундеркиндов. Оба, несмотря на громкую концертную славу, помимо музыкальных способностей, проявляли огромную тягу к знаниям. Так Николай , не прекращая занятий музыкой, окончил юридический факультет Московского университета. Как пианист Николай отличался безукоризненной точностью исполнения. Каждый его концерт становился событием в музыкальной жизни, он был, несомненно, одним из крупнейших пианистов мира.</a:t>
            </a:r>
          </a:p>
          <a:p>
            <a:pPr algn="ctr"/>
            <a:r>
              <a:rPr lang="ru-RU" sz="2000" b="1" dirty="0" smtClean="0">
                <a:solidFill>
                  <a:srgbClr val="CC3300"/>
                </a:solidFill>
                <a:latin typeface="Arial Narrow" pitchFamily="34" charset="0"/>
              </a:rPr>
              <a:t> В истории исполнительского искусства оба брата прославились не только как виртуозы, но прежде всего как глубоко мыслящие и чувствующие художники.</a:t>
            </a:r>
            <a:endParaRPr lang="ru-RU" sz="2000" b="1" dirty="0">
              <a:solidFill>
                <a:srgbClr val="CC3300"/>
              </a:solidFill>
              <a:latin typeface="Arial Narrow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928662" y="4857760"/>
            <a:ext cx="221457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i="1" dirty="0" smtClean="0">
                <a:solidFill>
                  <a:schemeClr val="accent6">
                    <a:lumMod val="75000"/>
                  </a:schemeClr>
                </a:solidFill>
                <a:latin typeface="Arial Narrow" pitchFamily="34" charset="0"/>
              </a:rPr>
              <a:t>Николай и Антон Рубинштейны</a:t>
            </a:r>
            <a:endParaRPr lang="ru-RU" sz="2000" b="1" i="1" dirty="0">
              <a:solidFill>
                <a:schemeClr val="accent6">
                  <a:lumMod val="75000"/>
                </a:schemeClr>
              </a:solidFill>
              <a:latin typeface="Arial Narrow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143372" y="571480"/>
            <a:ext cx="4429156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solidFill>
                  <a:srgbClr val="CC3300"/>
                </a:solidFill>
                <a:latin typeface="Arial Narrow" pitchFamily="34" charset="0"/>
              </a:rPr>
              <a:t>Учась в Московском университете, </a:t>
            </a:r>
            <a:endParaRPr lang="ru-RU" sz="2000" b="1" dirty="0" smtClean="0">
              <a:solidFill>
                <a:srgbClr val="CC3300"/>
              </a:solidFill>
              <a:latin typeface="Arial Narrow" pitchFamily="34" charset="0"/>
            </a:endParaRPr>
          </a:p>
          <a:p>
            <a:pPr algn="ctr"/>
            <a:r>
              <a:rPr lang="ru-RU" sz="2000" b="1" dirty="0" smtClean="0">
                <a:solidFill>
                  <a:srgbClr val="CC3300"/>
                </a:solidFill>
                <a:latin typeface="Arial Narrow" pitchFamily="34" charset="0"/>
              </a:rPr>
              <a:t>Н</a:t>
            </a:r>
            <a:r>
              <a:rPr lang="ru-RU" sz="2000" b="1" dirty="0" smtClean="0">
                <a:solidFill>
                  <a:srgbClr val="CC3300"/>
                </a:solidFill>
                <a:latin typeface="Arial Narrow" pitchFamily="34" charset="0"/>
              </a:rPr>
              <a:t>. Рубинштейн сближается с либерально настроенной российской интеллигенцией. В общении с этими людьми, в спорах рождалось мировоззрение Николая Рубинштейна, </a:t>
            </a:r>
            <a:r>
              <a:rPr lang="ru-RU" sz="2000" b="1" dirty="0" err="1" smtClean="0">
                <a:solidFill>
                  <a:srgbClr val="CC3300"/>
                </a:solidFill>
                <a:latin typeface="Arial Narrow" pitchFamily="34" charset="0"/>
              </a:rPr>
              <a:t>откристаллизовывались</a:t>
            </a:r>
            <a:r>
              <a:rPr lang="ru-RU" sz="2000" b="1" dirty="0" smtClean="0">
                <a:solidFill>
                  <a:srgbClr val="CC3300"/>
                </a:solidFill>
                <a:latin typeface="Arial Narrow" pitchFamily="34" charset="0"/>
              </a:rPr>
              <a:t>  его взгляды на искусство, вырабатывались жизненные установки и принципы. </a:t>
            </a:r>
            <a:endParaRPr lang="ru-RU" sz="2000" b="1" dirty="0" smtClean="0">
              <a:solidFill>
                <a:srgbClr val="CC3300"/>
              </a:solidFill>
              <a:latin typeface="Arial Narrow" pitchFamily="34" charset="0"/>
            </a:endParaRPr>
          </a:p>
          <a:p>
            <a:pPr algn="ctr"/>
            <a:r>
              <a:rPr lang="ru-RU" sz="2000" b="1" dirty="0" smtClean="0">
                <a:solidFill>
                  <a:srgbClr val="CC3300"/>
                </a:solidFill>
                <a:latin typeface="Arial Narrow" pitchFamily="34" charset="0"/>
              </a:rPr>
              <a:t>В </a:t>
            </a:r>
            <a:r>
              <a:rPr lang="ru-RU" sz="2000" b="1" dirty="0" smtClean="0">
                <a:solidFill>
                  <a:srgbClr val="CC3300"/>
                </a:solidFill>
                <a:latin typeface="Arial Narrow" pitchFamily="34" charset="0"/>
              </a:rPr>
              <a:t>начале Х</a:t>
            </a:r>
            <a:r>
              <a:rPr lang="en-US" sz="2000" b="1" dirty="0" smtClean="0">
                <a:solidFill>
                  <a:srgbClr val="CC3300"/>
                </a:solidFill>
                <a:latin typeface="Arial Narrow" pitchFamily="34" charset="0"/>
              </a:rPr>
              <a:t>I</a:t>
            </a:r>
            <a:r>
              <a:rPr lang="ru-RU" sz="2000" b="1" dirty="0" smtClean="0">
                <a:solidFill>
                  <a:srgbClr val="CC3300"/>
                </a:solidFill>
                <a:latin typeface="Arial Narrow" pitchFamily="34" charset="0"/>
              </a:rPr>
              <a:t>Х века концертная жизнь была чрезвычайно скудной , в Москве не было специальной концертной организации, серьезная музыка звучала очень редко, однако потребность в ней была велика. </a:t>
            </a:r>
            <a:endParaRPr lang="ru-RU" sz="2000" b="1" dirty="0">
              <a:solidFill>
                <a:srgbClr val="CC3300"/>
              </a:solidFill>
              <a:latin typeface="Arial Narrow" pitchFamily="34" charset="0"/>
            </a:endParaRPr>
          </a:p>
        </p:txBody>
      </p:sp>
      <p:pic>
        <p:nvPicPr>
          <p:cNvPr id="4" name="Рисунок 3" descr="Руб0016.JPG"/>
          <p:cNvPicPr>
            <a:picLocks noChangeAspect="1"/>
          </p:cNvPicPr>
          <p:nvPr/>
        </p:nvPicPr>
        <p:blipFill>
          <a:blip r:embed="rId2" cstate="email"/>
          <a:srcRect/>
          <a:stretch>
            <a:fillRect/>
          </a:stretch>
        </p:blipFill>
        <p:spPr>
          <a:xfrm>
            <a:off x="642910" y="285728"/>
            <a:ext cx="2875032" cy="434627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</p:pic>
      <p:sp>
        <p:nvSpPr>
          <p:cNvPr id="5" name="TextBox 4"/>
          <p:cNvSpPr txBox="1"/>
          <p:nvPr/>
        </p:nvSpPr>
        <p:spPr>
          <a:xfrm>
            <a:off x="714348" y="5000636"/>
            <a:ext cx="257176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i="1" dirty="0" smtClean="0">
                <a:solidFill>
                  <a:srgbClr val="D16309"/>
                </a:solidFill>
                <a:latin typeface="Arial Narrow" pitchFamily="34" charset="0"/>
              </a:rPr>
              <a:t>Николай Рубинштейн </a:t>
            </a:r>
          </a:p>
          <a:p>
            <a:pPr algn="ctr"/>
            <a:r>
              <a:rPr lang="ru-RU" sz="2000" b="1" i="1" dirty="0" smtClean="0">
                <a:solidFill>
                  <a:srgbClr val="D16309"/>
                </a:solidFill>
                <a:latin typeface="Arial Narrow" pitchFamily="34" charset="0"/>
              </a:rPr>
              <a:t>1850-е годы.</a:t>
            </a:r>
            <a:endParaRPr lang="ru-RU" sz="2000" b="1" i="1" dirty="0">
              <a:solidFill>
                <a:srgbClr val="D16309"/>
              </a:solidFill>
              <a:latin typeface="Arial Narrow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42844" y="142852"/>
            <a:ext cx="5715040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 smtClean="0">
                <a:solidFill>
                  <a:srgbClr val="CC3300"/>
                </a:solidFill>
                <a:latin typeface="Arial Narrow" pitchFamily="34" charset="0"/>
              </a:rPr>
              <a:t>Идея создания Русского музыкального общества возникла у Антона Рубинштейна , который открыл РМО в 1959 году в Петербурге.  В конце этого же года </a:t>
            </a:r>
            <a:r>
              <a:rPr lang="ru-RU" sz="2000" b="1" dirty="0" smtClean="0">
                <a:solidFill>
                  <a:srgbClr val="CC3300"/>
                </a:solidFill>
                <a:latin typeface="Arial Narrow" pitchFamily="34" charset="0"/>
              </a:rPr>
              <a:t>открылось </a:t>
            </a:r>
            <a:r>
              <a:rPr lang="ru-RU" sz="2000" b="1" dirty="0" smtClean="0">
                <a:solidFill>
                  <a:srgbClr val="CC3300"/>
                </a:solidFill>
                <a:latin typeface="Arial Narrow" pitchFamily="34" charset="0"/>
              </a:rPr>
              <a:t>отделение РМО в Москве, которое возглавил Николай Рубинштейн.</a:t>
            </a:r>
            <a:endParaRPr lang="ru-RU" sz="2000" b="1" dirty="0">
              <a:solidFill>
                <a:srgbClr val="CC3300"/>
              </a:solidFill>
              <a:latin typeface="Arial Narrow" pitchFamily="34" charset="0"/>
            </a:endParaRPr>
          </a:p>
        </p:txBody>
      </p:sp>
      <p:pic>
        <p:nvPicPr>
          <p:cNvPr id="3" name="Рисунок 2" descr="Копия Руб0018.JPG"/>
          <p:cNvPicPr>
            <a:picLocks noChangeAspect="1"/>
          </p:cNvPicPr>
          <p:nvPr/>
        </p:nvPicPr>
        <p:blipFill>
          <a:blip r:embed="rId2" cstate="email"/>
          <a:srcRect/>
          <a:stretch>
            <a:fillRect/>
          </a:stretch>
        </p:blipFill>
        <p:spPr>
          <a:xfrm>
            <a:off x="500034" y="2071678"/>
            <a:ext cx="4316609" cy="314327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</p:pic>
      <p:sp>
        <p:nvSpPr>
          <p:cNvPr id="4" name="TextBox 3"/>
          <p:cNvSpPr txBox="1"/>
          <p:nvPr/>
        </p:nvSpPr>
        <p:spPr>
          <a:xfrm>
            <a:off x="500034" y="5429264"/>
            <a:ext cx="407196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i="1" dirty="0" smtClean="0">
                <a:solidFill>
                  <a:srgbClr val="D16309"/>
                </a:solidFill>
                <a:latin typeface="Arial Narrow" pitchFamily="34" charset="0"/>
              </a:rPr>
              <a:t>Дом на Моховой улице, в котором помещались Музыкальные классы РМО в Москве с 1864 г.</a:t>
            </a:r>
            <a:endParaRPr lang="ru-RU" sz="2000" b="1" i="1" dirty="0">
              <a:solidFill>
                <a:srgbClr val="D16309"/>
              </a:solidFill>
              <a:latin typeface="Arial Narrow" pitchFamily="34" charset="0"/>
            </a:endParaRPr>
          </a:p>
        </p:txBody>
      </p:sp>
      <p:pic>
        <p:nvPicPr>
          <p:cNvPr id="5" name="Рисунок 4" descr="Руб0018.JPG"/>
          <p:cNvPicPr>
            <a:picLocks noChangeAspect="1"/>
          </p:cNvPicPr>
          <p:nvPr/>
        </p:nvPicPr>
        <p:blipFill>
          <a:blip r:embed="rId3" cstate="email"/>
          <a:srcRect/>
          <a:stretch>
            <a:fillRect/>
          </a:stretch>
        </p:blipFill>
        <p:spPr>
          <a:xfrm>
            <a:off x="6000760" y="428604"/>
            <a:ext cx="2662242" cy="4066805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</p:pic>
      <p:sp>
        <p:nvSpPr>
          <p:cNvPr id="6" name="TextBox 5"/>
          <p:cNvSpPr txBox="1"/>
          <p:nvPr/>
        </p:nvSpPr>
        <p:spPr>
          <a:xfrm>
            <a:off x="5786446" y="5143512"/>
            <a:ext cx="300039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i="1" dirty="0" smtClean="0">
                <a:solidFill>
                  <a:srgbClr val="C45008"/>
                </a:solidFill>
                <a:latin typeface="Arial Narrow" pitchFamily="34" charset="0"/>
              </a:rPr>
              <a:t>Программа первого симфонического собрания  РМО в Москве.</a:t>
            </a:r>
            <a:endParaRPr lang="ru-RU" sz="2000" b="1" i="1" dirty="0">
              <a:solidFill>
                <a:srgbClr val="C45008"/>
              </a:solidFill>
              <a:latin typeface="Arial Narrow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57158" y="285728"/>
            <a:ext cx="4714908" cy="59400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solidFill>
                  <a:srgbClr val="CC3300"/>
                </a:solidFill>
                <a:latin typeface="Arial Narrow" pitchFamily="34" charset="0"/>
              </a:rPr>
              <a:t>Музыкально-просветительскую работу </a:t>
            </a:r>
          </a:p>
          <a:p>
            <a:pPr algn="ctr"/>
            <a:r>
              <a:rPr lang="ru-RU" sz="2000" b="1" dirty="0" smtClean="0">
                <a:solidFill>
                  <a:srgbClr val="CC3300"/>
                </a:solidFill>
                <a:latin typeface="Arial Narrow" pitchFamily="34" charset="0"/>
              </a:rPr>
              <a:t>в Музыкальном обществе Николай Рубинштейн начал с создания любительского хора.  Устройство общедоступных концертов  потребовало от Рубинштейна гигантских усилий, потому что в Петербурге демократическому начинанию москвичей чинились препятствия. Наряду с концертной деятельностью Общество начинает свою музыкально-учебную деятельность. Рубинштейн воспитывал своих учеников на обширном репертуаре. Он знакомил </a:t>
            </a:r>
          </a:p>
          <a:p>
            <a:pPr algn="ctr"/>
            <a:r>
              <a:rPr lang="ru-RU" sz="2000" b="1" dirty="0" smtClean="0">
                <a:solidFill>
                  <a:srgbClr val="CC3300"/>
                </a:solidFill>
                <a:latin typeface="Arial Narrow" pitchFamily="34" charset="0"/>
              </a:rPr>
              <a:t>их с современной музыкой, в классах постоянно звучала вдохновенная игра самого Рубинштейна: он не только показывал отрывки произведения,  </a:t>
            </a:r>
          </a:p>
          <a:p>
            <a:pPr algn="ctr"/>
            <a:r>
              <a:rPr lang="ru-RU" sz="2000" b="1" dirty="0" smtClean="0">
                <a:solidFill>
                  <a:srgbClr val="CC3300"/>
                </a:solidFill>
                <a:latin typeface="Arial Narrow" pitchFamily="34" charset="0"/>
              </a:rPr>
              <a:t>но и проигрывал его целиком.</a:t>
            </a:r>
          </a:p>
          <a:p>
            <a:pPr algn="ctr"/>
            <a:endParaRPr lang="ru-RU" sz="2000" b="1" dirty="0">
              <a:solidFill>
                <a:srgbClr val="CC3300"/>
              </a:solidFill>
              <a:latin typeface="Arial Narrow" pitchFamily="34" charset="0"/>
            </a:endParaRPr>
          </a:p>
        </p:txBody>
      </p:sp>
      <p:pic>
        <p:nvPicPr>
          <p:cNvPr id="6" name="Рисунок 5" descr="Руб0028.JPG"/>
          <p:cNvPicPr>
            <a:picLocks noChangeAspect="1"/>
          </p:cNvPicPr>
          <p:nvPr/>
        </p:nvPicPr>
        <p:blipFill>
          <a:blip r:embed="rId2" cstate="email"/>
          <a:stretch>
            <a:fillRect/>
          </a:stretch>
        </p:blipFill>
        <p:spPr>
          <a:xfrm>
            <a:off x="5214942" y="428603"/>
            <a:ext cx="3318203" cy="4803893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</p:pic>
      <p:sp>
        <p:nvSpPr>
          <p:cNvPr id="7" name="TextBox 6"/>
          <p:cNvSpPr txBox="1"/>
          <p:nvPr/>
        </p:nvSpPr>
        <p:spPr>
          <a:xfrm>
            <a:off x="4857752" y="5429264"/>
            <a:ext cx="400052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i="1" dirty="0" smtClean="0">
                <a:solidFill>
                  <a:srgbClr val="CC3300"/>
                </a:solidFill>
                <a:latin typeface="Arial Narrow" pitchFamily="34" charset="0"/>
              </a:rPr>
              <a:t>Объявление о занятиях в Музыкальных классах РМО </a:t>
            </a:r>
          </a:p>
          <a:p>
            <a:pPr algn="ctr"/>
            <a:r>
              <a:rPr lang="ru-RU" sz="2000" b="1" i="1" dirty="0" smtClean="0">
                <a:solidFill>
                  <a:srgbClr val="CC3300"/>
                </a:solidFill>
                <a:latin typeface="Arial Narrow" pitchFamily="34" charset="0"/>
              </a:rPr>
              <a:t>в Москве</a:t>
            </a:r>
            <a:endParaRPr lang="ru-RU" sz="2000" b="1" i="1" dirty="0">
              <a:solidFill>
                <a:srgbClr val="CC3300"/>
              </a:solidFill>
              <a:latin typeface="Arial Narrow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Руб0019.JPG"/>
          <p:cNvPicPr>
            <a:picLocks noChangeAspect="1"/>
          </p:cNvPicPr>
          <p:nvPr/>
        </p:nvPicPr>
        <p:blipFill>
          <a:blip r:embed="rId2" cstate="email"/>
          <a:srcRect/>
          <a:stretch>
            <a:fillRect/>
          </a:stretch>
        </p:blipFill>
        <p:spPr>
          <a:xfrm>
            <a:off x="1000100" y="785794"/>
            <a:ext cx="6498336" cy="360947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</p:pic>
      <p:sp>
        <p:nvSpPr>
          <p:cNvPr id="3" name="TextBox 2"/>
          <p:cNvSpPr txBox="1"/>
          <p:nvPr/>
        </p:nvSpPr>
        <p:spPr>
          <a:xfrm>
            <a:off x="1500166" y="4714884"/>
            <a:ext cx="535785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i="1" dirty="0" smtClean="0">
                <a:solidFill>
                  <a:srgbClr val="D16309"/>
                </a:solidFill>
                <a:latin typeface="Arial Narrow" pitchFamily="34" charset="0"/>
              </a:rPr>
              <a:t>Здание Российского Благородного собрания в Москве, в котором  проходили концерты РМО </a:t>
            </a:r>
          </a:p>
          <a:p>
            <a:pPr algn="ctr"/>
            <a:r>
              <a:rPr lang="ru-RU" sz="2000" b="1" i="1" dirty="0" smtClean="0">
                <a:solidFill>
                  <a:srgbClr val="D16309"/>
                </a:solidFill>
                <a:latin typeface="Arial Narrow" pitchFamily="34" charset="0"/>
              </a:rPr>
              <a:t>(ныне Колонный зал Дома Союзов). Гравюра.</a:t>
            </a:r>
            <a:endParaRPr lang="ru-RU" sz="2000" b="1" i="1" dirty="0">
              <a:solidFill>
                <a:srgbClr val="D16309"/>
              </a:solidFill>
              <a:latin typeface="Arial Narrow" pitchFamily="34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Руб0001.JPG"/>
          <p:cNvPicPr>
            <a:picLocks noChangeAspect="1"/>
          </p:cNvPicPr>
          <p:nvPr/>
        </p:nvPicPr>
        <p:blipFill>
          <a:blip r:embed="rId2" cstate="email"/>
          <a:stretch>
            <a:fillRect/>
          </a:stretch>
        </p:blipFill>
        <p:spPr>
          <a:xfrm>
            <a:off x="6359240" y="142852"/>
            <a:ext cx="2560020" cy="385765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</p:pic>
      <p:pic>
        <p:nvPicPr>
          <p:cNvPr id="5" name="Рисунок 4" descr="Руб0002.JPG"/>
          <p:cNvPicPr>
            <a:picLocks noChangeAspect="1"/>
          </p:cNvPicPr>
          <p:nvPr/>
        </p:nvPicPr>
        <p:blipFill>
          <a:blip r:embed="rId3" cstate="email"/>
          <a:stretch>
            <a:fillRect/>
          </a:stretch>
        </p:blipFill>
        <p:spPr>
          <a:xfrm>
            <a:off x="5072066" y="2571744"/>
            <a:ext cx="2441239" cy="38027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</p:pic>
      <p:sp>
        <p:nvSpPr>
          <p:cNvPr id="7" name="TextBox 6"/>
          <p:cNvSpPr txBox="1"/>
          <p:nvPr/>
        </p:nvSpPr>
        <p:spPr>
          <a:xfrm>
            <a:off x="500034" y="214290"/>
            <a:ext cx="5643602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200" b="1" i="1" dirty="0" smtClean="0">
                <a:solidFill>
                  <a:srgbClr val="CC3300"/>
                </a:solidFill>
                <a:latin typeface="Arial Narrow" pitchFamily="34" charset="0"/>
              </a:rPr>
              <a:t>«Не пристрастие и не слепое обожание , </a:t>
            </a:r>
          </a:p>
          <a:p>
            <a:r>
              <a:rPr lang="ru-RU" sz="2200" b="1" i="1" dirty="0" smtClean="0">
                <a:solidFill>
                  <a:srgbClr val="CC3300"/>
                </a:solidFill>
                <a:latin typeface="Arial Narrow" pitchFamily="34" charset="0"/>
              </a:rPr>
              <a:t>а глубокое убеждение  говорит во мне, когда я утверждаю, что не было педагога, равного Николаю Рубинштейну».</a:t>
            </a:r>
          </a:p>
          <a:p>
            <a:endParaRPr lang="ru-RU" sz="2200" b="1" dirty="0" smtClean="0">
              <a:solidFill>
                <a:srgbClr val="CC3300"/>
              </a:solidFill>
              <a:latin typeface="Arial Narrow" pitchFamily="34" charset="0"/>
            </a:endParaRPr>
          </a:p>
          <a:p>
            <a:r>
              <a:rPr lang="ru-RU" sz="2200" b="1" dirty="0" smtClean="0">
                <a:solidFill>
                  <a:srgbClr val="CC3300"/>
                </a:solidFill>
                <a:latin typeface="Arial Narrow" pitchFamily="34" charset="0"/>
              </a:rPr>
              <a:t>                                               </a:t>
            </a:r>
            <a:r>
              <a:rPr lang="ru-RU" sz="2200" b="1" i="1" dirty="0" smtClean="0">
                <a:solidFill>
                  <a:srgbClr val="CC3300"/>
                </a:solidFill>
                <a:latin typeface="Arial Narrow" pitchFamily="34" charset="0"/>
              </a:rPr>
              <a:t>Эмиль </a:t>
            </a:r>
            <a:r>
              <a:rPr lang="ru-RU" sz="2200" b="1" i="1" dirty="0" err="1" smtClean="0">
                <a:solidFill>
                  <a:srgbClr val="CC3300"/>
                </a:solidFill>
                <a:latin typeface="Arial Narrow" pitchFamily="34" charset="0"/>
              </a:rPr>
              <a:t>Зауэр</a:t>
            </a:r>
            <a:endParaRPr lang="ru-RU" sz="2200" b="1" i="1" dirty="0" smtClean="0">
              <a:solidFill>
                <a:srgbClr val="CC3300"/>
              </a:solidFill>
              <a:latin typeface="Arial Narrow" pitchFamily="34" charset="0"/>
            </a:endParaRPr>
          </a:p>
        </p:txBody>
      </p:sp>
      <p:pic>
        <p:nvPicPr>
          <p:cNvPr id="8" name="Рисунок 7" descr="Руб.JPG"/>
          <p:cNvPicPr>
            <a:picLocks noChangeAspect="1"/>
          </p:cNvPicPr>
          <p:nvPr/>
        </p:nvPicPr>
        <p:blipFill>
          <a:blip r:embed="rId4" cstate="email"/>
          <a:srcRect/>
          <a:stretch>
            <a:fillRect/>
          </a:stretch>
        </p:blipFill>
        <p:spPr>
          <a:xfrm>
            <a:off x="1000100" y="2500306"/>
            <a:ext cx="2597805" cy="400050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 descr="Руб0029.JPG"/>
          <p:cNvPicPr>
            <a:picLocks noChangeAspect="1"/>
          </p:cNvPicPr>
          <p:nvPr/>
        </p:nvPicPr>
        <p:blipFill>
          <a:blip r:embed="rId2" cstate="email"/>
          <a:srcRect/>
          <a:stretch>
            <a:fillRect/>
          </a:stretch>
        </p:blipFill>
        <p:spPr>
          <a:xfrm>
            <a:off x="500034" y="428604"/>
            <a:ext cx="2846378" cy="4476887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</p:pic>
      <p:sp>
        <p:nvSpPr>
          <p:cNvPr id="6" name="TextBox 5"/>
          <p:cNvSpPr txBox="1"/>
          <p:nvPr/>
        </p:nvSpPr>
        <p:spPr>
          <a:xfrm>
            <a:off x="357158" y="5357826"/>
            <a:ext cx="321471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solidFill>
                  <a:srgbClr val="CC3300"/>
                </a:solidFill>
                <a:latin typeface="Arial Narrow" pitchFamily="34" charset="0"/>
              </a:rPr>
              <a:t>Н. Г. Рубинштейн (1860-е гг.)</a:t>
            </a:r>
            <a:endParaRPr lang="ru-RU" sz="2000" b="1" dirty="0">
              <a:solidFill>
                <a:srgbClr val="CC3300"/>
              </a:solidFill>
              <a:latin typeface="Arial Narrow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143372" y="642918"/>
            <a:ext cx="4357718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200" b="1" dirty="0" smtClean="0">
                <a:solidFill>
                  <a:srgbClr val="CC3300"/>
                </a:solidFill>
                <a:latin typeface="Arial Narrow" pitchFamily="34" charset="0"/>
              </a:rPr>
              <a:t>Н. Рубинштейн был подлинным воспитателем своих учеников. Он прививал серьезное отношение к артистической деятельности, развивал их волю к труду. От учащихся требовалось, чтобы , работая над произведением, они отдавали себе отчет в его форме, гармонии. Некоторые получали задание для развития композиторских способностей. </a:t>
            </a:r>
            <a:endParaRPr lang="ru-RU" sz="2200" b="1" dirty="0" smtClean="0">
              <a:solidFill>
                <a:srgbClr val="CC3300"/>
              </a:solidFill>
              <a:latin typeface="Arial Narrow" pitchFamily="34" charset="0"/>
            </a:endParaRPr>
          </a:p>
          <a:p>
            <a:pPr algn="ctr"/>
            <a:r>
              <a:rPr lang="ru-RU" sz="2200" b="1" dirty="0" smtClean="0">
                <a:solidFill>
                  <a:srgbClr val="CC3300"/>
                </a:solidFill>
                <a:latin typeface="Arial Narrow" pitchFamily="34" charset="0"/>
              </a:rPr>
              <a:t>Н.Рубинштейн </a:t>
            </a:r>
            <a:r>
              <a:rPr lang="ru-RU" sz="2200" b="1" dirty="0" smtClean="0">
                <a:solidFill>
                  <a:srgbClr val="CC3300"/>
                </a:solidFill>
                <a:latin typeface="Arial Narrow" pitchFamily="34" charset="0"/>
              </a:rPr>
              <a:t>занимался с  учениками увлеченно и последовательно, умел чутко подойти к каждому индивидуально, даже играл каждому ученику иначе.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651</TotalTime>
  <Words>1594</Words>
  <PresentationFormat>Экран (4:3)</PresentationFormat>
  <Paragraphs>70</Paragraphs>
  <Slides>20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1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cp:lastModifiedBy>User</cp:lastModifiedBy>
  <cp:revision>83</cp:revision>
  <dcterms:modified xsi:type="dcterms:W3CDTF">2015-06-04T08:18:59Z</dcterms:modified>
</cp:coreProperties>
</file>