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1" r:id="rId3"/>
    <p:sldId id="260" r:id="rId4"/>
    <p:sldId id="271" r:id="rId5"/>
    <p:sldId id="263" r:id="rId6"/>
    <p:sldId id="272" r:id="rId7"/>
    <p:sldId id="273" r:id="rId8"/>
    <p:sldId id="285" r:id="rId9"/>
    <p:sldId id="274" r:id="rId10"/>
    <p:sldId id="275" r:id="rId11"/>
    <p:sldId id="276" r:id="rId12"/>
    <p:sldId id="264" r:id="rId13"/>
    <p:sldId id="286" r:id="rId14"/>
    <p:sldId id="270" r:id="rId15"/>
    <p:sldId id="278" r:id="rId16"/>
    <p:sldId id="279" r:id="rId17"/>
    <p:sldId id="287" r:id="rId18"/>
    <p:sldId id="281" r:id="rId19"/>
    <p:sldId id="277" r:id="rId20"/>
    <p:sldId id="284" r:id="rId21"/>
    <p:sldId id="265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1BB113"/>
    <a:srgbClr val="006600"/>
    <a:srgbClr val="99FF99"/>
    <a:srgbClr val="0066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0FA61-E697-4A9D-BAD5-BB3E6E2E586D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E903A-D48E-4F88-9FCA-EBCB6020E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E903A-D48E-4F88-9FCA-EBCB6020E05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-full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7000" contrast="3000"/>
          </a:blip>
          <a:stretch>
            <a:fillRect/>
          </a:stretch>
        </p:blipFill>
        <p:spPr>
          <a:xfrm>
            <a:off x="0" y="-5578"/>
            <a:ext cx="9151435" cy="6863578"/>
          </a:xfrm>
        </p:spPr>
      </p:pic>
      <p:pic>
        <p:nvPicPr>
          <p:cNvPr id="5" name="Рисунок 4" descr="816b05d5cb834972d9de056658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282" y="2533518"/>
            <a:ext cx="4500594" cy="401895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357166"/>
            <a:ext cx="6643734" cy="1015663"/>
          </a:xfrm>
          <a:prstGeom prst="rect">
            <a:avLst/>
          </a:prstGeom>
          <a:solidFill>
            <a:schemeClr val="accent3">
              <a:lumMod val="40000"/>
              <a:lumOff val="60000"/>
              <a:alpha val="46000"/>
            </a:schemeClr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Arial" pitchFamily="34" charset="0"/>
              </a:rPr>
              <a:t>РУССКИЙ САМСОН</a:t>
            </a:r>
            <a:endParaRPr lang="ru-RU" sz="6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5143512"/>
            <a:ext cx="3429024" cy="1323439"/>
          </a:xfrm>
          <a:prstGeom prst="rect">
            <a:avLst/>
          </a:prstGeom>
          <a:solidFill>
            <a:schemeClr val="accent3">
              <a:lumMod val="40000"/>
              <a:lumOff val="60000"/>
              <a:alpha val="39000"/>
            </a:schemeClr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ИИЦ – Научная  библиотека представляет виртуальную выставку  к 150-летию А.К.Глазунова </a:t>
            </a:r>
            <a:endParaRPr lang="ru-RU" sz="20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27860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К 1890-м Глазунов достиг вершин своего таланта, полного расцвета своих сил и блестящего совершенства техники. </a:t>
            </a:r>
          </a:p>
          <a:p>
            <a:pPr algn="ctr"/>
            <a:r>
              <a:rPr lang="ru-RU" b="1" i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В эти два десятилетия на рубеже старого и нового веков композитор </a:t>
            </a:r>
          </a:p>
          <a:p>
            <a:pPr algn="ctr"/>
            <a:r>
              <a:rPr lang="ru-RU" b="1" i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создал свои лучшие произведения. К числу наиболее значительных произведений Глазунова относятся его последние симфонии. В эти же </a:t>
            </a:r>
          </a:p>
          <a:p>
            <a:pPr algn="ctr"/>
            <a:r>
              <a:rPr lang="ru-RU" b="1" i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годы  был написан  </a:t>
            </a:r>
          </a:p>
          <a:p>
            <a:pPr algn="ctr"/>
            <a:r>
              <a:rPr lang="ru-RU" b="1" i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балет «Раймонда» </a:t>
            </a:r>
          </a:p>
          <a:p>
            <a:pPr algn="ctr"/>
            <a:r>
              <a:rPr lang="ru-RU" b="1" i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(1896-1897), поставленный  в Петербурге в 1898 году.</a:t>
            </a:r>
            <a:endParaRPr lang="ru-RU" b="1" i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Рисунок 2" descr="Гл00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28992" y="1543650"/>
            <a:ext cx="2428892" cy="4623392"/>
          </a:xfrm>
          <a:prstGeom prst="rect">
            <a:avLst/>
          </a:prstGeom>
          <a:ln w="28575">
            <a:solidFill>
              <a:srgbClr val="1BB113"/>
            </a:solidFill>
          </a:ln>
        </p:spPr>
      </p:pic>
      <p:pic>
        <p:nvPicPr>
          <p:cNvPr id="4" name="Рисунок 3" descr="Гл003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43636" y="285728"/>
            <a:ext cx="2778484" cy="392909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00760" y="5143512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Афиша первого исполнения  «Раймонды», 1898 год.</a:t>
            </a:r>
            <a:endParaRPr lang="ru-RU" b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пия Гл002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34" y="357166"/>
            <a:ext cx="3714776" cy="3500462"/>
          </a:xfrm>
          <a:prstGeom prst="rect">
            <a:avLst/>
          </a:prstGeom>
          <a:ln w="28575">
            <a:solidFill>
              <a:srgbClr val="1BB113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85786" y="4143380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Эскиз декорации 3-го действия балета «Раймонда»  </a:t>
            </a:r>
          </a:p>
          <a:p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в Мариинском театре </a:t>
            </a:r>
            <a:endParaRPr lang="ru-RU" b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 descr="Гл00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285728"/>
            <a:ext cx="3096008" cy="5060395"/>
          </a:xfrm>
          <a:prstGeom prst="rect">
            <a:avLst/>
          </a:prstGeom>
          <a:ln w="28575">
            <a:solidFill>
              <a:srgbClr val="1BB113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57752" y="5572140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Е.П.Домашева</a:t>
            </a:r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 и В.К.Кузнецова  </a:t>
            </a:r>
          </a:p>
          <a:p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в спектакле «Раймонда». Большой театр, 1908 год.</a:t>
            </a:r>
            <a:endParaRPr lang="ru-RU" b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л00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285728"/>
            <a:ext cx="2286016" cy="3476741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4" name="Рисунок 3" descr="Гл0007.JP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43174" y="3214686"/>
            <a:ext cx="2458604" cy="3500437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7" name="Рисунок 6" descr="Гл001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71538" y="2000240"/>
            <a:ext cx="2286016" cy="343841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00364" y="285728"/>
            <a:ext cx="5929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Балет «Раймонда» по сравнению с балетами Чайковского отличается большой пышностью, значительной ролью дивертисментов. Наряду с этим Глазунов продолжает вслед за Чайковским </a:t>
            </a:r>
            <a:r>
              <a:rPr lang="ru-RU" sz="2000" b="1" i="1" dirty="0" err="1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симфонизацию</a:t>
            </a:r>
            <a:r>
              <a:rPr lang="ru-RU" sz="2000" b="1" i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 жанра балета на основе органичных связей танца и пантомимы.</a:t>
            </a:r>
            <a:endParaRPr lang="ru-RU" sz="2000" b="1" i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2571744"/>
            <a:ext cx="3429024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900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«Раймонда» слушается как средневековая повесть, </a:t>
            </a:r>
          </a:p>
          <a:p>
            <a:r>
              <a:rPr lang="ru-RU" sz="1900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в которой романский  рыцарственный  мир как бы преломился  сквозь миросозерцание мечтателя, поэта-художника, насыщенное вкусами и традициями Византии…»</a:t>
            </a:r>
          </a:p>
          <a:p>
            <a:endParaRPr lang="ru-RU" sz="1900" b="1" dirty="0" smtClean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ru-RU" sz="1900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                             Б.Асафьев</a:t>
            </a:r>
            <a:endParaRPr lang="ru-RU" sz="1900" b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8122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" name="Рисунок 2" descr="Копия Гл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810482">
            <a:off x="635800" y="598008"/>
            <a:ext cx="2577332" cy="400050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4" name="Рисунок 3" descr="Гл000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10261">
            <a:off x="5410984" y="622912"/>
            <a:ext cx="2985135" cy="480551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" name="Рисунок 4" descr="Копия Гл0004.JP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28926" y="1928802"/>
            <a:ext cx="3000396" cy="4739098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285728"/>
            <a:ext cx="757242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i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Второй балет -«Времена года» (1899)- представляет собой четыре картины: зиму, весну, лето и осень. Партитура этого балета – образец блестящего оркестрового искусства Глазунова.</a:t>
            </a:r>
            <a:endParaRPr lang="ru-RU" sz="1900" b="1" i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 descr="Гл002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57224" y="1643050"/>
            <a:ext cx="2643206" cy="3571900"/>
          </a:xfrm>
          <a:prstGeom prst="rect">
            <a:avLst/>
          </a:prstGeom>
          <a:ln w="28575">
            <a:solidFill>
              <a:srgbClr val="1BB113"/>
            </a:solidFill>
          </a:ln>
        </p:spPr>
      </p:pic>
      <p:pic>
        <p:nvPicPr>
          <p:cNvPr id="6" name="Рисунок 5" descr="Копия Гл002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72066" y="1428736"/>
            <a:ext cx="2857520" cy="4286280"/>
          </a:xfrm>
          <a:prstGeom prst="rect">
            <a:avLst/>
          </a:prstGeom>
          <a:ln w="28575">
            <a:solidFill>
              <a:srgbClr val="1BB113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14348" y="5429264"/>
            <a:ext cx="2805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Анна Павлова – вакханка </a:t>
            </a:r>
          </a:p>
          <a:p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в балете «Времена года»</a:t>
            </a:r>
            <a:endParaRPr lang="ru-RU" b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592933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А.А.Горский – Фавн в балете «Времена года» </a:t>
            </a:r>
            <a:endParaRPr lang="ru-RU" b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786322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В 1899 году Глазунов был назначен профессором класса оркестровки и чтения партитур в </a:t>
            </a:r>
            <a:r>
              <a:rPr lang="ru-RU" b="1" i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Петербургской </a:t>
            </a:r>
            <a:r>
              <a:rPr lang="ru-RU" b="1" i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консерватории. Вся его педагогическая и административная деятельность прошла в этом учебном заведении. Общественно-музыкальная деятельность Глазунова стала особенно интенсивной после смерти Беляева в начале 1904 года, когда вместе с Римским-Корсаковым и </a:t>
            </a:r>
            <a:r>
              <a:rPr lang="ru-RU" b="1" i="1" dirty="0" err="1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Лядовым</a:t>
            </a:r>
            <a:r>
              <a:rPr lang="ru-RU" b="1" i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  он встал во главе музыкальной жизни Петербурга.</a:t>
            </a:r>
            <a:endParaRPr lang="ru-RU" b="1" i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Рисунок 2" descr="Гл0026.JPG"/>
          <p:cNvPicPr>
            <a:picLocks noChangeAspect="1"/>
          </p:cNvPicPr>
          <p:nvPr/>
        </p:nvPicPr>
        <p:blipFill>
          <a:blip r:embed="rId2" cstate="email"/>
          <a:srcRect r="-54"/>
          <a:stretch>
            <a:fillRect/>
          </a:stretch>
        </p:blipFill>
        <p:spPr>
          <a:xfrm>
            <a:off x="5286380" y="1000108"/>
            <a:ext cx="2857520" cy="3714776"/>
          </a:xfrm>
          <a:prstGeom prst="rect">
            <a:avLst/>
          </a:prstGeom>
          <a:ln w="28575">
            <a:solidFill>
              <a:srgbClr val="1BB113"/>
            </a:solidFill>
          </a:ln>
        </p:spPr>
      </p:pic>
      <p:pic>
        <p:nvPicPr>
          <p:cNvPr id="5" name="Рисунок 4" descr="Гл002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57158" y="1285860"/>
            <a:ext cx="3929090" cy="3221854"/>
          </a:xfrm>
          <a:prstGeom prst="rect">
            <a:avLst/>
          </a:prstGeom>
          <a:ln w="28575">
            <a:solidFill>
              <a:srgbClr val="1BB113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28596" y="285728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На вечере у В.В.Стасова. Среди присутствующих Римский-Корсаков</a:t>
            </a:r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b="1" dirty="0" err="1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Л</a:t>
            </a:r>
            <a:r>
              <a:rPr lang="ru-RU" b="1" dirty="0" err="1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ядов</a:t>
            </a:r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, Шаляпин, Глазунов.1902 год.</a:t>
            </a:r>
            <a:endParaRPr lang="ru-RU" b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214290"/>
            <a:ext cx="3188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Глазунов, Римский-Корсаков </a:t>
            </a:r>
            <a:endParaRPr lang="ru-RU" b="1" dirty="0" smtClean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и </a:t>
            </a:r>
            <a:r>
              <a:rPr lang="ru-RU" b="1" dirty="0" err="1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Лядов</a:t>
            </a:r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, 1905 год</a:t>
            </a:r>
            <a:endParaRPr lang="ru-RU" b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003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7158" y="1071546"/>
            <a:ext cx="4809515" cy="3357586"/>
          </a:xfrm>
          <a:prstGeom prst="rect">
            <a:avLst/>
          </a:prstGeom>
          <a:ln w="28575">
            <a:solidFill>
              <a:srgbClr val="1BB11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0034" y="4857760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А.К.Глазунов и струнный </a:t>
            </a:r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квартет</a:t>
            </a:r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,</a:t>
            </a:r>
            <a:endParaRPr lang="ru-RU" b="1" dirty="0" smtClean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которому было присвоено его имя.</a:t>
            </a:r>
            <a:endParaRPr lang="ru-RU" b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500042"/>
            <a:ext cx="32147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После Октябрьской революции Глазунов сумел остаться на своём посту, наладив отношения с новым режимом, и в частности с наркомом просвещения Анатолием </a:t>
            </a:r>
            <a:r>
              <a:rPr lang="ru-RU" b="1" i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Луначарским, </a:t>
            </a:r>
            <a:r>
              <a:rPr lang="ru-RU" b="1" i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и сохранить за консерваторией престижный статус. Он выступал как дирижёр на фабриках, в клубах и др., принимал участие в музыкально-общественной жизни страны. В 1922 году ему было присвоено звание народного артиста Республики. Юбилей был отмечен рядом авторских концертов  и постановкой балета «Раймонда».</a:t>
            </a:r>
            <a:endParaRPr lang="ru-RU" b="1" i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ful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9143999" cy="6858001"/>
          </a:xfrm>
          <a:prstGeom prst="rect">
            <a:avLst/>
          </a:prstGeom>
        </p:spPr>
      </p:pic>
      <p:pic>
        <p:nvPicPr>
          <p:cNvPr id="3" name="Рисунок 2" descr="Гл0012.JP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85728"/>
            <a:ext cx="2571335" cy="3929066"/>
          </a:xfrm>
          <a:prstGeom prst="rect">
            <a:avLst/>
          </a:prstGeom>
          <a:ln w="28575">
            <a:solidFill>
              <a:srgbClr val="800000"/>
            </a:solidFill>
          </a:ln>
        </p:spPr>
      </p:pic>
      <p:pic>
        <p:nvPicPr>
          <p:cNvPr id="4" name="Рисунок 3" descr="Гл00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662" y="3000372"/>
            <a:ext cx="2528728" cy="3643314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5" name="Рисунок 4" descr="Гл001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57884" y="357166"/>
            <a:ext cx="2782032" cy="3934108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6" name="Рисунок 5" descr="Гл001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29058" y="3214686"/>
            <a:ext cx="3393948" cy="3369564"/>
          </a:xfrm>
          <a:prstGeom prst="rect">
            <a:avLst/>
          </a:prstGeom>
          <a:ln>
            <a:solidFill>
              <a:srgbClr val="80000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00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357166"/>
            <a:ext cx="2643206" cy="3737792"/>
          </a:xfrm>
          <a:prstGeom prst="rect">
            <a:avLst/>
          </a:prstGeom>
          <a:ln w="28575">
            <a:solidFill>
              <a:srgbClr val="1BB113"/>
            </a:solidFill>
          </a:ln>
        </p:spPr>
      </p:pic>
      <p:pic>
        <p:nvPicPr>
          <p:cNvPr id="3" name="Рисунок 2" descr="Гл00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3108" y="2214554"/>
            <a:ext cx="3226003" cy="3643337"/>
          </a:xfrm>
          <a:prstGeom prst="rect">
            <a:avLst/>
          </a:prstGeom>
          <a:ln w="28575">
            <a:solidFill>
              <a:srgbClr val="1BB113"/>
            </a:solidFill>
          </a:ln>
        </p:spPr>
      </p:pic>
      <p:pic>
        <p:nvPicPr>
          <p:cNvPr id="4" name="Рисунок 3" descr="Гл0039.JP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43570" y="571480"/>
            <a:ext cx="3143272" cy="4235271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л003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42910" y="1857364"/>
            <a:ext cx="3286148" cy="3628455"/>
          </a:xfrm>
          <a:prstGeom prst="rect">
            <a:avLst/>
          </a:prstGeom>
          <a:ln w="28575">
            <a:solidFill>
              <a:srgbClr val="1BB113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00034" y="5643578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Мемориальный уголок А.Глазунова в музее Петербургской консерватории</a:t>
            </a:r>
            <a:endParaRPr lang="ru-RU" b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14290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Осенью 1928 года  Глазунов  выехал за границу лечиться . Там в Париже композитор провел свои последние годы, где продолжал композиторскую и дирижерскую деятельность. Он дирижировал своими концертами  в Париже, Мадриде, Лиссабоне и Валенсии,  в ноябре 1929 года </a:t>
            </a:r>
          </a:p>
          <a:p>
            <a:pPr algn="ctr"/>
            <a:r>
              <a:rPr lang="ru-RU" b="1" i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 композитор впервые посетил Америку.</a:t>
            </a:r>
            <a:endParaRPr lang="ru-RU" b="1" i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Рисунок 5" descr="Копия Гл003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429256" y="2000240"/>
            <a:ext cx="2643206" cy="3659824"/>
          </a:xfrm>
          <a:prstGeom prst="rect">
            <a:avLst/>
          </a:prstGeom>
          <a:ln w="28575">
            <a:solidFill>
              <a:srgbClr val="1BB113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429256" y="5715016"/>
            <a:ext cx="335758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А.К.Глазунов. С портрета художника А. Любимова,</a:t>
            </a:r>
          </a:p>
          <a:p>
            <a:pPr algn="ctr"/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1928 год.</a:t>
            </a:r>
            <a:endParaRPr lang="ru-RU" b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л0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226280">
            <a:off x="1332781" y="2827452"/>
            <a:ext cx="2277021" cy="362269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357158" y="214290"/>
            <a:ext cx="84296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Александр Константинович Глазунов (1865- 1836)- композитор, педагог, дирижер - один из крупнейших симфонистов русской музыкальной классики. В области симфонии он объединил многообразные стремления целого ряда композиторов, усилиями которых была создана русская национальная музыка, достигшая мирового значения. Благодаря ясности  и совершенству стиля симфонии Глазунова стали классическими произведениями.</a:t>
            </a:r>
            <a:endParaRPr lang="ru-RU" sz="2000" b="1" i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7" name="Рисунок 6" descr="Гл00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305689">
            <a:off x="4733345" y="2951471"/>
            <a:ext cx="2811383" cy="3758787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6" y="0"/>
            <a:ext cx="9151212" cy="6858000"/>
          </a:xfrm>
          <a:prstGeom prst="rect">
            <a:avLst/>
          </a:prstGeom>
        </p:spPr>
      </p:pic>
      <p:pic>
        <p:nvPicPr>
          <p:cNvPr id="4" name="Рисунок 3" descr="Гл0040.JP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0034" y="357166"/>
            <a:ext cx="2786629" cy="392906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5" name="Рисунок 4" descr="Гл0041.JP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29322" y="285728"/>
            <a:ext cx="2913457" cy="4033649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6" name="Рисунок 5" descr="Гл0042.JP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57753" y="3109184"/>
            <a:ext cx="2571768" cy="361701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7" name="Рисунок 6" descr="Гл0037.JPG"/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57356" y="3071810"/>
            <a:ext cx="2643206" cy="3700035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пия Гл0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46827" y="295258"/>
            <a:ext cx="2411058" cy="3662858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4" name="Рисунок 3" descr="Копия Гл0003.JP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653411">
            <a:off x="6108689" y="620729"/>
            <a:ext cx="2380652" cy="3638227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5" name="Рисунок 4" descr="Гл0003.JP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1091225">
            <a:off x="734681" y="600375"/>
            <a:ext cx="2579879" cy="337385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14348" y="4500570"/>
            <a:ext cx="80010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i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«Главный характер всех сочинений Глазунова – неимоверно широкий размах, сила, вдохновение, светлость могучего настроения, чудесная красота, роскошная фантазия, иногда юмор, фантазия, элегичная страстность, и всегда – изумительная ясность и свобода формы.» </a:t>
            </a:r>
          </a:p>
          <a:p>
            <a:endParaRPr lang="ru-RU" sz="1900" b="1" i="1" dirty="0" smtClean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ru-RU" sz="1900" b="1" i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                                                                                                             В. Стасов.</a:t>
            </a:r>
            <a:endParaRPr lang="ru-RU" sz="1900" b="1" i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42910" y="1000108"/>
            <a:ext cx="742955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Актисов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, В. Саксофон в творчестве А.Глазунова [Текст] /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В.Актисов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// Музыкальная академия.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2011. - № 3.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С. 165-167.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Белый, П. Из заметок о Глазунове. Петербургский феномен [Текст] / П.Белый // Музыкальная академия.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2011. - № 2.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С.14-19.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Ганина М. Александр Константинович Глазунов [Текст] : жизнь и творчество / М. Ганина . 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Л. : </a:t>
            </a:r>
            <a:r>
              <a:rPr kumimoji="0" lang="ru-RU" sz="1400" b="1" i="0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Музгиз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, 1961. 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392 с.</a:t>
            </a:r>
            <a:endParaRPr kumimoji="0" lang="ru-RU" sz="1400" b="1" i="0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b="1" dirty="0" smtClean="0">
                <a:solidFill>
                  <a:srgbClr val="800000"/>
                </a:solidFill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Ганина М. 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Седьмая и восьмая симфонии Глазунова [Текст] / М. Ганина. 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М. : </a:t>
            </a:r>
            <a:r>
              <a:rPr kumimoji="0" lang="ru-RU" sz="1400" b="1" i="0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Музгиз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, 1955. 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48 с.</a:t>
            </a:r>
            <a:endParaRPr kumimoji="0" lang="ru-RU" sz="1400" b="1" i="0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Глазунов, А. К. Раймонда [Ноты] : балет в трех действиях / А. Глазунов ; </a:t>
            </a:r>
            <a:r>
              <a:rPr kumimoji="0" lang="ru-RU" sz="1400" b="1" i="0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либр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. Л. Пашковой, М. Петипа. 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М. : Музыка, 1968. 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184 с.</a:t>
            </a:r>
            <a:endParaRPr kumimoji="0" lang="ru-RU" sz="1400" b="1" i="0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Глазунов А</a:t>
            </a:r>
            <a:r>
              <a:rPr lang="ru-RU" sz="1400" b="1" dirty="0" smtClean="0">
                <a:solidFill>
                  <a:srgbClr val="800000"/>
                </a:solidFill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К. Сочинения [Ноты] : для </a:t>
            </a:r>
            <a:r>
              <a:rPr kumimoji="0" lang="ru-RU" sz="1400" b="1" i="0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. / А. Глазунов. 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М. : Музыка, 1974. 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195 с.</a:t>
            </a:r>
            <a:endParaRPr kumimoji="0" lang="ru-RU" sz="1400" b="1" i="0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Глазунов А</a:t>
            </a:r>
            <a:r>
              <a:rPr lang="ru-RU" sz="1400" b="1" dirty="0" smtClean="0">
                <a:solidFill>
                  <a:srgbClr val="800000"/>
                </a:solidFill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. К. Вариации [Ноты] : для </a:t>
            </a:r>
            <a:r>
              <a:rPr kumimoji="0" lang="ru-RU" sz="1400" b="1" i="0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. / А. Глазунов ; ред. К. Игумнова. 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М. : Музыка, 1972.</a:t>
            </a:r>
            <a:endParaRPr kumimoji="0" lang="ru-RU" sz="1400" b="1" i="0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Глазунов А . К. Две сонаты [Ноты] : для </a:t>
            </a:r>
            <a:r>
              <a:rPr kumimoji="0" lang="ru-RU" sz="1400" b="1" i="0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. / А. Глазунов. 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М. : Музыка, 1965. 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92 с.</a:t>
            </a:r>
            <a:endParaRPr kumimoji="0" lang="ru-RU" sz="1400" b="1" i="0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Глазунов А. К. Избранные пьесы [Ноты] : для </a:t>
            </a:r>
            <a:r>
              <a:rPr kumimoji="0" lang="ru-RU" sz="1400" b="1" i="0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. / А. Глазунов ; сост. и </a:t>
            </a:r>
            <a:r>
              <a:rPr kumimoji="0" lang="ru-RU" sz="1400" b="1" i="0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пед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. ред. В. Белова. 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М. : Музыка, 1971. 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47 с.</a:t>
            </a:r>
            <a:endParaRPr kumimoji="0" lang="ru-RU" sz="1400" b="1" i="0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Глазунов А. К. Симфония № 5 [Ноты] : </a:t>
            </a:r>
            <a:r>
              <a:rPr kumimoji="0" lang="ru-RU" sz="1400" b="1" i="0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. для </a:t>
            </a:r>
            <a:r>
              <a:rPr kumimoji="0" lang="ru-RU" sz="1400" b="1" i="0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. в четыре руки / А. Глазунов ; </a:t>
            </a:r>
            <a:r>
              <a:rPr kumimoji="0" lang="ru-RU" sz="1400" b="1" i="0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. С. Танеева. 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М. : Музыка, 1976.</a:t>
            </a:r>
            <a:endParaRPr kumimoji="0" lang="ru-RU" sz="1400" b="1" i="0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Глазунов А. К. Симфония № 6 [Ноты] : ор. 58 : </a:t>
            </a:r>
            <a:r>
              <a:rPr kumimoji="0" lang="ru-RU" sz="1400" b="1" i="0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. для </a:t>
            </a:r>
            <a:r>
              <a:rPr kumimoji="0" lang="ru-RU" sz="1400" b="1" i="0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. / А. Глазунов ; </a:t>
            </a:r>
            <a:r>
              <a:rPr kumimoji="0" lang="ru-RU" sz="1400" b="1" i="0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перелож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. Э. Хачатуряна. 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М. : </a:t>
            </a:r>
            <a:r>
              <a:rPr kumimoji="0" lang="ru-RU" sz="1400" b="1" i="0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Музгиз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, 1960. 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56 с.</a:t>
            </a:r>
            <a:endParaRPr kumimoji="0" lang="ru-RU" sz="1400" b="1" i="0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Глазунов А. К. Избранные романсы [Ноты] : для высок. и сред. голосов в </a:t>
            </a:r>
            <a:r>
              <a:rPr kumimoji="0" lang="ru-RU" sz="1400" b="1" i="0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сопровожд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. / А. Глазунов. 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М. : Музыка, 1990. 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47 с. </a:t>
            </a:r>
            <a:endParaRPr kumimoji="0" lang="ru-RU" sz="1400" b="1" i="0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Глазунов А. К. Романсы и песни [Ноты] : для голоса в </a:t>
            </a:r>
            <a:r>
              <a:rPr kumimoji="0" lang="ru-RU" sz="1400" b="1" i="0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сопровожд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фп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. / А. Глазунов ; сост. А. Ерохин. 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М. : Музыка, 1984.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64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500166" y="500042"/>
            <a:ext cx="57864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СПИСОК ИСПОЛЬЗОВАННОЙ ЛИТЕРАТУРЫ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57158" y="357166"/>
            <a:ext cx="850112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Глазунов,  А. К. Письма, статьи, воспоминания [Текст] / А. К. Глазунов.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М. 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Музгиз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, 1958.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552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Житомирский,  Д. Русские композиторы конца XIX и начала XX века [Текст] / Д. Житомирский.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М. : Совет. композитор, 1960.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68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История русской музыки [Текст] : в 10 т. Т. 9 / ред.. Ю. В. Келдыш, О.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М. : Музыка, 1994.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456 с.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История русской музыки [Текст] : учеб. для консерваторий. Т. 3 /  ред. Н. В.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Туманина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М. 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Музгиз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, 1960.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334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Келдыш, Ю. В. Очерки и исследования по истории русской музыки [Текст] / Ю. Келдыш.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М. : Совет. композитор, 1978.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512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Крюков, А.</a:t>
            </a:r>
            <a:r>
              <a:rPr lang="ru-RU" sz="1400" b="1" dirty="0" smtClean="0">
                <a:solidFill>
                  <a:srgbClr val="800000"/>
                </a:solidFill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Александр Константинович Глазунов [Текст] / А. Крюков.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М. : Музыка, 1984.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Крюков, А.  Александр Константинович Глазунов. 1865 - 1936 [Текст] / А. Крюков.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М. : Музыка, 1966.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Курцман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, А.</a:t>
            </a:r>
            <a:r>
              <a:rPr lang="ru-RU" sz="1400" b="1" dirty="0" smtClean="0">
                <a:solidFill>
                  <a:srgbClr val="800000"/>
                </a:solidFill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А. К. Глазунов [Текст] / А.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Курцман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М. : Музыка, 1977.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128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Малков, Н. П.</a:t>
            </a:r>
            <a:r>
              <a:rPr lang="ru-RU" sz="1400" b="1" dirty="0" smtClean="0">
                <a:solidFill>
                  <a:srgbClr val="800000"/>
                </a:solidFill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Шестая симфония Глазунова [Текст] / Н. П. Малков.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Л. : Ленингр.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гос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. консерватория, 1941.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52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Маслова, Т.Ю. Фортепианные этюды А.К.Глазунова: концертная трактовка жанра [Текст] /Т.Ю.Маслова // Искусство и образование.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2012. - № 1.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С. 12-20.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Мастера музыки, искусства и архитектуры [Текст] / сост. Н. Б. Сергеева.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М. : Вече, 2008.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400 с.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Орлов, Г.</a:t>
            </a:r>
            <a:r>
              <a:rPr lang="ru-RU" sz="1400" b="1" dirty="0" smtClean="0">
                <a:solidFill>
                  <a:srgbClr val="800000"/>
                </a:solidFill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Русский советский симфонизм [Текст] : пути, проблемы, достижения / Г. Орлов.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М. : Музыка, 1966.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Орлова, Е.</a:t>
            </a:r>
            <a:r>
              <a:rPr lang="ru-RU" sz="1400" b="1" dirty="0" smtClean="0">
                <a:solidFill>
                  <a:srgbClr val="800000"/>
                </a:solidFill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Очерки о русских композиторах XIX - начала XX века [Текст] : учеб. пособие для музык. вузов / Е. Орлова.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М. : Музыка, 1982.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224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Очерки по истории русской музыки конца XIX - начала XX века [Текст] : / Т.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Хопрова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М. : Просвещение, 1965.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209 с.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Федорова, Г.</a:t>
            </a:r>
            <a:r>
              <a:rPr lang="ru-RU" sz="1400" b="1" dirty="0" smtClean="0">
                <a:solidFill>
                  <a:srgbClr val="800000"/>
                </a:solidFill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Глазунов [Текст] / Г. Федорова.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М. 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Музгиз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, 1961.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40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Южак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, К.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Фортепианные сонаты А. К. Глазунова [Текст] / К.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Южак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М. 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Музгиз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, 1962.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40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л00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2" y="142852"/>
            <a:ext cx="2000264" cy="29234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" name="Рисунок 4" descr="Копия Гл003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357422" y="142852"/>
            <a:ext cx="2000265" cy="297009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4643438" y="285728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Е.П.Глазунова, К.И.Глазунов, родители композитора</a:t>
            </a:r>
            <a:endParaRPr lang="ru-RU" b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1357298"/>
            <a:ext cx="39290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Александр Константинович Глазунов  родился 10 августа  1865 года в Петербурге. Его родители любили и исполняли музыку. Когда мальчику исполнилось 8 лет, его начали обучать музыке. В 13 лет он познакомился  с </a:t>
            </a:r>
            <a:r>
              <a:rPr lang="ru-RU" sz="2000" b="1" i="1" dirty="0" err="1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Балакиревым</a:t>
            </a:r>
            <a:r>
              <a:rPr lang="ru-RU" sz="2000" b="1" i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, который был приглашен для занятий с матерью композитора. </a:t>
            </a:r>
            <a:r>
              <a:rPr lang="ru-RU" sz="2000" b="1" i="1" dirty="0" err="1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Балакирев</a:t>
            </a:r>
            <a:r>
              <a:rPr lang="ru-RU" sz="2000" b="1" i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 увидел  в детских сочинениях признаки несомненного таланта и направил Сашу для  систематических занятий  к Римскому-Корсакову.</a:t>
            </a:r>
            <a:endParaRPr lang="ru-RU" sz="2000" b="1" i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" name="Рисунок 9" descr="Гл002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000232" y="3286124"/>
            <a:ext cx="2379141" cy="341620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85720" y="5429264"/>
            <a:ext cx="15716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А.Глазунов в возрасте </a:t>
            </a:r>
          </a:p>
          <a:p>
            <a:pPr algn="ctr"/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7-8 лет.</a:t>
            </a:r>
            <a:endParaRPr lang="ru-RU" b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8992" y="428604"/>
            <a:ext cx="55721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Параллельно  с занятиями музыкой он посещал реальное училище. Необычайная организованность позволила  Глазунову уже в ранние годы достичь высокого мастерства. Список его сочинений детских и отроческих лет немал и разнообразен: романсы, оркестровые пьесы, наброски. К 1881 году Глазунов закончил свою Первую симфонию. Она была  исполнена в Петербурге 29 марта 1882 года. «Юная по вдохновению, но уже зрелая по технике и форме, симфония имела большой успех,» – писал Римский –Корсаков. На  этом концерте  Глазунов встретился с М.П.Беляевым, богатым лесопромышленником и страстным любителем музыки., который сумел оказать большое  влияние на дальнейшее развитие музыки в России.</a:t>
            </a:r>
            <a:endParaRPr lang="ru-RU" sz="2000" b="1" i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8" name="Рисунок 7" descr="Гл00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785794"/>
            <a:ext cx="2788920" cy="395935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071538" y="5072074"/>
            <a:ext cx="1500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А.К.Глазунов</a:t>
            </a:r>
            <a:endParaRPr lang="ru-RU" b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0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000240"/>
            <a:ext cx="2577408" cy="378621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5" name="Рисунок 4" descr="Гл00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86050" y="2357430"/>
            <a:ext cx="2798513" cy="376390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6" name="Рисунок 5" descr="Гл000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0694" y="2714620"/>
            <a:ext cx="2786082" cy="392909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57158" y="285728"/>
            <a:ext cx="83582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«Спокойная ясность духа царит в мире </a:t>
            </a:r>
            <a:r>
              <a:rPr lang="ru-RU" sz="2000" b="1" i="1" dirty="0" err="1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глазуновских</a:t>
            </a:r>
            <a:r>
              <a:rPr lang="ru-RU" sz="2000" b="1" i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 созданий, ясность мудреца, постигшего непреложную закономерность вселенской жизни. Этой ясностью и крепостью духа Глазунов – родной брат Глинки».   </a:t>
            </a:r>
          </a:p>
          <a:p>
            <a:pPr algn="ctr"/>
            <a:r>
              <a:rPr lang="ru-RU" sz="2000" b="1" i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algn="ctr"/>
            <a:r>
              <a:rPr lang="ru-RU" sz="2000" b="1" i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                                                                                                     А.В. Оссовский</a:t>
            </a:r>
            <a:r>
              <a:rPr lang="ru-RU" sz="2000" b="1" i="1" dirty="0" smtClean="0">
                <a:solidFill>
                  <a:srgbClr val="006600"/>
                </a:solidFill>
                <a:latin typeface="Cambria Math" pitchFamily="18" charset="0"/>
                <a:ea typeface="Cambria Math" pitchFamily="18" charset="0"/>
              </a:rPr>
              <a:t>.</a:t>
            </a:r>
            <a:endParaRPr lang="ru-RU" sz="2000" b="1" i="1" dirty="0">
              <a:solidFill>
                <a:srgbClr val="0066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л0031.JPG"/>
          <p:cNvPicPr>
            <a:picLocks noChangeAspect="1"/>
          </p:cNvPicPr>
          <p:nvPr/>
        </p:nvPicPr>
        <p:blipFill>
          <a:blip r:embed="rId2" cstate="email"/>
          <a:srcRect r="-858"/>
          <a:stretch>
            <a:fillRect/>
          </a:stretch>
        </p:blipFill>
        <p:spPr>
          <a:xfrm>
            <a:off x="285720" y="642918"/>
            <a:ext cx="3263588" cy="442915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42976" y="5214950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М.П.Беляев</a:t>
            </a:r>
            <a:endParaRPr lang="ru-RU" b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82" y="500042"/>
            <a:ext cx="5143536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i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Способствуя рассвету русской музыки, Беляев основал музыкальное издательство, Русские симфонические концерты, Русские  квартетные вечера, учредил премию имени М.И. Глинки. Сочинения Глазунова постоянно входили в число отобранных к изданию и исполнению. В ноябре 1884 года Беляев учредил  премии за новые сочинения русских композиторов. Глазунов получил премию в 1885 году, и с тех пор продолжал получать премии ежегодно. В начале </a:t>
            </a:r>
          </a:p>
          <a:p>
            <a:pPr algn="ctr"/>
            <a:r>
              <a:rPr lang="ru-RU" sz="1900" b="1" i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1800-х годов  появилось очень много новых русских произведений для оркестра. Беляев  в 1885 году организовал «Русские симфонические концерты», которые  устраивались на протяжении тридцати лет. На каждом концерте исполнялось  новое оркестровое произведение Глазунова, которое он сочинял так  много и быстро.</a:t>
            </a:r>
            <a:endParaRPr lang="ru-RU" sz="1900" b="1" i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пия Гл0019.JPG"/>
          <p:cNvPicPr>
            <a:picLocks noChangeAspect="1"/>
          </p:cNvPicPr>
          <p:nvPr/>
        </p:nvPicPr>
        <p:blipFill>
          <a:blip r:embed="rId2" cstate="email"/>
          <a:srcRect r="-203"/>
          <a:stretch>
            <a:fillRect/>
          </a:stretch>
        </p:blipFill>
        <p:spPr>
          <a:xfrm>
            <a:off x="500034" y="1928802"/>
            <a:ext cx="2278078" cy="3500462"/>
          </a:xfrm>
          <a:prstGeom prst="rect">
            <a:avLst/>
          </a:prstGeom>
          <a:ln w="28575">
            <a:solidFill>
              <a:srgbClr val="1BB11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1472" y="5643578"/>
            <a:ext cx="2063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Первая симфония, </a:t>
            </a:r>
          </a:p>
          <a:p>
            <a:r>
              <a:rPr lang="ru-RU" sz="1600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изданная Беляевым.</a:t>
            </a:r>
            <a:endParaRPr lang="ru-RU" sz="1600" b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85728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На первом «Русском симфоническом концерте» была исполнена симфоническая поэма Глазунова «Стенька Разин». Вторая симфоническая фантазия - «Море» - написана в 1889 году. Вслед за «Морем» появились симфонические картины «Кремль», «Весна» и другие.</a:t>
            </a:r>
            <a:endParaRPr lang="ru-RU" sz="2000" b="1" i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9" name="Рисунок 8" descr="Копия Гл002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57554" y="1857364"/>
            <a:ext cx="2302297" cy="3662090"/>
          </a:xfrm>
          <a:prstGeom prst="rect">
            <a:avLst/>
          </a:prstGeom>
          <a:ln w="28575">
            <a:solidFill>
              <a:srgbClr val="1BB113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286116" y="5786454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Обложка симфонической картины  «Кремль»</a:t>
            </a:r>
            <a:endParaRPr lang="ru-RU" b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8" name="Рисунок 7" descr="Гл000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86512" y="2143116"/>
            <a:ext cx="2643206" cy="402920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172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Гл0035.JP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07194">
            <a:off x="5396185" y="564401"/>
            <a:ext cx="3162640" cy="464344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5" name="Рисунок 4" descr="Гл0038.JP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840800">
            <a:off x="571472" y="714356"/>
            <a:ext cx="3169287" cy="428625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6" name="Рисунок 5" descr="Гл0036.JP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71802" y="2428868"/>
            <a:ext cx="2936309" cy="4090037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В июне 1889 года Глазунов вместе с группой других музыкантов отправился за границу и в Париже на Всемирной выставке дирижировал  на двух концертах  русской музыки. Популярность Глазунова росла, особенной известностью он пользовался в Англии, в 1907 году ему присвоили  степень доктора Кембриджского и Оксфордского университетов.</a:t>
            </a:r>
            <a:endParaRPr lang="ru-RU" b="1" i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Рисунок 3" descr="Гл0019.JPG"/>
          <p:cNvPicPr>
            <a:picLocks noChangeAspect="1"/>
          </p:cNvPicPr>
          <p:nvPr/>
        </p:nvPicPr>
        <p:blipFill>
          <a:blip r:embed="rId3" cstate="email"/>
          <a:srcRect r="-336"/>
          <a:stretch>
            <a:fillRect/>
          </a:stretch>
        </p:blipFill>
        <p:spPr>
          <a:xfrm>
            <a:off x="428596" y="2143117"/>
            <a:ext cx="2786082" cy="4214841"/>
          </a:xfrm>
          <a:prstGeom prst="rect">
            <a:avLst/>
          </a:prstGeom>
          <a:ln w="28575">
            <a:solidFill>
              <a:srgbClr val="1BB11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57554" y="5643578"/>
            <a:ext cx="1597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А.К.Глазунов </a:t>
            </a:r>
          </a:p>
          <a:p>
            <a:r>
              <a:rPr lang="ru-RU" b="1" dirty="0" smtClean="0">
                <a:solidFill>
                  <a:srgbClr val="800000"/>
                </a:solidFill>
                <a:latin typeface="Cambria Math" pitchFamily="18" charset="0"/>
                <a:ea typeface="Cambria Math" pitchFamily="18" charset="0"/>
              </a:rPr>
              <a:t>1886 год</a:t>
            </a:r>
            <a:endParaRPr lang="ru-RU" b="1" dirty="0">
              <a:solidFill>
                <a:srgbClr val="8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Рисунок 5" descr="Гл.JP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43504" y="2285992"/>
            <a:ext cx="2543467" cy="4084886"/>
          </a:xfrm>
          <a:prstGeom prst="rect">
            <a:avLst/>
          </a:prstGeom>
          <a:ln w="28575">
            <a:solidFill>
              <a:srgbClr val="1BB113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1980</Words>
  <PresentationFormat>Экран (4:3)</PresentationFormat>
  <Paragraphs>88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97</cp:revision>
  <dcterms:modified xsi:type="dcterms:W3CDTF">2015-09-11T08:08:49Z</dcterms:modified>
</cp:coreProperties>
</file>