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4" r:id="rId3"/>
    <p:sldId id="275" r:id="rId4"/>
    <p:sldId id="281" r:id="rId5"/>
    <p:sldId id="276" r:id="rId6"/>
    <p:sldId id="262" r:id="rId7"/>
    <p:sldId id="263" r:id="rId8"/>
    <p:sldId id="282" r:id="rId9"/>
    <p:sldId id="279" r:id="rId10"/>
    <p:sldId id="280" r:id="rId11"/>
    <p:sldId id="278" r:id="rId12"/>
    <p:sldId id="266" r:id="rId13"/>
    <p:sldId id="259" r:id="rId14"/>
    <p:sldId id="264" r:id="rId15"/>
    <p:sldId id="258" r:id="rId16"/>
    <p:sldId id="269" r:id="rId17"/>
    <p:sldId id="267" r:id="rId18"/>
    <p:sldId id="271" r:id="rId19"/>
    <p:sldId id="265" r:id="rId20"/>
    <p:sldId id="283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8E00"/>
    <a:srgbClr val="590B2C"/>
    <a:srgbClr val="602E04"/>
    <a:srgbClr val="3DA319"/>
    <a:srgbClr val="33CC33"/>
    <a:srgbClr val="753805"/>
    <a:srgbClr val="5FB92D"/>
    <a:srgbClr val="AEE4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19CB-217F-4850-B205-F7A0930C6F8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1F886-1592-4C09-A242-C1E25AA96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F886-1592-4C09-A242-C1E25AA96DF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сенин.jpg"/>
          <p:cNvPicPr>
            <a:picLocks noChangeAspect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>
            <a:off x="5000628" y="214290"/>
            <a:ext cx="3938772" cy="4786322"/>
          </a:xfrm>
          <a:prstGeom prst="rect">
            <a:avLst/>
          </a:prstGeom>
          <a:ln w="28575">
            <a:solidFill>
              <a:srgbClr val="C45B58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714356"/>
            <a:ext cx="4572032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>
                  <a:solidFill>
                    <a:srgbClr val="009900"/>
                  </a:solidFill>
                </a:ln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«Родился я </a:t>
            </a:r>
          </a:p>
          <a:p>
            <a:r>
              <a:rPr lang="ru-RU" sz="4400" b="1" i="1" dirty="0" smtClean="0">
                <a:ln w="11430">
                  <a:solidFill>
                    <a:srgbClr val="009900"/>
                  </a:solidFill>
                </a:ln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           с песнями </a:t>
            </a:r>
          </a:p>
          <a:p>
            <a:r>
              <a:rPr lang="ru-RU" sz="4400" b="1" i="1" dirty="0" smtClean="0">
                <a:ln w="11430">
                  <a:solidFill>
                    <a:srgbClr val="009900"/>
                  </a:solidFill>
                </a:ln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в травном </a:t>
            </a:r>
          </a:p>
          <a:p>
            <a:r>
              <a:rPr lang="ru-RU" sz="4400" b="1" i="1" dirty="0" smtClean="0">
                <a:ln w="11430">
                  <a:solidFill>
                    <a:srgbClr val="009900"/>
                  </a:solidFill>
                </a:ln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            одеяле…»</a:t>
            </a:r>
            <a:endParaRPr lang="ru-RU" sz="2800" b="1" i="1" dirty="0" smtClean="0">
              <a:ln w="11430">
                <a:solidFill>
                  <a:srgbClr val="009900"/>
                </a:solidFill>
              </a:ln>
              <a:solidFill>
                <a:srgbClr val="33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800" b="1" i="1" dirty="0" smtClean="0">
                <a:ln w="11430">
                  <a:solidFill>
                    <a:srgbClr val="009900"/>
                  </a:solidFill>
                </a:ln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     </a:t>
            </a:r>
          </a:p>
          <a:p>
            <a:r>
              <a:rPr lang="ru-RU" sz="2800" b="1" i="1" dirty="0" smtClean="0">
                <a:ln w="11430">
                  <a:solidFill>
                    <a:srgbClr val="009900"/>
                  </a:solidFill>
                </a:ln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        Есенин в музыке</a:t>
            </a:r>
            <a:endParaRPr lang="ru-RU" sz="4400" b="1" i="1" dirty="0" smtClean="0">
              <a:ln w="11430">
                <a:solidFill>
                  <a:srgbClr val="009900"/>
                </a:solidFill>
              </a:ln>
              <a:solidFill>
                <a:srgbClr val="33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357826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8E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ИИЦ – Научная библиотека представляет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8E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виртуальную выставку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8E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 120-летию Сергея Есенина</a:t>
            </a:r>
            <a:endParaRPr lang="ru-RU" sz="2000" b="1" dirty="0">
              <a:ln w="1905"/>
              <a:solidFill>
                <a:srgbClr val="008E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9190" y="642918"/>
            <a:ext cx="371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Звучание другого цикла Свиридова «У меня отец – крестьянин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(1956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) более камерное, лирическое. С любовью нарисованы картины родной природы («Березка», «Вечером», «В сердце светит Русь») и народной жизни прошлого «Рекрута», «Песня под тальянку». Однако на этот раз  произведение заканчивается трагическим монологом – «Есть одна хорошая песня у соловушки».</a:t>
            </a:r>
            <a:endParaRPr lang="ru-RU" b="1" i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Есенин0017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596" y="428604"/>
            <a:ext cx="2643206" cy="3674190"/>
          </a:xfrm>
          <a:prstGeom prst="rect">
            <a:avLst/>
          </a:prstGeom>
          <a:ln w="19050">
            <a:solidFill>
              <a:srgbClr val="C45B58"/>
            </a:solidFill>
          </a:ln>
        </p:spPr>
      </p:pic>
      <p:pic>
        <p:nvPicPr>
          <p:cNvPr id="6" name="Рисунок 5" descr="Есенин00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32" y="3000372"/>
            <a:ext cx="2610382" cy="3500462"/>
          </a:xfrm>
          <a:prstGeom prst="rect">
            <a:avLst/>
          </a:prstGeom>
          <a:ln w="19050">
            <a:solidFill>
              <a:srgbClr val="C45B5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202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3"/>
            <a:ext cx="9144000" cy="685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43308" y="2887682"/>
            <a:ext cx="5000692" cy="3970318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Клен ты мой опавший, клен заледенелый,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Что стоишь, нагнувшись, под метелью белой?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Или что увидел? Или что услышал?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Словно за деревню погулять ты вышел.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Там он встретил вербу, там сосну приметил,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Распевал им песни под метель о лете.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Сам себе казался я таким же кленом,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Только не опавшим, а вовсю зеленым.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И, утратив скромность, одуревши в доску,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Как жену чужую, обнимал березку.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Клен ты мой опавший, клен заледенелый,</a:t>
            </a:r>
          </a:p>
          <a:p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Что стоишь, нагнувшись, под метелью белой?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590B2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lentymojo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04"/>
            <a:ext cx="2886614" cy="485776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сенин0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2595294" cy="355983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" name="Рисунок 2" descr="Есенин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2714620"/>
            <a:ext cx="2631515" cy="360240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857620" y="214290"/>
            <a:ext cx="492922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Основная масса произведений на стихи Есенина падает на 60-е годы. Большую часть из них составляют произведения для голоса и фортепиано, довольно много хоров, есть и вокальные циклы. В начале 60-х годов создан цикл </a:t>
            </a:r>
            <a:r>
              <a:rPr lang="ru-RU" b="1" i="1" dirty="0" err="1" smtClean="0">
                <a:solidFill>
                  <a:srgbClr val="590B2C"/>
                </a:solidFill>
                <a:latin typeface="Bookman Old Style" pitchFamily="18" charset="0"/>
              </a:rPr>
              <a:t>А.Флярковского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 «Тебе, о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Родина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», состоящий в основном из музыкальных пейзажей. </a:t>
            </a:r>
            <a:endParaRPr lang="ru-RU" b="1" i="1" dirty="0" smtClean="0">
              <a:solidFill>
                <a:srgbClr val="590B2C"/>
              </a:solidFill>
              <a:latin typeface="Bookman Old Style" pitchFamily="18" charset="0"/>
            </a:endParaRPr>
          </a:p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В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1966 году появляются  три вокальных цикла «Деревянная Русь» Г.Свиридова, цикл В.Веселова (ученика Свиридова) – «Три музыкальные картинки </a:t>
            </a:r>
          </a:p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на стихи С.Есенина». С хорошим вкусом написан вокальный цикл В.Веселова на стихи С.Есенина – «До свиданья, мой друг, до свиданья», «Я покинул родимый дом» и др. Эмоциональная сфера музыки – грусть, печаль, преобладают мотивы прощания, разлуки.</a:t>
            </a:r>
            <a:endParaRPr lang="ru-RU" b="1" i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306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erezarek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5143512"/>
            <a:ext cx="3405211" cy="15716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5074" y="357166"/>
            <a:ext cx="2643206" cy="4524315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Белая береза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 моим окном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Принакрылась снегом,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Точно серебром.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пушистых ветках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Снежною каймой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Распустились кисти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Белой бахромой.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стоит береза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сонной тишине,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горят снежинки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золотом огне.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заря, лениво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Обходя кругом,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Обсыпает ветки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Новым серебром.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Есенин00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86512" y="428604"/>
            <a:ext cx="2428892" cy="35718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7" name="Рисунок 6" descr="Есенин00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2643182"/>
            <a:ext cx="2439883" cy="342902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8596" y="571480"/>
            <a:ext cx="40005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590B2C"/>
                </a:solidFill>
                <a:latin typeface="Bookman Old Style" pitchFamily="18" charset="0"/>
              </a:rPr>
              <a:t>С 1967 года появляется серия хоров без сопровождения Р.Бойко на стихи С.Есенина : «Серебряный ветер», «Шагане, ты моя, Шагане», «Глупое сердце, не бейся», «Вечером синим», «Черемуха душистая», «Спит ковыль», «Вечером синим». </a:t>
            </a:r>
            <a:endParaRPr lang="ru-RU" sz="1900" b="1" i="1" dirty="0" smtClean="0">
              <a:solidFill>
                <a:srgbClr val="590B2C"/>
              </a:solidFill>
              <a:latin typeface="Bookman Old Style" pitchFamily="18" charset="0"/>
            </a:endParaRPr>
          </a:p>
          <a:p>
            <a:pPr algn="ctr"/>
            <a:r>
              <a:rPr lang="ru-RU" sz="1900" b="1" i="1" dirty="0" smtClean="0">
                <a:solidFill>
                  <a:srgbClr val="590B2C"/>
                </a:solidFill>
                <a:latin typeface="Bookman Old Style" pitchFamily="18" charset="0"/>
              </a:rPr>
              <a:t>Две </a:t>
            </a:r>
            <a:r>
              <a:rPr lang="ru-RU" sz="1900" b="1" i="1" dirty="0" smtClean="0">
                <a:solidFill>
                  <a:srgbClr val="590B2C"/>
                </a:solidFill>
                <a:latin typeface="Bookman Old Style" pitchFamily="18" charset="0"/>
              </a:rPr>
              <a:t>основные линии их содержания – тема судьбы, любви к жизни и любовь к родине, которая иногда переплетается с любовью к девушке. В хорах преобладает аккордовый склад с ведущей ролью мелодической линии.</a:t>
            </a:r>
          </a:p>
          <a:p>
            <a:pPr algn="ctr"/>
            <a:r>
              <a:rPr lang="ru-RU" sz="1900" b="1" i="1" dirty="0" smtClean="0">
                <a:solidFill>
                  <a:srgbClr val="590B2C"/>
                </a:solidFill>
                <a:latin typeface="Bookman Old Style" pitchFamily="18" charset="0"/>
              </a:rPr>
              <a:t> </a:t>
            </a:r>
            <a:endParaRPr lang="ru-RU" sz="1900" b="1" i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14-950x636.jpg"/>
          <p:cNvPicPr>
            <a:picLocks noChangeAspect="1"/>
          </p:cNvPicPr>
          <p:nvPr/>
        </p:nvPicPr>
        <p:blipFill>
          <a:blip r:embed="rId2">
            <a:lum bright="-12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rgbClr val="5CB22C">
              <a:alpha val="35000"/>
            </a:srgbClr>
          </a:solidFill>
          <a:ln>
            <a:noFill/>
          </a:ln>
          <a:effectLst>
            <a:softEdge rad="112500"/>
          </a:effectLst>
        </p:spPr>
      </p:pic>
      <p:pic>
        <p:nvPicPr>
          <p:cNvPr id="3" name="Рисунок 2" descr="Есенин0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500174"/>
            <a:ext cx="2819128" cy="3857628"/>
          </a:xfrm>
          <a:prstGeom prst="rect">
            <a:avLst/>
          </a:prstGeom>
          <a:ln w="19050">
            <a:solidFill>
              <a:srgbClr val="5FB92D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14744" y="357166"/>
            <a:ext cx="2643206" cy="618630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Черемуха душистая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С весною расцвела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И ветки золотистые,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Что кудри, завила.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Кругом роса медвяная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Сползает по коре,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Под нею зелень пряная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Сияет в серебре.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А рядом, у проталинки,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В траве, между корней,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Бежит, струится   </a:t>
            </a:r>
          </a:p>
          <a:p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                      маленький 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Серебряный ручей.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Черемуха душистая,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Развесившись, стоит,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А зелень золотистая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На солнышке горит.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Ручей волной гремучею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Все ветки обдает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И вкрадчиво под кручею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Ей песенки поет. </a:t>
            </a:r>
          </a:p>
          <a:p>
            <a:endParaRPr lang="ru-RU" b="1" i="1" dirty="0">
              <a:solidFill>
                <a:srgbClr val="590B2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сенин0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428604"/>
            <a:ext cx="3429024" cy="483413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14810" y="642918"/>
            <a:ext cx="4214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«Анна </a:t>
            </a:r>
            <a:r>
              <a:rPr lang="ru-RU" b="1" i="1" dirty="0" err="1" smtClean="0">
                <a:solidFill>
                  <a:srgbClr val="590B2C"/>
                </a:solidFill>
                <a:latin typeface="Bookman Old Style" pitchFamily="18" charset="0"/>
              </a:rPr>
              <a:t>Снегина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» — автобиографическая поэма Сергея Есенина, написанная в январе 1925 года. В основу легли воспоминания поэта о посещении родного села, о революции, о безответной любви в юные годы. </a:t>
            </a:r>
          </a:p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В 1960-е годы появляется монументальное произведение – опера </a:t>
            </a:r>
            <a:r>
              <a:rPr lang="ru-RU" b="1" i="1" dirty="0" err="1" smtClean="0">
                <a:solidFill>
                  <a:srgbClr val="590B2C"/>
                </a:solidFill>
                <a:latin typeface="Bookman Old Style" pitchFamily="18" charset="0"/>
              </a:rPr>
              <a:t>А.Холминова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 на мотив поэмы Сергея Есенина.</a:t>
            </a:r>
            <a:endParaRPr lang="ru-RU" b="1" i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сенин0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0" y="2571744"/>
            <a:ext cx="2500330" cy="355682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4" name="Рисунок 3" descr="Есенин0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2500330" cy="363952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Рисунок 4" descr="Есенин00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3286124"/>
            <a:ext cx="2421434" cy="344531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57752" y="714356"/>
            <a:ext cx="378621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590B2C"/>
                </a:solidFill>
                <a:latin typeface="Bookman Old Style" pitchFamily="18" charset="0"/>
              </a:rPr>
              <a:t>В 70-е годы несколько романсов написала </a:t>
            </a:r>
            <a:r>
              <a:rPr lang="ru-RU" sz="1900" b="1" i="1" dirty="0" err="1" smtClean="0">
                <a:solidFill>
                  <a:srgbClr val="590B2C"/>
                </a:solidFill>
                <a:latin typeface="Bookman Old Style" pitchFamily="18" charset="0"/>
              </a:rPr>
              <a:t>Зара</a:t>
            </a:r>
            <a:r>
              <a:rPr lang="ru-RU" sz="1900" b="1" i="1" dirty="0" smtClean="0">
                <a:solidFill>
                  <a:srgbClr val="590B2C"/>
                </a:solidFill>
                <a:latin typeface="Bookman Old Style" pitchFamily="18" charset="0"/>
              </a:rPr>
              <a:t> Левина, серию лирических произведений для голоса с сопровождением гитары </a:t>
            </a:r>
            <a:endParaRPr lang="ru-RU" sz="1900" b="1" i="1" dirty="0" smtClean="0">
              <a:solidFill>
                <a:srgbClr val="590B2C"/>
              </a:solidFill>
              <a:latin typeface="Bookman Old Style" pitchFamily="18" charset="0"/>
            </a:endParaRPr>
          </a:p>
          <a:p>
            <a:pPr algn="ctr"/>
            <a:r>
              <a:rPr lang="ru-RU" sz="1900" b="1" i="1" dirty="0" smtClean="0">
                <a:solidFill>
                  <a:srgbClr val="590B2C"/>
                </a:solidFill>
                <a:latin typeface="Bookman Old Style" pitchFamily="18" charset="0"/>
              </a:rPr>
              <a:t>и </a:t>
            </a:r>
            <a:r>
              <a:rPr lang="ru-RU" sz="1900" b="1" i="1" dirty="0" smtClean="0">
                <a:solidFill>
                  <a:srgbClr val="590B2C"/>
                </a:solidFill>
                <a:latin typeface="Bookman Old Style" pitchFamily="18" charset="0"/>
              </a:rPr>
              <a:t>балалайки создал </a:t>
            </a:r>
            <a:r>
              <a:rPr lang="ru-RU" sz="1900" b="1" i="1" dirty="0" smtClean="0">
                <a:solidFill>
                  <a:srgbClr val="590B2C"/>
                </a:solidFill>
                <a:latin typeface="Bookman Old Style" pitchFamily="18" charset="0"/>
              </a:rPr>
              <a:t>А.Покровский</a:t>
            </a:r>
            <a:r>
              <a:rPr lang="ru-RU" sz="1900" b="1" i="1" dirty="0" smtClean="0">
                <a:solidFill>
                  <a:srgbClr val="590B2C"/>
                </a:solidFill>
                <a:latin typeface="Bookman Old Style" pitchFamily="18" charset="0"/>
              </a:rPr>
              <a:t>.</a:t>
            </a:r>
            <a:endParaRPr lang="ru-RU" sz="1900" b="1" i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3787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929190" y="2428868"/>
            <a:ext cx="4071966" cy="4247317"/>
          </a:xfrm>
          <a:prstGeom prst="rect">
            <a:avLst/>
          </a:prstGeom>
          <a:solidFill>
            <a:srgbClr val="F6DA94">
              <a:alpha val="70000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Отговорила роща золотая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Березовым, веселым языком,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И журавли, печально пролетая,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Уж не жалеют больше ни о ком.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Стою один среди равнины голой,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А журавлей относит ветер вдаль,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Я полон дум о юности веселой,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Но ничего в прошедшем мне не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Не жаль мне лет, растраченных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напрасно,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Не жаль души сиреневую </a:t>
            </a:r>
            <a:r>
              <a:rPr lang="ru-RU" b="1" i="1" dirty="0" err="1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цветь</a:t>
            </a: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В саду горит костер рябины красной,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Но никого не может он согреть.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Есенин00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571744"/>
            <a:ext cx="2786082" cy="405113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Есенин0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2357430"/>
            <a:ext cx="2680150" cy="414851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Рисунок 7" descr="Есенин0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15074" y="142852"/>
            <a:ext cx="2792274" cy="400050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8596" y="928670"/>
            <a:ext cx="35719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К есенинским стихам обратился в своем творчестве и Григорий Пономаренко (1921-1996), автор многих песен, ставших поистине народными. Начиная с </a:t>
            </a:r>
            <a:endParaRPr lang="ru-RU" b="1" i="1" dirty="0" smtClean="0">
              <a:solidFill>
                <a:srgbClr val="590B2C"/>
              </a:solidFill>
              <a:latin typeface="Bookman Old Style" pitchFamily="18" charset="0"/>
            </a:endParaRPr>
          </a:p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60-х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годов он пишет песни «Над окошком месяц», «Никогда я не был на Босфоре», «Отговорила роща золотая», «Не жалею, не зову, не плачу», которые становятся очень популярными  </a:t>
            </a:r>
          </a:p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и часто исполняются </a:t>
            </a:r>
          </a:p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до сих пор.</a:t>
            </a:r>
            <a:endParaRPr lang="ru-RU" b="1" i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001912.jpg"/>
          <p:cNvPicPr>
            <a:picLocks noChangeAspect="1"/>
          </p:cNvPicPr>
          <p:nvPr/>
        </p:nvPicPr>
        <p:blipFill>
          <a:blip r:embed="rId2">
            <a:lum bright="-15000"/>
          </a:blip>
          <a:stretch>
            <a:fillRect/>
          </a:stretch>
        </p:blipFill>
        <p:spPr>
          <a:xfrm>
            <a:off x="23698" y="0"/>
            <a:ext cx="90966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Есенин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2643182"/>
            <a:ext cx="2428892" cy="3714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71472" y="357166"/>
            <a:ext cx="8072494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FFFF00"/>
                </a:solidFill>
                <a:latin typeface="Bookman Old Style" pitchFamily="18" charset="0"/>
              </a:rPr>
              <a:t>Сергей </a:t>
            </a:r>
            <a:r>
              <a:rPr lang="ru-RU" sz="1900" b="1" i="1" dirty="0" smtClean="0">
                <a:solidFill>
                  <a:srgbClr val="FFFF00"/>
                </a:solidFill>
                <a:latin typeface="Bookman Old Style" pitchFamily="18" charset="0"/>
              </a:rPr>
              <a:t>Есенин (1895-1925) – </a:t>
            </a:r>
            <a:r>
              <a:rPr lang="ru-RU" sz="1900" b="1" i="1" dirty="0" smtClean="0">
                <a:solidFill>
                  <a:srgbClr val="FFFF00"/>
                </a:solidFill>
                <a:latin typeface="Bookman Old Style" pitchFamily="18" charset="0"/>
              </a:rPr>
              <a:t>один из самых своеобразных, лиричных, глубоко национальных поэтов России. Творчество его многообразно, но о чем бы он ни писал, стихи его поражают глубоким лиризмом и какой-то  грустью, которой овеяно большинство его произведений. Стихи Есенина очень музыкальны – это  будто  сама звучащая природа.</a:t>
            </a:r>
            <a:endParaRPr lang="ru-RU" sz="19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143248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Всего на стихи Есенина разными композиторами в различные годы было  написано около двухсот произведений. Подавляющее их большинство составляют сочинения для голоса с фортепиано, на следующем месте – хоры без сопровождения и затем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циклы для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голоса и фортепиано. Чаще всего композиторы обращаются к стихам о природе, судьбе, любви. Именно эта лирика – образные, музыкальные зарисовки пейзажей, любование окружающей природой и безмерная любовь ко всему живому – больше всего находит отклик в сердцах композиторов. Стихи Сергея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Есенина – поистине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чистый поэтический источник, который одаряет большой художественной радостью, обещает новый поиск и открытия.</a:t>
            </a:r>
            <a:endParaRPr lang="ru-RU" b="1" i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0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14546" y="142852"/>
            <a:ext cx="4214842" cy="285752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6099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48" y="285728"/>
            <a:ext cx="4286280" cy="5355312"/>
          </a:xfrm>
          <a:prstGeom prst="rect">
            <a:avLst/>
          </a:prstGeom>
          <a:solidFill>
            <a:srgbClr val="FFFF99">
              <a:alpha val="61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Не жалею, не зову, не плачу,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Все пройдет, как с белых яблонь дым.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Увяданья золотом охваченный,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Я не буду больше молодым.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Ты теперь не так уж будешь биться,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Сердце, тронутое холодком,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И страна березового ситца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Не заманит </a:t>
            </a:r>
            <a:r>
              <a:rPr lang="ru-RU" b="1" i="1" dirty="0" err="1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шляться</a:t>
            </a: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 босиком.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Дух бродяжий! ты все реже, реже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Расшевеливаешь пламень уст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О, моя утраченная свежесть,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Буйство глаз и половодье чувств!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Я теперь скупее стал в желаньях,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Жизнь моя, иль ты приснилась мне?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Словно я весенней гулкой ранью</a:t>
            </a:r>
            <a:b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Проскакал на </a:t>
            </a:r>
            <a:r>
              <a:rPr lang="ru-RU" b="1" i="1" dirty="0" err="1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розовом</a:t>
            </a:r>
            <a:r>
              <a:rPr lang="ru-RU" b="1" i="1" dirty="0" smtClean="0">
                <a:solidFill>
                  <a:srgbClr val="590B2C"/>
                </a:solidFill>
                <a:latin typeface="Times New Roman" pitchFamily="18" charset="0"/>
                <a:cs typeface="Times New Roman" pitchFamily="18" charset="0"/>
              </a:rPr>
              <a:t> коне. </a:t>
            </a:r>
            <a:endParaRPr lang="ru-RU" b="1" i="1" dirty="0">
              <a:solidFill>
                <a:srgbClr val="590B2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Есенин002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1857364"/>
            <a:ext cx="3286148" cy="464347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142852"/>
            <a:ext cx="489909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571480"/>
            <a:ext cx="857256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Бойко, Р. Хоры без </a:t>
            </a:r>
            <a:r>
              <a:rPr lang="ru-RU" sz="1500" b="1" i="1" dirty="0" smtClean="0">
                <a:solidFill>
                  <a:srgbClr val="590B2C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сопровождения [Ноты] / </a:t>
            </a:r>
            <a:r>
              <a:rPr lang="ru-RU" sz="1500" b="1" i="1" dirty="0" smtClean="0">
                <a:solidFill>
                  <a:srgbClr val="590B2C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Р. Бойко. – М. : Советский композитор, 1972. – 62 с.</a:t>
            </a:r>
            <a:endParaRPr lang="ru-RU" sz="1500" b="1" i="1" dirty="0" smtClean="0">
              <a:solidFill>
                <a:srgbClr val="590B2C"/>
              </a:solidFill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500" b="1" i="1" dirty="0" smtClean="0">
                <a:solidFill>
                  <a:srgbClr val="590B2C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Бойко, </a:t>
            </a:r>
            <a:r>
              <a:rPr lang="ru-RU" sz="1500" b="1" i="1" dirty="0" smtClean="0">
                <a:solidFill>
                  <a:srgbClr val="590B2C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Р. Избранные хоры [Ноты</a:t>
            </a:r>
            <a:r>
              <a:rPr lang="ru-RU" sz="1500" b="1" i="1" dirty="0" smtClean="0">
                <a:solidFill>
                  <a:srgbClr val="590B2C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 / Р</a:t>
            </a:r>
            <a:r>
              <a:rPr lang="ru-RU" sz="1500" b="1" i="1" dirty="0" smtClean="0">
                <a:solidFill>
                  <a:srgbClr val="590B2C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Бойко</a:t>
            </a:r>
            <a:r>
              <a:rPr lang="ru-RU" sz="1500" b="1" i="1" dirty="0" smtClean="0">
                <a:solidFill>
                  <a:srgbClr val="590B2C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М. : </a:t>
            </a:r>
            <a:r>
              <a:rPr lang="ru-RU" sz="1500" b="1" i="1" dirty="0" smtClean="0">
                <a:solidFill>
                  <a:srgbClr val="590B2C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Музыка, 1974. – 75 с.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500" b="1" i="1" dirty="0" smtClean="0">
                <a:solidFill>
                  <a:srgbClr val="590B2C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Веселов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В. Вокальный цикл на стихи С.Есенина [Ноты] / В. Веселов. – М. : Музыка, 1966. – 23 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Веселов, В. Осень. Три песни на стихи С.Есенина [Ноты] / В. Веселов. – Л. : Музыка, 1981. - 15 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Есенин в музыке [Текст] : справ. / сост. Г. К. Иванов. — М. : Совет. композитор, 1973. — 56 с.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Калинка [Ноты] : рус. нар. песни для высок. голоса в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сост. И.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Назаренко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М. : Музыка, 1982. — 104 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Левина, З. Черемуха [Ноты] : Романсы на стихи Есенина / З.Левина. – М. : Музыка, 1972. – 23 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Пономаренко, Г.Песни на стихи Сергея Есенина [Ноты] : для голоса в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баяна / Г. Пономаренко. — М. : Совет. композитор, 1978. — 64 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Романсы советских композиторов [Ноты] : для высок. голоса и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Вып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8. — М. : Совет. композитор, 1982. — 58 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Ромащук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И. «Из детства, росами омытого…» [Текст] / И.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Ромащук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// музыка и ты : Альманах для школьников.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Вып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7. – Сов. композитор, 1988. – С. 3-9.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Русский романс [Ноты] /В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облегч.перелож.для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.(гитары)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Г.Фиртича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СПб. : Композитор, 2004. – 106 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С. Есенина [Ноты] : для голоса в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сост. В. Жаров. — М. : Музыка, 1986. — 64 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Свиридов, Г. Кантаты [Ноты] / Г. Свиридов. – М. : Музыка, 1976. – 99 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Свиридов, Г. Отчалившая Русь [Ноты] / Г. Свиридов. – М. : Музыка, 1996. –54 с.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Свиридов, Г. Поэма памяти Сергея Есенина [Ноты] / Г. Свиридов. – М. : Музыка, 1964. – 130 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Свиридов, Г. У меня отец – крестьянин [Ноты] / Г. Свиридов. – М. : Советский композитор, 1961. – 49 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90B2C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Ты, судьба моя, Россия [Текст] : песенник / сост. В. Модель. — Л. : Совет. композитор, 1981. — 47 с.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Холминов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А. Анна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Снегина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[Ноты] / А.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Холминов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М. : Советский композитор, 1972. – 167 с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590B2C"/>
                </a:solidFill>
                <a:effectLst/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430" y="214290"/>
            <a:ext cx="5072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590B2C"/>
                </a:solidFill>
                <a:latin typeface="Bookman Old Style" pitchFamily="18" charset="0"/>
              </a:rPr>
              <a:t>Поэт  органично воспринял певучий склад народного стихосложения, в его творчестве по-своему отразились народные песни, эпические сказы, даже частушки. Поэтому поэзия Есенина звучит как лирическая, грустно-щемящая музыка.</a:t>
            </a:r>
            <a:endParaRPr lang="ru-RU" sz="2000" b="1" i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esya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000108"/>
            <a:ext cx="3000396" cy="4377477"/>
          </a:xfrm>
          <a:prstGeom prst="rect">
            <a:avLst/>
          </a:prstGeom>
        </p:spPr>
      </p:pic>
      <p:pic>
        <p:nvPicPr>
          <p:cNvPr id="5" name="Рисунок 4" descr="esenin_psk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429124" y="3143248"/>
            <a:ext cx="2500330" cy="345045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001912.jpg"/>
          <p:cNvPicPr>
            <a:picLocks noChangeAspect="1"/>
          </p:cNvPicPr>
          <p:nvPr/>
        </p:nvPicPr>
        <p:blipFill>
          <a:blip r:embed="rId2">
            <a:lum bright="-16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571480"/>
            <a:ext cx="82868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«Больше всего он любил русские песни. </a:t>
            </a:r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Он </a:t>
            </a:r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заставлял петь всех, приходивших к нему, знал песню, как теперь редко кто знает, и любил её – грустную, задорную, старинную, современную”.</a:t>
            </a:r>
          </a:p>
          <a:p>
            <a:endParaRPr lang="ru-RU" sz="2000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                           И.Эвентов (литературовед ) о С.Есенине</a:t>
            </a:r>
            <a:endParaRPr lang="ru-RU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8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5214974" cy="3911231"/>
          </a:xfrm>
          <a:prstGeom prst="rect">
            <a:avLst/>
          </a:prstGeom>
          <a:ln w="19050">
            <a:solidFill>
              <a:srgbClr val="C45B58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572132" y="314324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90B2C"/>
                </a:solidFill>
                <a:latin typeface="Bookman Old Style" pitchFamily="18" charset="0"/>
              </a:rPr>
              <a:t>Дом-музей </a:t>
            </a:r>
          </a:p>
          <a:p>
            <a:r>
              <a:rPr lang="ru-RU" b="1" dirty="0" smtClean="0">
                <a:solidFill>
                  <a:srgbClr val="590B2C"/>
                </a:solidFill>
                <a:latin typeface="Bookman Old Style" pitchFamily="18" charset="0"/>
              </a:rPr>
              <a:t>Сергея Есенина </a:t>
            </a:r>
          </a:p>
          <a:p>
            <a:r>
              <a:rPr lang="ru-RU" b="1" dirty="0" smtClean="0">
                <a:solidFill>
                  <a:srgbClr val="590B2C"/>
                </a:solidFill>
                <a:latin typeface="Bookman Old Style" pitchFamily="18" charset="0"/>
              </a:rPr>
              <a:t>в с. Константиново</a:t>
            </a:r>
            <a:endParaRPr lang="ru-RU" b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357694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Большая музыкальность, лиричность, образность поэзии Есенина делают понятным обращение к ней  самых разных композиторов с момента появления стихов и до нашего времени. Немало произведений писалось в 20-е годы ХХ века, сразу после смерти поэта. Это были преимущественно лирические произведения для голоса и фортепиано, написанные на стихи о природе, родном крае, матери, судьбе.</a:t>
            </a:r>
            <a:endParaRPr lang="ru-RU" b="1" i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Есенин0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785794"/>
            <a:ext cx="2928958" cy="4193975"/>
          </a:xfrm>
          <a:prstGeom prst="rect">
            <a:avLst/>
          </a:prstGeom>
          <a:ln w="28575">
            <a:solidFill>
              <a:srgbClr val="C45B58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71934" y="642918"/>
            <a:ext cx="4572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Были распространены  миниатюрные вокальные циклы из двух-трех пьес: «Два стихотворения Есенина» </a:t>
            </a:r>
            <a:r>
              <a:rPr lang="ru-RU" b="1" i="1" dirty="0" err="1" smtClean="0">
                <a:solidFill>
                  <a:srgbClr val="590B2C"/>
                </a:solidFill>
                <a:latin typeface="Bookman Old Style" pitchFamily="18" charset="0"/>
              </a:rPr>
              <a:t>В.Фере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, «Три стихотворения Есенина» В.Нечаева, В.Шебалина. Лирические миниатюры были созданы </a:t>
            </a:r>
            <a:r>
              <a:rPr lang="ru-RU" b="1" i="1" dirty="0" err="1" smtClean="0">
                <a:solidFill>
                  <a:srgbClr val="590B2C"/>
                </a:solidFill>
                <a:latin typeface="Bookman Old Style" pitchFamily="18" charset="0"/>
              </a:rPr>
              <a:t>Ан.Александровым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 : «Березка», «Осень», «Не жалею, не зову, не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плачу».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Популярны в те годы были и мелодекламации в сопровождении фортепиано.</a:t>
            </a:r>
          </a:p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В 20-е годы были созданы и хоровые произведения, посвященные природе, </a:t>
            </a:r>
            <a:r>
              <a:rPr lang="ru-RU" b="1" i="1" dirty="0" err="1" smtClean="0">
                <a:solidFill>
                  <a:srgbClr val="590B2C"/>
                </a:solidFill>
                <a:latin typeface="Bookman Old Style" pitchFamily="18" charset="0"/>
              </a:rPr>
              <a:t>Д.Васильева-Буглая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. В 30-40-е годы количество произведений на стихи Есенина резко падает.</a:t>
            </a:r>
            <a:endParaRPr lang="ru-RU" b="1" i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4678" y="500042"/>
            <a:ext cx="57864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В 50-е годы интерес к поэзии Есенина пробуждается с новой силой. В это время были созданы самые значительные и интересные произведения на стихи поэта. Появилось немало вокальных циклов разных композиторов – Г.Свиридова, В.Салманова, В.Рыбальченко и примерно столько же произведений других жанров. Среди всех сочинений  следует выделить Поэму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Г.Свиридова (1914-1998)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«Памяти С.Есенина» и вокальный цикл «У меня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отец – крестьянин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».Свиридов занимает особое место среди композиторов, писавших на его стихи. Впервые  в музыке с большой силой и убедительностью зазвучали социальные мотивы творчества Есенина. Свиридов по-своему отбирает и компонует стихотворения поэта, и в его произведениях на их основе рождается  целостный, драматургически </a:t>
            </a:r>
          </a:p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стройный замысел. </a:t>
            </a:r>
            <a:endParaRPr lang="ru-RU" b="1" i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Есенин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0"/>
            <a:ext cx="2393612" cy="3921200"/>
          </a:xfrm>
          <a:prstGeom prst="rect">
            <a:avLst/>
          </a:prstGeom>
          <a:ln w="19050">
            <a:solidFill>
              <a:srgbClr val="C45B58"/>
            </a:solidFill>
          </a:ln>
        </p:spPr>
      </p:pic>
      <p:pic>
        <p:nvPicPr>
          <p:cNvPr id="11" name="Рисунок 10" descr="Есенин0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1928802"/>
            <a:ext cx="2240081" cy="3709299"/>
          </a:xfrm>
          <a:prstGeom prst="rect">
            <a:avLst/>
          </a:prstGeom>
          <a:ln w="19050">
            <a:solidFill>
              <a:srgbClr val="C45B5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dija_ruslanova_russkij_narodnij_orkestr_dirizhjor_d_osipov_lipa_vekovaja.jpg"/>
          <p:cNvPicPr>
            <a:picLocks noChangeAspect="1"/>
          </p:cNvPicPr>
          <p:nvPr/>
        </p:nvPicPr>
        <p:blipFill>
          <a:blip r:embed="rId3">
            <a:lum contrast="-29000"/>
          </a:blip>
          <a:stretch>
            <a:fillRect/>
          </a:stretch>
        </p:blipFill>
        <p:spPr>
          <a:xfrm>
            <a:off x="0" y="1416"/>
            <a:ext cx="9144000" cy="685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Есенин00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6" y="285728"/>
            <a:ext cx="2643206" cy="3922577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5214950"/>
            <a:ext cx="750099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«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Я слышу, что это музыка…»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           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                                                     </a:t>
            </a:r>
            <a:r>
              <a:rPr lang="ru-RU" b="1" dirty="0" err="1" smtClean="0">
                <a:solidFill>
                  <a:srgbClr val="FFFF00"/>
                </a:solidFill>
                <a:latin typeface="Bookman Old Style" pitchFamily="18" charset="0"/>
              </a:rPr>
              <a:t>Айседора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Bookman Old Style" pitchFamily="18" charset="0"/>
              </a:rPr>
              <a:t>Дункан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                                                   о стихах С.Есенина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Есенин00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86182" y="1214422"/>
            <a:ext cx="2571768" cy="374736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сенин00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72132" y="285728"/>
            <a:ext cx="2561655" cy="3569536"/>
          </a:xfrm>
          <a:prstGeom prst="rect">
            <a:avLst/>
          </a:prstGeom>
          <a:ln w="19050">
            <a:solidFill>
              <a:srgbClr val="C45B58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3929066"/>
            <a:ext cx="84296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Музыкальный язык Свиридова удивительно национален, точен и органичен. В нем сплавлены различные музыкальные элементы: крестьянская народная песня, романсовое начало, древние народные обороты,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речитативы, </a:t>
            </a:r>
            <a:r>
              <a:rPr lang="ru-RU" b="1" i="1" dirty="0" smtClean="0">
                <a:solidFill>
                  <a:srgbClr val="590B2C"/>
                </a:solidFill>
                <a:latin typeface="Bookman Old Style" pitchFamily="18" charset="0"/>
              </a:rPr>
              <a:t>отзвуки мистических народных обрядов. «Поэма памяти С. Есенина» (1958г.) – замечательное произведение, являющееся обобщением всего творческого пути поэта и основных мотивов его творчества. Исторически осмысленная судьба родины дана сквозь призму восприятия самого лирического героя.</a:t>
            </a:r>
            <a:endParaRPr lang="ru-RU" b="1" i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Есенин00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2910763" cy="342065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86116" y="4286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90B2C"/>
                </a:solidFill>
                <a:latin typeface="Bookman Old Style" pitchFamily="18" charset="0"/>
              </a:rPr>
              <a:t>Г.Свиридов</a:t>
            </a:r>
            <a:endParaRPr lang="ru-RU" b="1" dirty="0">
              <a:solidFill>
                <a:srgbClr val="590B2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1565</Words>
  <PresentationFormat>Экран (4:3)</PresentationFormat>
  <Paragraphs>76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102</cp:revision>
  <dcterms:modified xsi:type="dcterms:W3CDTF">2015-09-22T09:21:15Z</dcterms:modified>
</cp:coreProperties>
</file>