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1" r:id="rId5"/>
    <p:sldId id="264" r:id="rId6"/>
    <p:sldId id="265" r:id="rId7"/>
    <p:sldId id="270" r:id="rId8"/>
    <p:sldId id="269" r:id="rId9"/>
    <p:sldId id="267" r:id="rId10"/>
    <p:sldId id="266" r:id="rId11"/>
    <p:sldId id="268" r:id="rId12"/>
    <p:sldId id="274" r:id="rId13"/>
    <p:sldId id="278" r:id="rId14"/>
    <p:sldId id="276" r:id="rId15"/>
    <p:sldId id="273" r:id="rId16"/>
    <p:sldId id="279" r:id="rId17"/>
    <p:sldId id="277" r:id="rId18"/>
    <p:sldId id="280" r:id="rId19"/>
    <p:sldId id="275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67E"/>
    <a:srgbClr val="D92DC5"/>
    <a:srgbClr val="5D28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2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34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3" y="1256689"/>
            <a:ext cx="6500859" cy="4316570"/>
          </a:xfrm>
          <a:prstGeom prst="rect">
            <a:avLst/>
          </a:prstGeom>
          <a:ln>
            <a:solidFill>
              <a:srgbClr val="D92DC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57158" y="357166"/>
            <a:ext cx="83582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i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latin typeface="Book Antiqua" pitchFamily="18" charset="0"/>
                <a:cs typeface="Arial" pitchFamily="34" charset="0"/>
              </a:rPr>
              <a:t>Вас приглашает оперетта</a:t>
            </a:r>
            <a:endParaRPr lang="ru-RU" sz="5000" b="1" i="1" dirty="0">
              <a:ln w="10541" cmpd="sng">
                <a:noFill/>
                <a:prstDash val="solid"/>
              </a:ln>
              <a:solidFill>
                <a:srgbClr val="7030A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5857892"/>
            <a:ext cx="7520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5D2884"/>
                </a:solidFill>
                <a:latin typeface="Arial Narrow" pitchFamily="34" charset="0"/>
              </a:rPr>
              <a:t>ИИЦ – Научная библиотека представляет виртуальную выставку </a:t>
            </a:r>
          </a:p>
          <a:p>
            <a:pPr algn="ctr"/>
            <a:r>
              <a:rPr lang="ru-RU" sz="2000" b="1" i="1" dirty="0" smtClean="0">
                <a:solidFill>
                  <a:srgbClr val="5D2884"/>
                </a:solidFill>
                <a:latin typeface="Arial Narrow" pitchFamily="34" charset="0"/>
              </a:rPr>
              <a:t>к  Международному дню музыки</a:t>
            </a:r>
            <a:endParaRPr lang="ru-RU" sz="2000" b="1" i="1" dirty="0">
              <a:solidFill>
                <a:srgbClr val="5D2884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0592588">
            <a:off x="748177" y="723715"/>
            <a:ext cx="2571768" cy="3581400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1036">
            <a:off x="5818674" y="689625"/>
            <a:ext cx="2651860" cy="3695677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5720" y="4643446"/>
            <a:ext cx="8501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Свои лучшие оперетты Дунаевский написал после войны – это «Вольный ветер» (1947), «Сын клоуна» (1950) и «Белая акация». Его оптимистические и бодрые, легко запоминающиеся мелодии в течение нескольких десятилетий были неотъемлемой частью нашей музыкальной жизни.</a:t>
            </a:r>
            <a:r>
              <a:rPr lang="ru-RU" sz="1900" dirty="0" smtClean="0"/>
              <a:t>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Многочисленные кинокомедии с музыкой Дунаевского были по существу </a:t>
            </a:r>
            <a:r>
              <a:rPr lang="ru-RU" sz="1900" b="1" i="1" dirty="0" err="1" smtClean="0">
                <a:solidFill>
                  <a:srgbClr val="58267E"/>
                </a:solidFill>
                <a:latin typeface="Arial Narrow" pitchFamily="34" charset="0"/>
              </a:rPr>
              <a:t>киноопереттами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 </a:t>
            </a:r>
            <a:endParaRPr lang="ru-RU" sz="1900" b="1" i="1" dirty="0" smtClean="0">
              <a:solidFill>
                <a:srgbClr val="58267E"/>
              </a:solidFill>
              <a:latin typeface="Arial Narrow" pitchFamily="34" charset="0"/>
            </a:endParaRPr>
          </a:p>
          <a:p>
            <a:pPr algn="ctr"/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и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отличаются той же стилистикой.</a:t>
            </a:r>
            <a:endParaRPr lang="ru-RU" sz="1900" b="1" i="1" dirty="0">
              <a:solidFill>
                <a:srgbClr val="58267E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43240" y="428604"/>
            <a:ext cx="2643207" cy="3643338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еретта00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916244" y="214290"/>
            <a:ext cx="2584449" cy="3429024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pic>
        <p:nvPicPr>
          <p:cNvPr id="5" name="Рисунок 4" descr="Оперетта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816385">
            <a:off x="614315" y="433150"/>
            <a:ext cx="2449108" cy="3465834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pic>
        <p:nvPicPr>
          <p:cNvPr id="6" name="Рисунок 5" descr="4d4b1de255dbd242a641552fce5a143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922280">
            <a:off x="5476409" y="627974"/>
            <a:ext cx="2500519" cy="3388238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5720" y="4429132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Серьёзным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событием в истории жанра стало появление в 1937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году оригинальной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и очень весёлой оперетты «Свадьба в Малиновке»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Б.Александрова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, посвящённой событиям времён гражданской войны на территории современной Украины. Эта оперетта широко шла на советской </a:t>
            </a:r>
            <a:r>
              <a:rPr lang="ru-RU" dirty="0" smtClean="0"/>
              <a:t>сцене.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В жанре оперетты успешно работали и другие наши композиторы – </a:t>
            </a:r>
            <a:r>
              <a:rPr lang="ru-RU" b="1" i="1" dirty="0" err="1" smtClean="0">
                <a:solidFill>
                  <a:srgbClr val="58267E"/>
                </a:solidFill>
                <a:latin typeface="Arial Narrow" pitchFamily="34" charset="0"/>
              </a:rPr>
              <a:t>Ю.Милютин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, написавший «Трембиту» и «Поцелуй </a:t>
            </a:r>
            <a:r>
              <a:rPr lang="ru-RU" b="1" i="1" dirty="0" err="1" smtClean="0">
                <a:solidFill>
                  <a:srgbClr val="58267E"/>
                </a:solidFill>
                <a:latin typeface="Arial Narrow" pitchFamily="34" charset="0"/>
              </a:rPr>
              <a:t>Чаниты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», К.Листов, автор знаменитого «Севастопольского вальса», </a:t>
            </a:r>
          </a:p>
          <a:p>
            <a:pPr algn="ctr"/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В.Соловьев-Седой и Т.Хренников.</a:t>
            </a:r>
          </a:p>
          <a:p>
            <a:pPr algn="ctr"/>
            <a:endParaRPr lang="ru-RU" b="1" i="1" dirty="0">
              <a:solidFill>
                <a:srgbClr val="58267E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2066" y="357166"/>
            <a:ext cx="35718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История Санкт-Петербургского театра музыкальной комедии началась в начале осени 1929 года, когда на сцене бывшего Народного дома была поставлена одна из популярнейших оперетт той эпохи – «Холопка».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Уже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свыше восьми десятилетий его репертуар не оставляет равнодушным зрителей, с удовольствием посещающих музыкальные комедии, классические оперетты, мюзиклы, оперы-буфф и детские спектакли. Театр музыкальной комедии можно без преувеличения назвать театром особой судьбы, ведь он был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единственным театром в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блокадном Ленинграде, который не прекращал свою деятельность все 900 тяжелейших дней.</a:t>
            </a:r>
            <a:b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</a:br>
            <a:endParaRPr lang="ru-RU" b="1" i="1" dirty="0">
              <a:solidFill>
                <a:srgbClr val="58267E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1337883648_sankt-peterburgskiy-teatr-muzkomedii-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14290"/>
            <a:ext cx="3071833" cy="3762825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pic>
        <p:nvPicPr>
          <p:cNvPr id="10" name="Рисунок 9" descr="Оперетта002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2000166" y="3571942"/>
            <a:ext cx="3286279" cy="2428892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285728"/>
            <a:ext cx="3929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. </a:t>
            </a:r>
            <a:endParaRPr lang="ru-RU" dirty="0"/>
          </a:p>
        </p:txBody>
      </p:sp>
      <p:pic>
        <p:nvPicPr>
          <p:cNvPr id="30722" name="Picture 2" descr="http://www.pics-zone.ru/img.php?url=http://www.belcanto.ru/media/images/uploaded/operet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00174"/>
            <a:ext cx="3786214" cy="3475018"/>
          </a:xfrm>
          <a:prstGeom prst="rect">
            <a:avLst/>
          </a:prstGeom>
          <a:noFill/>
          <a:ln w="19050">
            <a:solidFill>
              <a:srgbClr val="D92DC5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214810" y="785794"/>
            <a:ext cx="464347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Театр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«Московская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оперетта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» основан в 1927 году. Благодаря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ярчайшему таланту, великолепному мастерству артистов и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постановщиков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в течение многих десятков лет был одним из главных в жанре не только в своей стране, но и в Европе. И сегодня ему удается сохранять статус ведущего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театра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как в России, так и на всем постсоветском пространстве, и во многих других странах мира. В  его репертуаре соединяются классика и современная оперетта, мюзикл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и шоу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.  Кальман и Штраус, </a:t>
            </a:r>
            <a:r>
              <a:rPr lang="ru-RU" sz="1900" b="1" i="1" dirty="0" err="1" smtClean="0">
                <a:solidFill>
                  <a:srgbClr val="58267E"/>
                </a:solidFill>
                <a:latin typeface="Arial Narrow" pitchFamily="34" charset="0"/>
              </a:rPr>
              <a:t>Легар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 и </a:t>
            </a:r>
            <a:r>
              <a:rPr lang="ru-RU" sz="1900" b="1" i="1" dirty="0" err="1" smtClean="0">
                <a:solidFill>
                  <a:srgbClr val="58267E"/>
                </a:solidFill>
                <a:latin typeface="Arial Narrow" pitchFamily="34" charset="0"/>
              </a:rPr>
              <a:t>Зуппе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, Оффенбах и </a:t>
            </a:r>
            <a:r>
              <a:rPr lang="ru-RU" sz="1900" b="1" i="1" dirty="0" err="1" smtClean="0">
                <a:solidFill>
                  <a:srgbClr val="58267E"/>
                </a:solidFill>
                <a:latin typeface="Arial Narrow" pitchFamily="34" charset="0"/>
              </a:rPr>
              <a:t>Бернстайн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, </a:t>
            </a:r>
            <a:r>
              <a:rPr lang="ru-RU" sz="1900" b="1" i="1" dirty="0" err="1" smtClean="0">
                <a:solidFill>
                  <a:srgbClr val="58267E"/>
                </a:solidFill>
                <a:latin typeface="Arial Narrow" pitchFamily="34" charset="0"/>
              </a:rPr>
              <a:t>Лоу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 </a:t>
            </a:r>
            <a:r>
              <a:rPr lang="ru-RU" sz="1900" b="1" i="1" dirty="0" err="1" smtClean="0">
                <a:solidFill>
                  <a:srgbClr val="58267E"/>
                </a:solidFill>
                <a:latin typeface="Arial Narrow" pitchFamily="34" charset="0"/>
              </a:rPr>
              <a:t>и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 Герман… Всего в течение сезона «Московская оперетта» играет более 300 спектаклей, а число зрителей достигает почти полмиллиона.</a:t>
            </a:r>
            <a:endParaRPr lang="ru-RU" sz="1900" b="1" i="1" dirty="0">
              <a:solidFill>
                <a:srgbClr val="58267E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8805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2551597" cy="3429024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2857488" y="363914"/>
            <a:ext cx="578647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</a:rPr>
              <a:t>Татьяна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</a:rPr>
              <a:t>Шмыга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</a:rPr>
              <a:t> – обладательница своеобразного, можно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</a:rPr>
              <a:t>сказать синтетического, таланта. Искренность, глубокая душевность, проникновенный лиризм в сочетании с энергией и обаянием сразу привлекли внимание к певице.</a:t>
            </a:r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В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ролях этой великолепной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и неповторимой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актрисы не только ее собственный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путь в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искусстве; в них почти полувековая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биография отечественной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оперетты, сложная и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плодотворная эволюция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жанра, преображенного не без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участия благородного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и содержательного творчества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Татьяны Ивановны на сцене Московского театра оперетты.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Уникальность этой актрисы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получила высшую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оценку народа и государства.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Татьяна </a:t>
            </a:r>
            <a:r>
              <a:rPr lang="ru-RU" sz="2000" b="1" i="1" dirty="0" err="1" smtClean="0">
                <a:solidFill>
                  <a:srgbClr val="58267E"/>
                </a:solidFill>
                <a:latin typeface="Arial Narrow" pitchFamily="34" charset="0"/>
              </a:rPr>
              <a:t>Шмыга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 –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единственная в России актриса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оперетты, удостоенная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звания «Народная артистка СССР»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и Государственной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премии России им.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М.И. Глинки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214818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Прекрасная леди Российской оперетты – </a:t>
            </a:r>
          </a:p>
          <a:p>
            <a:pPr algn="ctr"/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Татьяна </a:t>
            </a:r>
            <a:r>
              <a:rPr lang="ru-RU" b="1" dirty="0" err="1" smtClean="0">
                <a:solidFill>
                  <a:srgbClr val="58267E"/>
                </a:solidFill>
                <a:latin typeface="Arial Narrow" pitchFamily="34" charset="0"/>
              </a:rPr>
              <a:t>Шмыга</a:t>
            </a:r>
            <a:endParaRPr lang="ru-RU" b="1" dirty="0">
              <a:solidFill>
                <a:srgbClr val="58267E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0" y="357166"/>
            <a:ext cx="421484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Почти во всех крупных городах СССР были созданы театры музыкальной комедии. Одним из крупнейших по праву являлся Свердловский театр </a:t>
            </a:r>
            <a:r>
              <a:rPr lang="ru-RU" b="1" i="1" dirty="0" err="1" smtClean="0">
                <a:solidFill>
                  <a:srgbClr val="58267E"/>
                </a:solidFill>
                <a:latin typeface="Arial Narrow" pitchFamily="34" charset="0"/>
              </a:rPr>
              <a:t>музкомедии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, созданный в 1933 году.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Легендарные имена и названия всегда с нами. Первый режиссер -  Георгий Кугушев,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его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талантом, вкусом, удивительным чувством меры был заложен прочный творческий фундамент Свердловской </a:t>
            </a:r>
            <a:r>
              <a:rPr lang="ru-RU" b="1" i="1" dirty="0" err="1" smtClean="0">
                <a:solidFill>
                  <a:srgbClr val="58267E"/>
                </a:solidFill>
                <a:latin typeface="Arial Narrow" pitchFamily="34" charset="0"/>
              </a:rPr>
              <a:t>музкомедии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. Е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го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ученик и преемник Владимир Курочкин (актер, режиссер, художественный руководитель театра с 1963 по 1986гг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.)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стал настоящим хозяином, папой, продолжившим строительство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Театра-Дома,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где чтили опыт, жили уважением традиций и любовно растили молодежь,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Театра-лаборатории, где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привечали все новое, яркое, интересное и создавали свое, самобытное. </a:t>
            </a:r>
            <a:endParaRPr lang="ru-RU" dirty="0" smtClean="0"/>
          </a:p>
          <a:p>
            <a:endParaRPr lang="ru-RU" b="1" i="1" dirty="0" smtClean="0">
              <a:solidFill>
                <a:srgbClr val="58267E"/>
              </a:solidFill>
              <a:latin typeface="Arial Narrow" pitchFamily="34" charset="0"/>
            </a:endParaRPr>
          </a:p>
          <a:p>
            <a:endParaRPr lang="ru-RU" b="1" i="1" dirty="0">
              <a:solidFill>
                <a:srgbClr val="58267E"/>
              </a:solidFill>
              <a:latin typeface="Arial Narrow" pitchFamily="34" charset="0"/>
            </a:endParaRPr>
          </a:p>
        </p:txBody>
      </p:sp>
      <p:pic>
        <p:nvPicPr>
          <p:cNvPr id="11" name="Рисунок 10" descr="133910786.jpg"/>
          <p:cNvPicPr>
            <a:picLocks noChangeAspect="1"/>
          </p:cNvPicPr>
          <p:nvPr/>
        </p:nvPicPr>
        <p:blipFill>
          <a:blip r:embed="rId2" cstate="email"/>
          <a:srcRect r="-1"/>
          <a:stretch>
            <a:fillRect/>
          </a:stretch>
        </p:blipFill>
        <p:spPr>
          <a:xfrm>
            <a:off x="214282" y="214290"/>
            <a:ext cx="4286280" cy="2714620"/>
          </a:xfrm>
          <a:prstGeom prst="rect">
            <a:avLst/>
          </a:prstGeom>
          <a:ln>
            <a:solidFill>
              <a:srgbClr val="D92DC5"/>
            </a:solidFill>
          </a:ln>
        </p:spPr>
      </p:pic>
      <p:pic>
        <p:nvPicPr>
          <p:cNvPr id="12" name="Рисунок 11" descr="Оперетта002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2123263" y="3877473"/>
            <a:ext cx="2714645" cy="1960576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57158" y="4714884"/>
            <a:ext cx="20521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Г.Кугушев, первый </a:t>
            </a:r>
          </a:p>
          <a:p>
            <a:pPr algn="ctr"/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режиссер театра,</a:t>
            </a:r>
          </a:p>
          <a:p>
            <a:pPr algn="ctr"/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Народный артист </a:t>
            </a:r>
          </a:p>
          <a:p>
            <a:pPr algn="ctr"/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РСФСР, руководил </a:t>
            </a:r>
          </a:p>
          <a:p>
            <a:pPr algn="ctr"/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театром на </a:t>
            </a:r>
          </a:p>
          <a:p>
            <a:pPr algn="ctr"/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протяжении 20 лет.</a:t>
            </a:r>
            <a:endParaRPr lang="ru-RU" b="1" dirty="0">
              <a:solidFill>
                <a:srgbClr val="58267E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285728"/>
            <a:ext cx="471490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Актерская труппа, чьи имена  стали легендой, Народные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артисты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РСФСР - Мария </a:t>
            </a:r>
            <a:r>
              <a:rPr lang="ru-RU" sz="1900" b="1" i="1" dirty="0" err="1" smtClean="0">
                <a:solidFill>
                  <a:srgbClr val="58267E"/>
                </a:solidFill>
                <a:latin typeface="Arial Narrow" pitchFamily="34" charset="0"/>
              </a:rPr>
              <a:t>Викс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 , Эраст Высоцкий ,Полина Емельянова, Анатолий </a:t>
            </a:r>
            <a:r>
              <a:rPr lang="ru-RU" sz="1900" b="1" i="1" dirty="0" err="1" smtClean="0">
                <a:solidFill>
                  <a:srgbClr val="58267E"/>
                </a:solidFill>
                <a:latin typeface="Arial Narrow" pitchFamily="34" charset="0"/>
              </a:rPr>
              <a:t>Маренич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,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Нина </a:t>
            </a:r>
            <a:r>
              <a:rPr lang="ru-RU" sz="1900" b="1" i="1" dirty="0" err="1" smtClean="0">
                <a:solidFill>
                  <a:srgbClr val="58267E"/>
                </a:solidFill>
                <a:latin typeface="Arial Narrow" pitchFamily="34" charset="0"/>
              </a:rPr>
              <a:t>Энгель-Утина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, Юрий Чернов,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Виктор </a:t>
            </a:r>
            <a:r>
              <a:rPr lang="ru-RU" sz="1900" b="1" i="1" dirty="0" err="1" smtClean="0">
                <a:solidFill>
                  <a:srgbClr val="58267E"/>
                </a:solidFill>
                <a:latin typeface="Arial Narrow" pitchFamily="34" charset="0"/>
              </a:rPr>
              <a:t>Сытник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, Эдуард </a:t>
            </a:r>
            <a:r>
              <a:rPr lang="ru-RU" sz="1900" b="1" i="1" dirty="0" err="1" smtClean="0">
                <a:solidFill>
                  <a:srgbClr val="58267E"/>
                </a:solidFill>
                <a:latin typeface="Arial Narrow" pitchFamily="34" charset="0"/>
              </a:rPr>
              <a:t>Жердер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.</a:t>
            </a:r>
          </a:p>
          <a:p>
            <a:pPr algn="ctr"/>
            <a:r>
              <a:rPr lang="ru-RU" sz="1900" dirty="0" smtClean="0"/>
              <a:t>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Сегодня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Свердловская </a:t>
            </a:r>
            <a:r>
              <a:rPr lang="ru-RU" sz="1900" b="1" i="1" dirty="0" err="1" smtClean="0">
                <a:solidFill>
                  <a:srgbClr val="58267E"/>
                </a:solidFill>
                <a:latin typeface="Arial Narrow" pitchFamily="34" charset="0"/>
              </a:rPr>
              <a:t>музкомедия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 по-прежнему с достоинством несет статус Театра,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который всегда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в гуще творческих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событий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и очень часто – на верхней ступеньке пьедестала. За последнее десятилетие Театр сыграл больше десятка мировых премьер, привез в Екатеринбург в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общей сложности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 семнадцать высших национальных театральных премий «Золотая Маска», вырастил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новое поколение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артистов и зрителей,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сохранив главный </a:t>
            </a:r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закон своей творческой жизни – быть созвучным времени...</a:t>
            </a:r>
          </a:p>
          <a:p>
            <a:pPr algn="ctr"/>
            <a:r>
              <a:rPr lang="ru-RU" sz="1900" b="1" i="1" dirty="0" smtClean="0">
                <a:solidFill>
                  <a:srgbClr val="58267E"/>
                </a:solidFill>
                <a:latin typeface="Arial Narrow" pitchFamily="34" charset="0"/>
              </a:rPr>
              <a:t>  </a:t>
            </a:r>
            <a:endParaRPr lang="ru-RU" sz="1900" b="1" i="1" dirty="0">
              <a:solidFill>
                <a:srgbClr val="58267E"/>
              </a:solidFill>
              <a:latin typeface="Arial Narrow" pitchFamily="34" charset="0"/>
            </a:endParaRPr>
          </a:p>
        </p:txBody>
      </p:sp>
      <p:pic>
        <p:nvPicPr>
          <p:cNvPr id="6" name="Рисунок 5" descr="Оперетта0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1054276"/>
            <a:ext cx="2500330" cy="3946360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357166"/>
            <a:ext cx="4857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Анатолий </a:t>
            </a:r>
            <a:r>
              <a:rPr lang="ru-RU" sz="2000" b="1" i="1" dirty="0" err="1" smtClean="0">
                <a:solidFill>
                  <a:srgbClr val="58267E"/>
                </a:solidFill>
                <a:latin typeface="Arial Narrow" pitchFamily="34" charset="0"/>
              </a:rPr>
              <a:t>Маренич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 – один из тех артистов, кто своим творчеством доказал, что оперетта – настоящее искусство, которое может быть сильным, правдивым и жизненным, которое может потрясать сердца зрителей  и оставаться в то же время  веселым, красивым, доходчивым жанром.</a:t>
            </a:r>
            <a:endParaRPr lang="ru-RU" sz="2000" dirty="0"/>
          </a:p>
        </p:txBody>
      </p:sp>
      <p:pic>
        <p:nvPicPr>
          <p:cNvPr id="3" name="Рисунок 2" descr="Оперетта0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42852"/>
            <a:ext cx="2714644" cy="3676309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pic>
        <p:nvPicPr>
          <p:cNvPr id="4" name="Рисунок 3" descr="Оперетта002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5464976" y="3821910"/>
            <a:ext cx="3071835" cy="2428892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71670" y="4857760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58267E"/>
                </a:solidFill>
                <a:latin typeface="Arial Narrow" pitchFamily="34" charset="0"/>
              </a:rPr>
              <a:t>А.Маренич</a:t>
            </a:r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 в образе Трепло (спектакль «Черный дракон»), который стал одним из значительных достижений артиста.</a:t>
            </a:r>
            <a:endParaRPr lang="ru-RU" b="1" dirty="0">
              <a:solidFill>
                <a:srgbClr val="58267E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еретта00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4" y="285728"/>
            <a:ext cx="3564066" cy="2857090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43108" y="357166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П.Емельянова – </a:t>
            </a:r>
            <a:r>
              <a:rPr lang="ru-RU" b="1" dirty="0" err="1" smtClean="0">
                <a:solidFill>
                  <a:srgbClr val="58267E"/>
                </a:solidFill>
                <a:latin typeface="Arial Narrow" pitchFamily="34" charset="0"/>
              </a:rPr>
              <a:t>Кароллина</a:t>
            </a:r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ru-RU" b="1" dirty="0" err="1" smtClean="0">
                <a:solidFill>
                  <a:srgbClr val="58267E"/>
                </a:solidFill>
                <a:latin typeface="Arial Narrow" pitchFamily="34" charset="0"/>
              </a:rPr>
              <a:t>А.Маренич</a:t>
            </a:r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 – Пеликан. «Принцесса цирка».</a:t>
            </a:r>
          </a:p>
        </p:txBody>
      </p:sp>
      <p:pic>
        <p:nvPicPr>
          <p:cNvPr id="4" name="Рисунок 3" descr="Оперетта00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857496"/>
            <a:ext cx="3143272" cy="3606491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0034" y="1785926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«Графиня </a:t>
            </a:r>
            <a:r>
              <a:rPr lang="ru-RU" b="1" dirty="0" err="1" smtClean="0">
                <a:solidFill>
                  <a:srgbClr val="58267E"/>
                </a:solidFill>
                <a:latin typeface="Arial Narrow" pitchFamily="34" charset="0"/>
              </a:rPr>
              <a:t>Марица</a:t>
            </a:r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».</a:t>
            </a:r>
          </a:p>
          <a:p>
            <a:r>
              <a:rPr lang="ru-RU" b="1" dirty="0" err="1" smtClean="0">
                <a:solidFill>
                  <a:srgbClr val="58267E"/>
                </a:solidFill>
                <a:latin typeface="Arial Narrow" pitchFamily="34" charset="0"/>
              </a:rPr>
              <a:t>Марица</a:t>
            </a:r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 -  </a:t>
            </a:r>
            <a:r>
              <a:rPr lang="ru-RU" b="1" dirty="0" err="1" smtClean="0">
                <a:solidFill>
                  <a:srgbClr val="58267E"/>
                </a:solidFill>
                <a:latin typeface="Arial Narrow" pitchFamily="34" charset="0"/>
              </a:rPr>
              <a:t>Н.Шамбер</a:t>
            </a:r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, </a:t>
            </a:r>
            <a:r>
              <a:rPr lang="ru-RU" b="1" dirty="0" err="1" smtClean="0">
                <a:solidFill>
                  <a:srgbClr val="58267E"/>
                </a:solidFill>
                <a:latin typeface="Arial Narrow" pitchFamily="34" charset="0"/>
              </a:rPr>
              <a:t>Зупан</a:t>
            </a:r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 – </a:t>
            </a:r>
            <a:r>
              <a:rPr lang="ru-RU" b="1" dirty="0" err="1" smtClean="0">
                <a:solidFill>
                  <a:srgbClr val="58267E"/>
                </a:solidFill>
                <a:latin typeface="Arial Narrow" pitchFamily="34" charset="0"/>
              </a:rPr>
              <a:t>Э.Жердер</a:t>
            </a:r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.</a:t>
            </a:r>
            <a:endParaRPr lang="ru-RU" b="1" dirty="0">
              <a:solidFill>
                <a:srgbClr val="58267E"/>
              </a:solidFill>
              <a:latin typeface="Arial Narrow" pitchFamily="34" charset="0"/>
            </a:endParaRPr>
          </a:p>
        </p:txBody>
      </p:sp>
      <p:pic>
        <p:nvPicPr>
          <p:cNvPr id="7" name="Рисунок 6" descr="Оперетта00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3429000"/>
            <a:ext cx="2857520" cy="3035292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714744" y="3571876"/>
            <a:ext cx="2000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Финальная сцена </a:t>
            </a:r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спектакля В.Щербачева </a:t>
            </a:r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«Табачный капитан», за который в 1946 году театру было присуждена Государственная премия</a:t>
            </a:r>
            <a:endParaRPr lang="ru-RU" b="1" dirty="0">
              <a:solidFill>
                <a:srgbClr val="58267E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86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Примерно с середины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1960-х годов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четко очерченные рамки жанра оперетты начали постепенно размываться. Обогащая палитру своих выразительных средств, театры, наряду с классической </a:t>
            </a:r>
            <a:r>
              <a:rPr lang="ru-RU" b="1" i="1" dirty="0" err="1" smtClean="0">
                <a:solidFill>
                  <a:srgbClr val="58267E"/>
                </a:solidFill>
                <a:latin typeface="Arial Narrow" pitchFamily="34" charset="0"/>
              </a:rPr>
              <a:t>опереттой,стали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 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обращаться и к музыкальным произведениям других жанров — </a:t>
            </a:r>
            <a:r>
              <a:rPr lang="ru-RU" b="1" i="1" dirty="0" err="1" smtClean="0">
                <a:solidFill>
                  <a:srgbClr val="58267E"/>
                </a:solidFill>
                <a:latin typeface="Arial Narrow" pitchFamily="34" charset="0"/>
              </a:rPr>
              <a:t>рок-опере</a:t>
            </a:r>
            <a:r>
              <a:rPr lang="ru-RU" b="1" i="1" dirty="0" smtClean="0">
                <a:solidFill>
                  <a:srgbClr val="58267E"/>
                </a:solidFill>
                <a:latin typeface="Arial Narrow" pitchFamily="34" charset="0"/>
              </a:rPr>
              <a:t>, мюзиклу. Такой процесс интеграции жанров свойственен не только России — он характеризует развитие театрально-музыкального искусства во всем мире.</a:t>
            </a:r>
            <a:endParaRPr lang="ru-RU" b="1" i="1" dirty="0">
              <a:solidFill>
                <a:srgbClr val="58267E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Копия Оперетта000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14348" y="2571744"/>
            <a:ext cx="2286016" cy="3200422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pic>
        <p:nvPicPr>
          <p:cNvPr id="7" name="Рисунок 6" descr="Оперетта003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4585318" y="1558294"/>
            <a:ext cx="3116635" cy="4714908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357686" y="5643578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«Поцелуй </a:t>
            </a:r>
            <a:r>
              <a:rPr lang="ru-RU" b="1" dirty="0" err="1" smtClean="0">
                <a:solidFill>
                  <a:srgbClr val="58267E"/>
                </a:solidFill>
                <a:latin typeface="Arial Narrow" pitchFamily="34" charset="0"/>
              </a:rPr>
              <a:t>Чаниты</a:t>
            </a:r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» (</a:t>
            </a:r>
            <a:r>
              <a:rPr lang="ru-RU" b="1" dirty="0" err="1" smtClean="0">
                <a:solidFill>
                  <a:srgbClr val="58267E"/>
                </a:solidFill>
                <a:latin typeface="Arial Narrow" pitchFamily="34" charset="0"/>
              </a:rPr>
              <a:t>Ю.Милютин</a:t>
            </a:r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)</a:t>
            </a:r>
          </a:p>
          <a:p>
            <a:r>
              <a:rPr lang="ru-RU" b="1" dirty="0" smtClean="0">
                <a:solidFill>
                  <a:srgbClr val="58267E"/>
                </a:solidFill>
                <a:latin typeface="Arial Narrow" pitchFamily="34" charset="0"/>
              </a:rPr>
              <a:t> на сцене Ленинградского театра музыкальной комедии, 1957 г.</a:t>
            </a:r>
            <a:endParaRPr lang="ru-RU" b="1" dirty="0">
              <a:solidFill>
                <a:srgbClr val="58267E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85728"/>
            <a:ext cx="50720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Arial Narrow" pitchFamily="34" charset="0"/>
              </a:rPr>
              <a:t>Оперетта в переводе с итальянского это – «маленькая опера», что по сути неверно. Оперетта, скорее, нечто среднее между оперным и драматическим театром, музыкально-сценическое произведение, в котором персонажи г и говорят, и поют, и исполняют время от времени хореографические номера. Как правило, </a:t>
            </a:r>
            <a:r>
              <a:rPr lang="ru-RU" sz="2200" b="1" i="1" dirty="0" smtClean="0">
                <a:solidFill>
                  <a:srgbClr val="7030A0"/>
                </a:solidFill>
                <a:latin typeface="Arial Narrow" pitchFamily="34" charset="0"/>
              </a:rPr>
              <a:t>оперетта – это </a:t>
            </a:r>
            <a:r>
              <a:rPr lang="ru-RU" sz="2200" b="1" i="1" dirty="0" smtClean="0">
                <a:solidFill>
                  <a:srgbClr val="7030A0"/>
                </a:solidFill>
                <a:latin typeface="Arial Narrow" pitchFamily="34" charset="0"/>
              </a:rPr>
              <a:t>произведение комедийного характера. Несмотря </a:t>
            </a:r>
            <a:endParaRPr lang="ru-RU" sz="2200" b="1" i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Arial Narrow" pitchFamily="34" charset="0"/>
              </a:rPr>
              <a:t>на </a:t>
            </a:r>
            <a:r>
              <a:rPr lang="ru-RU" sz="2200" b="1" i="1" dirty="0" smtClean="0">
                <a:solidFill>
                  <a:srgbClr val="7030A0"/>
                </a:solidFill>
                <a:latin typeface="Arial Narrow" pitchFamily="34" charset="0"/>
              </a:rPr>
              <a:t>свое итальянское название, </a:t>
            </a:r>
            <a:endParaRPr lang="ru-RU" sz="2200" b="1" i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Arial Narrow" pitchFamily="34" charset="0"/>
              </a:rPr>
              <a:t>оперетта </a:t>
            </a:r>
            <a:r>
              <a:rPr lang="ru-RU" sz="2200" b="1" i="1" dirty="0" smtClean="0">
                <a:solidFill>
                  <a:srgbClr val="7030A0"/>
                </a:solidFill>
                <a:latin typeface="Arial Narrow" pitchFamily="34" charset="0"/>
              </a:rPr>
              <a:t>родом из Франции. </a:t>
            </a:r>
            <a:endParaRPr lang="ru-RU" sz="2200" b="1" i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/>
            <a:r>
              <a:rPr lang="ru-RU" sz="2200" b="1" i="1" dirty="0" smtClean="0">
                <a:solidFill>
                  <a:srgbClr val="7030A0"/>
                </a:solidFill>
                <a:latin typeface="Arial Narrow" pitchFamily="34" charset="0"/>
              </a:rPr>
              <a:t>Как </a:t>
            </a:r>
            <a:r>
              <a:rPr lang="ru-RU" sz="2200" b="1" i="1" dirty="0" smtClean="0">
                <a:solidFill>
                  <a:srgbClr val="7030A0"/>
                </a:solidFill>
                <a:latin typeface="Arial Narrow" pitchFamily="34" charset="0"/>
              </a:rPr>
              <a:t>самостоятельный жанр она возникла в 50-е годы Х</a:t>
            </a:r>
            <a:r>
              <a:rPr lang="en-US" sz="2200" b="1" i="1" dirty="0" smtClean="0">
                <a:solidFill>
                  <a:srgbClr val="7030A0"/>
                </a:solidFill>
                <a:latin typeface="Arial Narrow" pitchFamily="34" charset="0"/>
              </a:rPr>
              <a:t>I</a:t>
            </a:r>
            <a:r>
              <a:rPr lang="ru-RU" sz="2200" b="1" i="1" dirty="0" smtClean="0">
                <a:solidFill>
                  <a:srgbClr val="7030A0"/>
                </a:solidFill>
                <a:latin typeface="Arial Narrow" pitchFamily="34" charset="0"/>
              </a:rPr>
              <a:t>Х века из музыкальных фарсов, которые носили пародийно-развлекательный характер и были чрезвычайно популярны у парижан. </a:t>
            </a:r>
            <a:endParaRPr lang="ru-RU" sz="22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Копия Оперетта0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2383550" cy="3786190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pic>
        <p:nvPicPr>
          <p:cNvPr id="5" name="Рисунок 4" descr="Копия Оперетта0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2976" y="2643182"/>
            <a:ext cx="2428892" cy="3900752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428604"/>
            <a:ext cx="842965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СПИСОК ИСПОЛЬЗОВАННОЙ ЛИТЕРАТУРЫ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Арии и дуэты [Ноты] / сост. М. Миркин. – М. : Советский композитор, 1959. – 113 с.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Арии и песни из классических оперетт [Ноты] / сост. Н. Мясоедов. – М. : Музыка, 1983. – 39 с.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Арии и песни из оперетт зарубежных композиторов [Ноты] / сост. В. Федоров. М. : Музыка, 1985. – 31 с.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Арии и сцены из оперетт советских композиторов [Ноты] / сост. Е.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Стемпневская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 – М. : Музыка, 1987. – 47 с.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Вас приглашает оперетта [Текст] / сост. И. Ф. Глазырина. – Свердловск. – Средне – Уральское книжное издательство, 1983. – 160 с.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Дунаевский, И. Страницы из оперетт [Ноты] / И. Дунаевский. – Л. :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Музгиз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 1962. – 63 с.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Дунаевский, И. О. Арии и дуэты из оперетт [Ноты] /  И. О. Дунаевский. – М. : Советский композитор, 1960. – 99 с. 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Дунаевский, И. О. Арии и песни из оперетт [Ноты] / И. О. Дунаевский. – М. : Музыка, 1990. – 48 с. 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Ивашнев. В. Артист по призванию [Текст] / В. Ивашнев. – М. : Советская Россия, 1988. – М. : Сов. Россия, 1988. – 192 с.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Избранные отрывки из советских оперетт [Ноты] /ред.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Г.Крейтнер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  – М. :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Музгиз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 1952. – 31 с.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Кальман, В. «Помнишь ли ты?..» : Жизнь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Имре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Кальмана [Текст] / В. Кальман. – М. : Радуга, 1989. – 176 с.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Кальман, И.Арии и дуэты из оперетт [Ноты] / И. Кальман. – Л. : Музыка, 1990. – 55 с.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Кальман, И. Избранные отрывки из оперетт «Баядера» и «Принцесса цирка» [Ноты] / И. Кальман. – М. :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Музгиз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 1960. – 61 с.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85728"/>
            <a:ext cx="764386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Кальман, И. Сборник статей и воспоминаний [Текст] / И. Кальман. – М. : Советский композитор, 1980. – 192 с.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Кальман, И.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Сильва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[Ноты] / И. Кальман. – М. : Музыка, 1987. – 135 с.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Каплан, Э. И. Жизнь в музыкальном театре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[Текст] / Э. И. Каплан. – Л.: Музыка,1969. – 219 с.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Келдыш, Ю.В. История музыки народов СССР. Т.2. 1932-1941 [Текст] /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Отв.ред.Ю.В.Келдыш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 — М. : Совет. композитор, 1970. — 524с.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Легар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 Ф. Страницы из оперетт [Ноты] / Ф.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Легар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 – Л. : Музыка, 1968. – 62 с.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Ленинградский театр музыкальной  комедии [Текст] / Авт. – сост. А. Р. Владимирская. – Л. : Музыка, 1972. – 181 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Логиновская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 М. Повесть о любимых актерах [Текст] / М.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Логиновская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 – Свердловск 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Средне-Уральское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книжное издательство, 1968. – 135 с.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Михеева, Л. В мире оперетты [Текст] / Л. Михеева. – Л. : Советский композитор, 1977. – 384 с.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Оффенбах, Ж. Арии и песни из оперетт [Ноты] /Ж. Оффенбах. – М. : Музыка, 1984. – 31 с.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Шнейдерайт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 О. Иоганн Штраус и город на прекрасном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голубом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Дунае [ Текст] / О.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Шнейдерайт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 – Екатеринбург : Издательский дом «Классика», 2014. – 664 с.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Штраус, И. Весенние голоса [Ноты] / И.Штраус. – М. : Композитор, 1994. – 64 с.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Штраус, И. Летучая мышь [Ноты] / И.Штраус. – М. : Музыка, 1973. – 209 с.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Энциклопедический музыкальный словарь [Текст]  / авт.- сост. К. А. Жабинский, - Ростов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/Д. : Феникс, 2009. – 473 с.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Энциклопедический словарь юного музыканта [Текст] / сост.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В.Медушевский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 – М. : Педагогика, 1985. – 351 с.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еретта002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00694" y="428604"/>
            <a:ext cx="3143272" cy="4497281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49292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Основоположником классической оперетты  был композитор и дирижер Жак Оффенбах (1819- 1880). Он создал новый тип  музыкального спектакля, который поначалу  даже  называли комической оперой. В его опереттах соединились буффонада и 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лирика, острая 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злободневная сатира и городской музыкальный фольклор. Он первым использовал в своих опереттах вальс, галоп, кадриль и даже канкан. История жанра начинается с 1858 года, когда  в Париже состоялась премьера оперетты Оффенбаха «Орфей в аду». Кроме сатирических «Прекрасной Елены» и «Парижской жизни», Оффенбах разрабатывал и лирико-романтический жанр. Его знаменитая «</a:t>
            </a:r>
            <a:r>
              <a:rPr lang="ru-RU" sz="2000" b="1" i="1" dirty="0" err="1" smtClean="0">
                <a:solidFill>
                  <a:srgbClr val="7030A0"/>
                </a:solidFill>
                <a:latin typeface="Arial Narrow" pitchFamily="34" charset="0"/>
              </a:rPr>
              <a:t>Перикола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» положила начало основному направлению, по которому развивалась   западноевропейская оперетта.</a:t>
            </a:r>
            <a:endParaRPr lang="ru-RU" sz="20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перетта0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192551">
            <a:off x="493634" y="357664"/>
            <a:ext cx="2642979" cy="3673466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pic>
        <p:nvPicPr>
          <p:cNvPr id="5" name="Рисунок 4" descr="Оперетта00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57333">
            <a:off x="5318092" y="527952"/>
            <a:ext cx="2834847" cy="3898502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pic>
        <p:nvPicPr>
          <p:cNvPr id="6" name="Рисунок 5" descr="Оперетта00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86049" y="2571744"/>
            <a:ext cx="2975451" cy="4075048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000504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Немало для становления французской оперетты сделали также </a:t>
            </a:r>
            <a:r>
              <a:rPr lang="ru-RU" sz="2000" b="1" i="1" dirty="0" err="1" smtClean="0">
                <a:solidFill>
                  <a:srgbClr val="7030A0"/>
                </a:solidFill>
                <a:latin typeface="Arial Narrow" pitchFamily="34" charset="0"/>
              </a:rPr>
              <a:t>Ф.Эрве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, автор «Мадмуазель </a:t>
            </a:r>
            <a:r>
              <a:rPr lang="ru-RU" sz="2000" b="1" i="1" dirty="0" err="1" smtClean="0">
                <a:solidFill>
                  <a:srgbClr val="7030A0"/>
                </a:solidFill>
                <a:latin typeface="Arial Narrow" pitchFamily="34" charset="0"/>
              </a:rPr>
              <a:t>Нитуш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», и </a:t>
            </a:r>
            <a:r>
              <a:rPr lang="ru-RU" sz="2000" b="1" i="1" dirty="0" err="1" smtClean="0">
                <a:solidFill>
                  <a:srgbClr val="7030A0"/>
                </a:solidFill>
                <a:latin typeface="Arial Narrow" pitchFamily="34" charset="0"/>
              </a:rPr>
              <a:t>Ш.Лекок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Arial Narrow" pitchFamily="34" charset="0"/>
              </a:rPr>
              <a:t>и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Arial Narrow" pitchFamily="34" charset="0"/>
              </a:rPr>
              <a:t>Р.Планкет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, чьи оперетты «</a:t>
            </a:r>
            <a:r>
              <a:rPr lang="ru-RU" sz="2000" b="1" i="1" dirty="0" err="1" smtClean="0">
                <a:solidFill>
                  <a:srgbClr val="7030A0"/>
                </a:solidFill>
                <a:latin typeface="Arial Narrow" pitchFamily="34" charset="0"/>
              </a:rPr>
              <a:t>Жирофле-Жирофля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» и «</a:t>
            </a:r>
            <a:r>
              <a:rPr lang="ru-RU" sz="2000" b="1" i="1" dirty="0" err="1" smtClean="0">
                <a:solidFill>
                  <a:srgbClr val="7030A0"/>
                </a:solidFill>
                <a:latin typeface="Arial Narrow" pitchFamily="34" charset="0"/>
              </a:rPr>
              <a:t>Корневильские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 колокола» отнюдь не забыты.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С конца 70-х годов Х</a:t>
            </a:r>
            <a:r>
              <a:rPr lang="en-US" sz="2000" b="1" i="1" dirty="0" smtClean="0">
                <a:solidFill>
                  <a:srgbClr val="7030A0"/>
                </a:solidFill>
                <a:latin typeface="Arial Narrow" pitchFamily="34" charset="0"/>
              </a:rPr>
              <a:t>I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Х в. столицей оперетты  становится Вена. Знаменитый  австрийский композитор, дирижер и скрипач Иоганн Штраус 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– сын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, получивший  почетный титул 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«Короля 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вальсов», написал </a:t>
            </a:r>
            <a:endParaRPr lang="ru-RU" sz="2000" b="1" i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16 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оперетт, лучшими  среди которых стали «Летучая мышь», </a:t>
            </a:r>
            <a:endParaRPr lang="ru-RU" sz="2000" b="1" i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«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Цыганский барон» и «Ночь в Венеции».</a:t>
            </a:r>
            <a:endParaRPr lang="ru-RU" sz="20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3" name="Рисунок 2" descr="6e690b4577e49cbaca85d82a7e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5786" y="357166"/>
            <a:ext cx="3857652" cy="3471866"/>
          </a:xfrm>
          <a:prstGeom prst="rect">
            <a:avLst/>
          </a:prstGeom>
          <a:ln>
            <a:solidFill>
              <a:srgbClr val="D92DC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100206417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3504" y="285728"/>
            <a:ext cx="2698273" cy="3500462"/>
          </a:xfrm>
          <a:prstGeom prst="rect">
            <a:avLst/>
          </a:prstGeom>
          <a:ln w="28575">
            <a:solidFill>
              <a:srgbClr val="D92DC5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еретта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94" y="714356"/>
            <a:ext cx="3050702" cy="4714884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pic>
        <p:nvPicPr>
          <p:cNvPr id="3" name="Рисунок 2" descr="Оперетта002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28662" y="714356"/>
            <a:ext cx="4214842" cy="2999022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pic>
        <p:nvPicPr>
          <p:cNvPr id="4" name="Рисунок 3" descr="Оперетта002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00100" y="3929066"/>
            <a:ext cx="4143404" cy="2643206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72132" y="6072206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>
                <a:solidFill>
                  <a:srgbClr val="7030A0"/>
                </a:solidFill>
                <a:latin typeface="Arial Narrow" pitchFamily="34" charset="0"/>
              </a:rPr>
              <a:t>Бургтеатр</a:t>
            </a:r>
            <a:endParaRPr lang="ru-RU" sz="20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14290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Старая Вена. Государственная опера.</a:t>
            </a:r>
            <a:endParaRPr lang="ru-RU" sz="20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9058" y="571480"/>
            <a:ext cx="50006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Пик развития  австрийской и западноевропейской оперетты  пришелся на первую четверть ХХ века и был главным образом связан с творчеством венгерских композиторов </a:t>
            </a:r>
            <a:r>
              <a:rPr lang="ru-RU" sz="2000" b="1" i="1" dirty="0" err="1" smtClean="0">
                <a:solidFill>
                  <a:srgbClr val="7030A0"/>
                </a:solidFill>
                <a:latin typeface="Arial Narrow" pitchFamily="34" charset="0"/>
              </a:rPr>
              <a:t>Ференца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Arial Narrow" pitchFamily="34" charset="0"/>
              </a:rPr>
              <a:t>Легара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  (1870-1948) и </a:t>
            </a:r>
            <a:r>
              <a:rPr lang="ru-RU" sz="2000" b="1" i="1" dirty="0" err="1" smtClean="0">
                <a:solidFill>
                  <a:srgbClr val="7030A0"/>
                </a:solidFill>
                <a:latin typeface="Arial Narrow" pitchFamily="34" charset="0"/>
              </a:rPr>
              <a:t>Имре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 Кальмана (1882- 1953), создателей  так называемой </a:t>
            </a:r>
            <a:r>
              <a:rPr lang="ru-RU" sz="2000" b="1" i="1" dirty="0" err="1" smtClean="0">
                <a:solidFill>
                  <a:srgbClr val="7030A0"/>
                </a:solidFill>
                <a:latin typeface="Arial Narrow" pitchFamily="34" charset="0"/>
              </a:rPr>
              <a:t>нововенской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 оперетты. Оба они обладали ярким мелодическим даром, </a:t>
            </a:r>
            <a:endParaRPr lang="ru-RU" sz="2000" b="1" i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а 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герои их произведений обрели тонкие и точные психологические характеристики. </a:t>
            </a:r>
            <a:r>
              <a:rPr lang="ru-RU" sz="2000" b="1" i="1" dirty="0" err="1" smtClean="0">
                <a:solidFill>
                  <a:srgbClr val="7030A0"/>
                </a:solidFill>
                <a:latin typeface="Arial Narrow" pitchFamily="34" charset="0"/>
              </a:rPr>
              <a:t>Легар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 написал «Веселую вдову»(1905), «Цыганскую любовь» 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(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1910) и другие.  Столь же прочно вошли в репертуар всех театров мира и оперетты Кальмана.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Это «</a:t>
            </a:r>
            <a:r>
              <a:rPr lang="ru-RU" sz="2000" b="1" i="1" dirty="0" err="1" smtClean="0">
                <a:solidFill>
                  <a:srgbClr val="7030A0"/>
                </a:solidFill>
                <a:latin typeface="Arial Narrow" pitchFamily="34" charset="0"/>
              </a:rPr>
              <a:t>Сильва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» (1915), «Баядера» (1921), «Графиня </a:t>
            </a:r>
            <a:r>
              <a:rPr lang="ru-RU" sz="2000" b="1" i="1" dirty="0" err="1" smtClean="0">
                <a:solidFill>
                  <a:srgbClr val="7030A0"/>
                </a:solidFill>
                <a:latin typeface="Arial Narrow" pitchFamily="34" charset="0"/>
              </a:rPr>
              <a:t>Марица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» (1924),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«Принцесса цирка» (1926),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</a:rPr>
              <a:t>«Фиалка Монмартра» (1930). </a:t>
            </a:r>
            <a:endParaRPr lang="ru-RU" sz="20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Оперетта0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7" y="214290"/>
            <a:ext cx="2500330" cy="3485831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pic>
        <p:nvPicPr>
          <p:cNvPr id="9" name="Рисунок 8" descr="Оперетта0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2643182"/>
            <a:ext cx="2357454" cy="3706526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Оперетта00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0826" y="214290"/>
            <a:ext cx="2348119" cy="3500462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pic>
        <p:nvPicPr>
          <p:cNvPr id="12" name="Рисунок 11" descr="Оперетта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42852"/>
            <a:ext cx="2357454" cy="3686201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pic>
        <p:nvPicPr>
          <p:cNvPr id="14" name="Рисунок 13" descr="Оперетта001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357554" y="214290"/>
            <a:ext cx="2666644" cy="3500462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pic>
        <p:nvPicPr>
          <p:cNvPr id="15" name="Рисунок 14" descr="Оперетта000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14480" y="2500306"/>
            <a:ext cx="2464917" cy="3857628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pic>
        <p:nvPicPr>
          <p:cNvPr id="16" name="Рисунок 15" descr="Оперетта001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43504" y="2857496"/>
            <a:ext cx="2525895" cy="3571900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перетт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42852"/>
            <a:ext cx="2928958" cy="3775134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pic>
        <p:nvPicPr>
          <p:cNvPr id="5" name="Рисунок 4" descr="Оперетта0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2285992"/>
            <a:ext cx="2571768" cy="3432432"/>
          </a:xfrm>
          <a:prstGeom prst="rect">
            <a:avLst/>
          </a:prstGeom>
          <a:ln w="19050">
            <a:solidFill>
              <a:srgbClr val="D92DC5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86248" y="500042"/>
            <a:ext cx="45720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В России  первый спектакль оперетты  состоялся  в 1868 году , чему немало способствовала популярность  И.Штрауса, не раз выступавшего в нашей стране. однако отечественный репертуар у нас появился лишь в 20-х годах  ХХ века.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Начало 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советской оперетте положили композитор </a:t>
            </a:r>
            <a:r>
              <a:rPr lang="ru-RU" sz="2000" b="1" i="1" dirty="0" err="1" smtClean="0">
                <a:solidFill>
                  <a:srgbClr val="58267E"/>
                </a:solidFill>
                <a:latin typeface="Arial Narrow" pitchFamily="34" charset="0"/>
              </a:rPr>
              <a:t>Н.Стрельников</a:t>
            </a:r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 («Холопка», 1929) и И.Дунаевский , дебютировавший  опереттой «Женихи»  в 1927 году.</a:t>
            </a:r>
          </a:p>
          <a:p>
            <a:pPr algn="ctr"/>
            <a:r>
              <a:rPr lang="ru-RU" sz="2000" b="1" i="1" dirty="0" smtClean="0">
                <a:solidFill>
                  <a:srgbClr val="58267E"/>
                </a:solidFill>
                <a:latin typeface="Arial Narrow" pitchFamily="34" charset="0"/>
              </a:rPr>
              <a:t>И.Дунаевскому удалось создать свой тип оперетты, тесно связав мелодию с массовой песней, привнеся в музыку джазовые ритмы.</a:t>
            </a:r>
            <a:endParaRPr lang="ru-RU" sz="2000" b="1" i="1" dirty="0">
              <a:solidFill>
                <a:srgbClr val="58267E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2074</Words>
  <PresentationFormat>Экран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69</cp:revision>
  <dcterms:modified xsi:type="dcterms:W3CDTF">2015-09-16T09:11:55Z</dcterms:modified>
</cp:coreProperties>
</file>