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8" r:id="rId3"/>
    <p:sldId id="259" r:id="rId4"/>
    <p:sldId id="267" r:id="rId5"/>
    <p:sldId id="266" r:id="rId6"/>
    <p:sldId id="268" r:id="rId7"/>
    <p:sldId id="269" r:id="rId8"/>
    <p:sldId id="270" r:id="rId9"/>
    <p:sldId id="260" r:id="rId10"/>
    <p:sldId id="264" r:id="rId11"/>
    <p:sldId id="261" r:id="rId12"/>
    <p:sldId id="263" r:id="rId13"/>
    <p:sldId id="265" r:id="rId14"/>
    <p:sldId id="271" r:id="rId15"/>
    <p:sldId id="272" r:id="rId16"/>
    <p:sldId id="273" r:id="rId17"/>
    <p:sldId id="262" r:id="rId18"/>
    <p:sldId id="274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DE86"/>
    <a:srgbClr val="9AD35B"/>
    <a:srgbClr val="FFFFCC"/>
    <a:srgbClr val="4A5C26"/>
    <a:srgbClr val="89593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41CB50-9F22-4404-8221-2F3CE5CC7DBB}" type="datetimeFigureOut">
              <a:rPr lang="ru-RU" smtClean="0"/>
              <a:pPr/>
              <a:t>16.06.2015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A90346-8DEF-46C1-9696-F4256D2143A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0346-8DEF-46C1-9696-F4256D2143A9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20140106210921!Michał_Kleafas_Aginski._Міхал_Клеафас_Агінскі_(F.-X._Fabre,_1805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154931" cy="68580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86116" y="4071942"/>
            <a:ext cx="5643602" cy="230832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4800" b="1" i="1" dirty="0" smtClean="0">
                <a:ln/>
                <a:solidFill>
                  <a:schemeClr val="accent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«Звенят , как волны  Вислы, звуки полонеза…»</a:t>
            </a:r>
            <a:endParaRPr lang="ru-RU" sz="4800" b="1" i="1" dirty="0">
              <a:ln/>
              <a:solidFill>
                <a:schemeClr val="accent3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14942" y="500042"/>
            <a:ext cx="3571900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2000" b="1" dirty="0" smtClean="0">
                <a:ln/>
                <a:solidFill>
                  <a:schemeClr val="accent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ИИЦ – Научная библиотека представляет виртуальную выставку  к 250-летию Михаила </a:t>
            </a:r>
            <a:r>
              <a:rPr lang="ru-RU" sz="2000" b="1" dirty="0" err="1" smtClean="0">
                <a:ln/>
                <a:solidFill>
                  <a:schemeClr val="accent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Огиньского</a:t>
            </a:r>
            <a:endParaRPr lang="ru-RU" sz="2000" b="1" dirty="0">
              <a:ln/>
              <a:solidFill>
                <a:schemeClr val="accent3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Копия ог0010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857752" y="3286124"/>
            <a:ext cx="4005072" cy="325526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5" name="Прямоугольник 4"/>
          <p:cNvSpPr/>
          <p:nvPr/>
        </p:nvSpPr>
        <p:spPr>
          <a:xfrm>
            <a:off x="500034" y="214290"/>
            <a:ext cx="742955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После амнистии 1802 года 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Огиньский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приезжает в Россию и ведет активную политическую деятельность в качестве сенатора Российской империи. Император Александр </a:t>
            </a:r>
            <a:r>
              <a:rPr lang="en-US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 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вернул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Огиньскому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значительную часть его имений и присвоил чин тайного советника. В России полонезы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Огиньского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( в том числе «Прощание с родиной», написанный в 1794 году) привлекли  внимание еще до его приезда в Петербург.  После второго приезда  его </a:t>
            </a:r>
          </a:p>
          <a:p>
            <a:pPr algn="ctr"/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произведения завоевывают  еще большую популярность. </a:t>
            </a:r>
          </a:p>
          <a:p>
            <a:endParaRPr lang="ru-RU" sz="2000" b="1" i="1" dirty="0" smtClean="0">
              <a:solidFill>
                <a:srgbClr val="FFFFCC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3143248"/>
            <a:ext cx="435771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 Петербурге звучат  полонезы и </a:t>
            </a:r>
          </a:p>
          <a:p>
            <a:pPr algn="ctr"/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романсы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Огиньского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а в альбом </a:t>
            </a:r>
          </a:p>
          <a:p>
            <a:pPr algn="ctr"/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императрицы  Козловский </a:t>
            </a:r>
          </a:p>
          <a:p>
            <a:pPr algn="ctr"/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вписывает не только трагический </a:t>
            </a:r>
          </a:p>
          <a:p>
            <a:pPr algn="ctr"/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полонез «Прощание», но и</a:t>
            </a:r>
          </a:p>
          <a:p>
            <a:pPr algn="ctr"/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до-мажорный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марш  своего </a:t>
            </a:r>
          </a:p>
          <a:p>
            <a:pPr algn="ctr"/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ученика.</a:t>
            </a:r>
          </a:p>
          <a:p>
            <a:pPr algn="ctr"/>
            <a:endParaRPr lang="ru-RU" sz="2000" b="1" i="1" dirty="0">
              <a:solidFill>
                <a:srgbClr val="FFFFCC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00166" y="5643578"/>
            <a:ext cx="30718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Прием </a:t>
            </a:r>
            <a:r>
              <a:rPr lang="ru-RU" b="1" dirty="0" err="1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Огиньского</a:t>
            </a:r>
            <a:r>
              <a:rPr lang="ru-RU" b="1" dirty="0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с его женой в Лондоне. Картина неизвестного художника.</a:t>
            </a:r>
            <a:endParaRPr lang="ru-RU" b="1" dirty="0">
              <a:solidFill>
                <a:srgbClr val="92D05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ог0004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000496" y="214290"/>
            <a:ext cx="3286148" cy="466344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4" name="Рисунок 3" descr="ог0005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357817" y="3643314"/>
            <a:ext cx="3687991" cy="292895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6" name="Прямоугольник 5"/>
          <p:cNvSpPr/>
          <p:nvPr/>
        </p:nvSpPr>
        <p:spPr>
          <a:xfrm>
            <a:off x="142844" y="785794"/>
            <a:ext cx="371477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Стаи воронья носились над  растерзанной Польшей тогда, когда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Огиньский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вступал  в пору творческой зрелости. И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Ференц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Лист заметил, характеризуя полонезы Огинского, что они производят такое впечатление, «как если бы кортеж , прежде торжественный и шумный , умолк  и проникся сосредоточенным настроением, проходя мимо могил, в соседстве которых молкнут гордость  и смех».</a:t>
            </a:r>
            <a:endParaRPr lang="ru-RU" sz="2000" b="1" i="1" dirty="0">
              <a:solidFill>
                <a:srgbClr val="FFFFCC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ог0017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643570" y="214290"/>
            <a:ext cx="3282098" cy="464125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3" name="Рисунок 2" descr="ог0018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572000" y="2214554"/>
            <a:ext cx="3007295" cy="449733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4" name="TextBox 3"/>
          <p:cNvSpPr txBox="1"/>
          <p:nvPr/>
        </p:nvSpPr>
        <p:spPr>
          <a:xfrm>
            <a:off x="642910" y="500042"/>
            <a:ext cx="3857652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Произведения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Огиньского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уже  на рубеже Х</a:t>
            </a:r>
            <a:r>
              <a:rPr lang="en-US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VIII –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</a:t>
            </a:r>
            <a:r>
              <a:rPr lang="en-US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 столетий пользовались громадной популярностью во всей Европе, особенно в Польше, где его имя было окружено ореолом героической славы. </a:t>
            </a:r>
          </a:p>
          <a:p>
            <a:pPr algn="ctr"/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 1803 году  в Варшаве </a:t>
            </a:r>
          </a:p>
          <a:p>
            <a:pPr algn="ctr"/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были опубликованы </a:t>
            </a:r>
          </a:p>
          <a:p>
            <a:pPr algn="ctr"/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некоторые полонезы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Огиньского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в том числе «Прощание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». Позже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по свидетельству современников, в Варшаве было опубликовано полное собрание полонезов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Огиньского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  <a:endParaRPr lang="ru-RU" sz="2000" b="1" i="1" dirty="0">
              <a:solidFill>
                <a:srgbClr val="FFFFCC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500042"/>
            <a:ext cx="82868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Надежды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Огиньского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на реформы в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Росии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и Царстве Польском не оправдались, и, теряя доверие  к императору,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Огиньский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просит долгосрочный отпуск для лечения за границей. В январе 1823 года он покидает Россию и приезжает в Дрезден.  Здесь он увидел издания своих полонезов, выпущенные в Праге, Берлине, Вене. Большая часть этих изданий содержала только три полонеза. Затем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Огиньский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поселился во Флоренции. Здесь в столице Тосканы, лишь ненадолго  выезжая в другие европейские страны, он провел последние десять лет своей жизни.</a:t>
            </a:r>
            <a:endParaRPr lang="ru-RU" sz="2000" b="1" i="1" dirty="0">
              <a:solidFill>
                <a:srgbClr val="FFFFCC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3" name="Рисунок 2" descr="ог0014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14348" y="3500438"/>
            <a:ext cx="4143404" cy="312638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4" name="TextBox 3"/>
          <p:cNvSpPr txBox="1"/>
          <p:nvPr/>
        </p:nvSpPr>
        <p:spPr>
          <a:xfrm>
            <a:off x="5143504" y="5357826"/>
            <a:ext cx="3714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Площадь Санта Мария </a:t>
            </a:r>
          </a:p>
          <a:p>
            <a:r>
              <a:rPr lang="ru-RU" sz="2000" b="1" dirty="0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Новелла во Флоренции</a:t>
            </a:r>
            <a:endParaRPr lang="ru-RU" sz="2000" b="1" dirty="0">
              <a:solidFill>
                <a:srgbClr val="92D05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785794"/>
            <a:ext cx="450059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Вскоре после  приезда во Флоренцию композитор установил деловые и дружеские связи  с знаменитым миланским издателем Джованни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Рикорди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который выпустил  ряд его фортепианных и вокальных произведений, в том числе «Восемь последних полонезов». Эта тетрадь дает право говорить о типичности некоторых черт, постепенно ставших характерными для полонезов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Огиньского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Во многих из них встречаются героические взволнованные образы, близкие к «побудкам». </a:t>
            </a:r>
          </a:p>
        </p:txBody>
      </p:sp>
      <p:pic>
        <p:nvPicPr>
          <p:cNvPr id="6" name="Рисунок 5" descr="Копия ог0013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5500694" y="571480"/>
            <a:ext cx="3243072" cy="429577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7" name="TextBox 6"/>
          <p:cNvSpPr txBox="1"/>
          <p:nvPr/>
        </p:nvSpPr>
        <p:spPr>
          <a:xfrm>
            <a:off x="5429256" y="5357826"/>
            <a:ext cx="33650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Титульный лист  миланского </a:t>
            </a:r>
          </a:p>
          <a:p>
            <a:pPr algn="ctr"/>
            <a:r>
              <a:rPr lang="ru-RU" b="1" dirty="0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Издания «Восьми последних </a:t>
            </a:r>
          </a:p>
          <a:p>
            <a:pPr algn="ctr"/>
            <a:r>
              <a:rPr lang="ru-RU" b="1" dirty="0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полонезов» </a:t>
            </a:r>
            <a:r>
              <a:rPr lang="ru-RU" b="1" dirty="0" err="1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Огиньского</a:t>
            </a:r>
            <a:endParaRPr lang="ru-RU" b="1" dirty="0">
              <a:solidFill>
                <a:srgbClr val="92D05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357166"/>
            <a:ext cx="478634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Особенностью многих полонезов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Огиньского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следует считать также сочетание подобных фанфарных звучностей, вызывающих в памяти походы повстанцев, с лирически-напевными пассажами. Именно  с Михаила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Клеофаса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Огиньского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начинается в музыке то, что одни называют «иносказательностью», а другие «подменой понятий».  Именно он придумал танцы, которые едва годятся для ног, но которые  выражают чувства сочинителя. Таков знаменитый полонез «Прощание с Родиной», который бередит сердечные  раны. 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Огиньский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придумал соединить минорный музыкальный лад с трехдольным ритмом горделивого танца польских шляхтичей – полонезом</a:t>
            </a:r>
            <a:r>
              <a:rPr lang="ru-RU" sz="2000" b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</p:txBody>
      </p:sp>
      <p:pic>
        <p:nvPicPr>
          <p:cNvPr id="4" name="Рисунок 3" descr="ог000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450212" y="1071546"/>
            <a:ext cx="3185950" cy="435771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357166"/>
            <a:ext cx="835824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 общей сложности мы знаем в настоящее время свыше </a:t>
            </a:r>
            <a:r>
              <a:rPr lang="ru-RU" sz="22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2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двадцати </a:t>
            </a:r>
            <a:r>
              <a:rPr lang="ru-RU" sz="22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2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полонезов </a:t>
            </a:r>
            <a:r>
              <a:rPr lang="ru-RU" sz="22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Огиньского</a:t>
            </a:r>
            <a:r>
              <a:rPr lang="ru-RU" sz="22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четыре вальса, четыре марша три мазурки романсы, в том числе на польские тексты, то есть не менее 35 фортепианных произведений. К этому перечню можно добавить оперу «</a:t>
            </a:r>
            <a:r>
              <a:rPr lang="ru-RU" sz="22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Зелида</a:t>
            </a:r>
            <a:r>
              <a:rPr lang="ru-RU" sz="22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и </a:t>
            </a:r>
            <a:r>
              <a:rPr lang="ru-RU" sz="22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Валькур</a:t>
            </a:r>
            <a:r>
              <a:rPr lang="ru-RU" sz="22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или Бонапарт в Каире»(1799г.).</a:t>
            </a:r>
            <a:endParaRPr lang="ru-RU" sz="2200" b="1" i="1" dirty="0">
              <a:solidFill>
                <a:srgbClr val="FFFFCC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4" name="Рисунок 3" descr="ог0019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071538" y="2683667"/>
            <a:ext cx="2857520" cy="393571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5" name="Рисунок 4" descr="ог0020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714876" y="2714620"/>
            <a:ext cx="2801198" cy="390949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28596" y="214290"/>
            <a:ext cx="800105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До последних дней не переставал  </a:t>
            </a:r>
            <a:r>
              <a:rPr lang="ru-RU" sz="22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Огиньский</a:t>
            </a:r>
            <a:r>
              <a:rPr lang="ru-RU" sz="22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задумываться о трагической судьбе своей родины . Он стремился показать в своих трудах  - «Письмах о музыке», исторических «Мемуарах о Польше и поляках» -  значение  польской культуры в различных областях, подчеркивая непрерывность ее  развития. </a:t>
            </a:r>
            <a:endParaRPr lang="ru-RU" sz="2200" b="1" i="1" dirty="0">
              <a:solidFill>
                <a:srgbClr val="FFFFCC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7" name="Рисунок 6" descr="ог0015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857224" y="2428868"/>
            <a:ext cx="3048000" cy="424013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8" name="TextBox 7"/>
          <p:cNvSpPr txBox="1"/>
          <p:nvPr/>
        </p:nvSpPr>
        <p:spPr>
          <a:xfrm>
            <a:off x="4500562" y="5000636"/>
            <a:ext cx="34290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Титульный лист посмертного  варшавского издания «Четырнадцати полонезов» </a:t>
            </a:r>
            <a:r>
              <a:rPr lang="ru-RU" sz="2000" b="1" dirty="0" err="1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Огиньского</a:t>
            </a:r>
            <a:endParaRPr lang="ru-RU" sz="2000" b="1" dirty="0">
              <a:solidFill>
                <a:srgbClr val="92D05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86314" y="857232"/>
            <a:ext cx="400052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Деятельность </a:t>
            </a:r>
            <a:r>
              <a:rPr lang="ru-RU" sz="22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Огиньского</a:t>
            </a:r>
            <a:r>
              <a:rPr lang="ru-RU" sz="22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относится к годам расцвета польской культуры, когда эстетические  концепции века Просвещения создали предпосылки для бурного развития романтической литературы и искусства. </a:t>
            </a:r>
          </a:p>
          <a:p>
            <a:pPr algn="ctr"/>
            <a:r>
              <a:rPr lang="ru-RU" sz="22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Все польские и русские исследователи раскрывают значение </a:t>
            </a:r>
            <a:r>
              <a:rPr lang="ru-RU" sz="22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Огиньского</a:t>
            </a:r>
            <a:r>
              <a:rPr lang="ru-RU" sz="22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как одного из самых талантливых и ярких  предшественников Фредерика Шопена.</a:t>
            </a:r>
            <a:endParaRPr lang="ru-RU" sz="2200" b="1" i="1" dirty="0">
              <a:solidFill>
                <a:srgbClr val="FFFFCC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4" name="Рисунок 3" descr="Копия ог0014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714348" y="571480"/>
            <a:ext cx="3571900" cy="469853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1000100" y="5572140"/>
            <a:ext cx="30003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Памятник </a:t>
            </a:r>
            <a:r>
              <a:rPr lang="ru-RU" sz="2000" b="1" dirty="0" err="1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Огиньскому</a:t>
            </a:r>
            <a:r>
              <a:rPr lang="ru-RU" sz="2000" b="1" dirty="0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в  Пантеоне Санта </a:t>
            </a:r>
            <a:r>
              <a:rPr lang="ru-RU" sz="2000" b="1" dirty="0" err="1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Кроче</a:t>
            </a:r>
            <a:r>
              <a:rPr lang="ru-RU" sz="2000" b="1" dirty="0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во Флоренции</a:t>
            </a:r>
            <a:endParaRPr lang="ru-RU" sz="2000" b="1" dirty="0">
              <a:solidFill>
                <a:srgbClr val="92D05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42910" y="357166"/>
            <a:ext cx="7572428" cy="6047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       СПИСОК ИСПОЛЬЗОВАННОЙ ЛИТЕРАТУРЫ</a:t>
            </a: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rgbClr val="FFFFCC"/>
              </a:solidFill>
              <a:effectLst/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rgbClr val="FFFFCC"/>
              </a:solidFill>
              <a:effectLst/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Бэлза, И. Из истории русско-польских музыкальных связей [Текст] / И. Бэлза.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Calibri"/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М. :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Музгиз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, 1955.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Calibri"/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62 с.</a:t>
            </a: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rgbClr val="FFFFCC"/>
              </a:solidFill>
              <a:effectLst/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Бэлза, И. История польской музыкальной культуры [Текст] / И. Бэлза.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Calibri"/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М. : Музыка, 1972.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Calibri"/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234 с.</a:t>
            </a: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rgbClr val="FFFFCC"/>
              </a:solidFill>
              <a:effectLst/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Бэлза, И. Михаил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Клеофас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Огиньский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 [Текст] / И. Бэлза.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Calibri"/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М. : Музыка, 1965.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Calibri"/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133 с.</a:t>
            </a: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rgbClr val="FFFFCC"/>
              </a:solidFill>
              <a:effectLst/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Бэлза, И. Михаил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Клеофас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Огиньский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 [Текст] / И. Бэлза.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Calibri"/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М. : Музыка, 1974.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Calibri"/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127 с.</a:t>
            </a: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rgbClr val="FFFFCC"/>
              </a:solidFill>
              <a:effectLst/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Ваграфтик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, А. Копилка шлягеров  [Текст] / А.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Ваграфтик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// Музыкальная жизнь.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Calibri"/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2000. - № 4.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Calibri"/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С.31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Calibri"/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33.</a:t>
            </a: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rgbClr val="FFFFCC"/>
              </a:solidFill>
              <a:effectLst/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Гуревич, Е. Л. Западноевропейская музыка в лицах и звуках: Х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VII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Calibri"/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первая половина ХХ века [Текст] / Е. Л. Гуревич.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Calibri"/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М. : ТОО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Calibri"/>
                <a:ea typeface="Arial Unicode MS" pitchFamily="34" charset="-128"/>
                <a:cs typeface="Arial Unicode MS" pitchFamily="34" charset="-128"/>
              </a:rPr>
              <a:t>«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Пассим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Calibri"/>
                <a:ea typeface="Arial Unicode MS" pitchFamily="34" charset="-128"/>
                <a:cs typeface="Arial Unicode MS" pitchFamily="34" charset="-128"/>
              </a:rPr>
              <a:t>»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, 1994.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Calibri"/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312 с.</a:t>
            </a: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rgbClr val="FFFFCC"/>
              </a:solidFill>
              <a:effectLst/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Огиньский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, М. Полонез [Ноты] / М.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Огиньский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// Музыка и время.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Calibri"/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2005. - № 9.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Calibri"/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С. 54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Calibri"/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57.</a:t>
            </a: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rgbClr val="FFFFCC"/>
              </a:solidFill>
              <a:effectLst/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Огиньский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, М.К. Пьесы [Ноты] / 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c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ост. И. Бэлза.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Calibri"/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М. : Музыка, 1965.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Calibri"/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64 с.</a:t>
            </a: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rgbClr val="FFFFCC"/>
              </a:solidFill>
              <a:effectLst/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Песни для детского хора [Ноты] / 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c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ост. В.Соколов.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Calibri"/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М. : Музыка, 1967.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Calibri"/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FFCC"/>
                </a:solidFill>
                <a:effectLst/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 88 с.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FFFFCC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500042"/>
            <a:ext cx="8501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/>
          </a:p>
        </p:txBody>
      </p:sp>
      <p:pic>
        <p:nvPicPr>
          <p:cNvPr id="3" name="Рисунок 2" descr="317494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42844" y="142852"/>
            <a:ext cx="4929189" cy="650085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072066" y="142852"/>
            <a:ext cx="3929058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9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Жизненный путь польского композитора Михаила </a:t>
            </a:r>
            <a:r>
              <a:rPr lang="ru-RU" sz="19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Огиньского</a:t>
            </a:r>
            <a:r>
              <a:rPr lang="ru-RU" sz="19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(1765-1833г.г.) похож на увлекательную повесть, изобилующую внезапными поворотами судьбы, теснейшим образом связанной с трагической судьбой его родины. Имя композитора было окружено ореолом романтики, еще при жизни о нем возникало множество легенд (так он не раз "узнавал" о собственной смерти). Музыка </a:t>
            </a:r>
            <a:r>
              <a:rPr lang="ru-RU" sz="19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Огиньского</a:t>
            </a:r>
            <a:r>
              <a:rPr lang="ru-RU" sz="19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чутко отразившая настроения времени, многократно усиливала интерес к личности ее автора. Композитор обладал и литературным талантом, он - автор "Мемуаров о Польше и поляках", статей о музыке, стихов</a:t>
            </a:r>
            <a:r>
              <a:rPr lang="ru-RU" sz="1900" dirty="0" smtClean="0">
                <a:solidFill>
                  <a:srgbClr val="FFFFCC"/>
                </a:solidFill>
              </a:rPr>
              <a:t>.</a:t>
            </a:r>
            <a:endParaRPr lang="ru-RU" sz="1900" dirty="0">
              <a:solidFill>
                <a:srgbClr val="FFFFCC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ог0003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142976" y="2785194"/>
            <a:ext cx="2571768" cy="3842109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4" name="Рисунок 3" descr="Копия ог0003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572001" y="2786058"/>
            <a:ext cx="2897518" cy="384103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5" name="Прямоугольник 4"/>
          <p:cNvSpPr/>
          <p:nvPr/>
        </p:nvSpPr>
        <p:spPr>
          <a:xfrm>
            <a:off x="642910" y="214290"/>
            <a:ext cx="778674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Михаил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Клеофас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Огиньский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родился 25 сентября 1765 года в имении своего отца неподалеку от Варшавы. Род  графов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Огиньских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принадлежал к числу знатнейших родов Речи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Посполитой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и был связан узами родства  с польско-литовскими магнатами. Отец Михаила – Анджей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Огиньский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был дипломатом. Большую роль в воспитании и образовании Михаила сыграл гувернер, француз Жан Ролей. </a:t>
            </a:r>
            <a:endParaRPr lang="ru-RU" sz="2000" b="1" i="1" dirty="0">
              <a:solidFill>
                <a:srgbClr val="FFFFCC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2852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Уже в раннем возрасте  Михаил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Клеофас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почувствовал влечение </a:t>
            </a:r>
          </a:p>
          <a:p>
            <a:pPr algn="ctr"/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 «искусству дивному». Учителем музыки стал  Юзеф Козловский, талантливый варшавский  композитор, дирижер и органист, который сыграл решающую роль в формировании творческого облика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Огиньского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Михаил мог почерпнуть много впечатлений , бывая в Слониме у своего дяди  - великого гетмана литовского – князя  Михаила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Казимежа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тратившего огромные деньги на оперные и драматические спектакли, концерты  в собственном театре. Кроме того он сам хорошо играл на разных инструментах.</a:t>
            </a:r>
            <a:endParaRPr lang="ru-RU" sz="2000" b="1" i="1" dirty="0">
              <a:solidFill>
                <a:srgbClr val="FFFFCC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3" name="Рисунок 2" descr="ог002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14348" y="3000372"/>
            <a:ext cx="2784991" cy="298075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4" name="TextBox 3"/>
          <p:cNvSpPr txBox="1"/>
          <p:nvPr/>
        </p:nvSpPr>
        <p:spPr>
          <a:xfrm>
            <a:off x="714348" y="6215082"/>
            <a:ext cx="2286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Юзеф Козловский</a:t>
            </a:r>
            <a:endParaRPr lang="ru-RU" b="1" dirty="0">
              <a:solidFill>
                <a:srgbClr val="92D05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5" name="Рисунок 4" descr="ог0008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6215074" y="2857496"/>
            <a:ext cx="2717950" cy="385762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6" name="TextBox 5"/>
          <p:cNvSpPr txBox="1"/>
          <p:nvPr/>
        </p:nvSpPr>
        <p:spPr>
          <a:xfrm>
            <a:off x="4786314" y="5643578"/>
            <a:ext cx="1357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Михаил</a:t>
            </a:r>
          </a:p>
          <a:p>
            <a:r>
              <a:rPr lang="ru-RU" b="1" dirty="0" err="1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Казимеж</a:t>
            </a:r>
            <a:endParaRPr lang="ru-RU" b="1" dirty="0" smtClean="0">
              <a:solidFill>
                <a:srgbClr val="92D05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ru-RU" b="1" dirty="0" err="1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Огиньский</a:t>
            </a:r>
            <a:endParaRPr lang="ru-RU" b="1" dirty="0">
              <a:solidFill>
                <a:srgbClr val="92D05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7158" y="357166"/>
            <a:ext cx="83582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Уже в юности Михаил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Огиньский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привлек внимание  польских общественно-политических деятелей как настоящий патриот и разносторонне образованный человек : он свободно говорил на нескольких языках, отличался начитанностью, прекрасно знал историю Европы, писал стихи, играл на скрипке и клавире, хорошо рисовал. </a:t>
            </a:r>
            <a:endParaRPr lang="ru-RU" sz="2000" b="1" i="1" dirty="0">
              <a:solidFill>
                <a:srgbClr val="FFFFCC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4" name="Рисунок 3" descr="ог0002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 rot="195399">
            <a:off x="4987624" y="2687907"/>
            <a:ext cx="2556740" cy="390566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5" name="Рисунок 4" descr="ог000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rot="21381895">
            <a:off x="1494619" y="2576974"/>
            <a:ext cx="2582311" cy="400364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20" y="214290"/>
            <a:ext cx="871540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Девятнадцатилетним юношей он был избран депутатом Сейма, затем  служил на разных должностях преимущественно  в финансовом департаменте, затем становится дипломатом в Голландии. И всюду, где бы ни был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Огиньский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как бы ни была сложна окружающая его обстановка, даже если ему грозила смерть, книги и произведения искусства неизменно увлекают его. Основные интересы постепенно сосредоточиваются в двух областях культуры – истории и музыке</a:t>
            </a:r>
            <a:r>
              <a:rPr lang="ru-RU" b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</a:p>
          <a:p>
            <a:pPr algn="ctr"/>
            <a:endParaRPr lang="ru-RU" sz="2000" b="1" i="1" dirty="0">
              <a:solidFill>
                <a:srgbClr val="FFFFCC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4" name="Рисунок 3" descr="ог0009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357158" y="2539098"/>
            <a:ext cx="3183264" cy="431890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3857620" y="5000636"/>
            <a:ext cx="32861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Михаил </a:t>
            </a:r>
            <a:r>
              <a:rPr lang="ru-RU" b="1" dirty="0" err="1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Клеофас</a:t>
            </a:r>
            <a:r>
              <a:rPr lang="ru-RU" b="1" dirty="0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b="1" dirty="0" err="1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Огиньский</a:t>
            </a:r>
            <a:endParaRPr lang="ru-RU" b="1" dirty="0" smtClean="0">
              <a:solidFill>
                <a:srgbClr val="92D05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ru-RU" b="1" dirty="0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 женой Изабеллой. </a:t>
            </a:r>
          </a:p>
          <a:p>
            <a:endParaRPr lang="ru-RU" b="1" dirty="0" smtClean="0">
              <a:solidFill>
                <a:srgbClr val="92D05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ru-RU" b="1" i="1" dirty="0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Гравюра на меди</a:t>
            </a:r>
          </a:p>
          <a:p>
            <a:r>
              <a:rPr lang="ru-RU" b="1" i="1" dirty="0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b="1" i="1" dirty="0" err="1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Луиджи</a:t>
            </a:r>
            <a:r>
              <a:rPr lang="ru-RU" b="1" i="1" dirty="0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b="1" i="1" dirty="0" err="1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Скьявонетти</a:t>
            </a:r>
            <a:endParaRPr lang="ru-RU" b="1" i="1" dirty="0">
              <a:solidFill>
                <a:srgbClr val="92D05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86182" y="2428868"/>
            <a:ext cx="50006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 началу 90-х годов  Х</a:t>
            </a:r>
            <a:r>
              <a:rPr lang="en-US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VIII 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века относятся первые полонезы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Огиньского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к 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сожалению, 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несохранившиеся, 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которым, видимо, предшествовали более ранние композиционные опыты.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29058" y="285728"/>
            <a:ext cx="485778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Вильне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Огиньский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сошелся с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Ясиньским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и другими патриотами, когда он занимал высокий пост государственного казначея Литвы, входившей тогда в состав Речи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Посполитой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Весной  1794 года он примкнул к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Тадеушу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Косьцюшко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поднявшему знамя борьбы за независимость Польши и заявил Национальному совету, что «приносит в дар Родине свое имущество, труд и жизнь». Он пишет письма своей жене, скрепляя их печатью , на 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которой древний 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княжеский герб был заменен щитом с девизом: «Свобода, постоянство, независимость».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Огиньский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принял участие в нескольких сражениях.</a:t>
            </a:r>
            <a:endParaRPr lang="ru-RU" sz="2000" b="1" i="1" dirty="0">
              <a:solidFill>
                <a:srgbClr val="FFFFCC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3" name="Рисунок 2" descr="ог0011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785786" y="1071546"/>
            <a:ext cx="2935224" cy="40274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4" name="TextBox 3"/>
          <p:cNvSpPr txBox="1"/>
          <p:nvPr/>
        </p:nvSpPr>
        <p:spPr>
          <a:xfrm>
            <a:off x="1000100" y="5500702"/>
            <a:ext cx="25330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err="1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Тадеуш</a:t>
            </a:r>
            <a:r>
              <a:rPr lang="ru-RU" sz="2000" b="1" dirty="0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000" b="1" dirty="0" err="1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Косьцюшко</a:t>
            </a:r>
            <a:endParaRPr lang="ru-RU" sz="2000" b="1" dirty="0">
              <a:solidFill>
                <a:srgbClr val="92D05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86248" y="500042"/>
            <a:ext cx="428628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 1794 году произошел резкий перелом не только в жизни и убеждениях композитора, но и в его творчестве. Он становится автором первых польских революционных песен и маршей. Существует предположение, что именно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Огиньский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создал мелодию боевой песни «Ещё Польша не погибла», ставшей впоследствии польским национальным гимном.</a:t>
            </a:r>
          </a:p>
          <a:p>
            <a:pPr algn="ctr"/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Исполнение этой песни преследовалось тайной </a:t>
            </a:r>
          </a:p>
          <a:p>
            <a:pPr algn="ctr"/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полицией как царской России, </a:t>
            </a:r>
          </a:p>
          <a:p>
            <a:pPr algn="ctr"/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так и прусской монархии и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габсбургской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империи.</a:t>
            </a:r>
            <a:endParaRPr lang="ru-RU" sz="2000" b="1" i="1" dirty="0">
              <a:solidFill>
                <a:srgbClr val="FFFFCC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6" name="Рисунок 5" descr="ог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57158" y="571480"/>
            <a:ext cx="3124061" cy="472577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ог0012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785786" y="714356"/>
            <a:ext cx="3166872" cy="426059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714348" y="5357826"/>
            <a:ext cx="36433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Михаил </a:t>
            </a:r>
            <a:r>
              <a:rPr lang="ru-RU" sz="2000" b="1" dirty="0" err="1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Клеофас</a:t>
            </a:r>
            <a:r>
              <a:rPr lang="ru-RU" sz="2000" b="1" dirty="0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000" b="1" dirty="0" err="1" smtClean="0">
                <a:solidFill>
                  <a:srgbClr val="92D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Огиньский</a:t>
            </a:r>
            <a:endParaRPr lang="ru-RU" sz="2000" b="1" dirty="0">
              <a:solidFill>
                <a:srgbClr val="92D05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29124" y="214290"/>
            <a:ext cx="442915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После гибели Ясинского начался отход вооруженных сил повстанцев к Кракову, но затем  они вынуждены были сдаться  частям царской армии.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Огиньскому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algn="ctr"/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 группой патриотов  удалось добраться до Вены. Король Речи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Посполитой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отрекся от престола, Польша утратила государственную самостоятельность. </a:t>
            </a:r>
          </a:p>
          <a:p>
            <a:pPr algn="ctr"/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Огиньский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называл это восстание «польской революцией», освободительные стремления которой не раз сопоставлял  с идеями французской революции.</a:t>
            </a:r>
          </a:p>
          <a:p>
            <a:pPr algn="ctr"/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Уже с первых дней эмиграции </a:t>
            </a:r>
            <a:r>
              <a:rPr lang="ru-RU" sz="2000" b="1" i="1" dirty="0" err="1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Огиньский</a:t>
            </a:r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понял, какая опасность ему угрожает. Он покидает Вену </a:t>
            </a:r>
          </a:p>
          <a:p>
            <a:pPr algn="ctr"/>
            <a:r>
              <a:rPr lang="ru-RU" sz="2000" b="1" i="1" dirty="0" smtClean="0">
                <a:solidFill>
                  <a:srgbClr val="FFFF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и едет в Италию, затем в Константинополь.</a:t>
            </a:r>
            <a:endParaRPr lang="ru-RU" sz="2000" b="1" i="1" dirty="0">
              <a:solidFill>
                <a:srgbClr val="FFFFCC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766</TotalTime>
  <Words>1601</Words>
  <PresentationFormat>Экран (4:3)</PresentationFormat>
  <Paragraphs>73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94</cp:revision>
  <dcterms:modified xsi:type="dcterms:W3CDTF">2015-06-16T06:43:51Z</dcterms:modified>
</cp:coreProperties>
</file>