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7" r:id="rId5"/>
    <p:sldId id="266" r:id="rId6"/>
    <p:sldId id="268" r:id="rId7"/>
    <p:sldId id="269" r:id="rId8"/>
    <p:sldId id="270" r:id="rId9"/>
    <p:sldId id="260" r:id="rId10"/>
    <p:sldId id="264" r:id="rId11"/>
    <p:sldId id="261" r:id="rId12"/>
    <p:sldId id="263" r:id="rId13"/>
    <p:sldId id="265" r:id="rId14"/>
    <p:sldId id="271" r:id="rId15"/>
    <p:sldId id="272" r:id="rId16"/>
    <p:sldId id="273" r:id="rId17"/>
    <p:sldId id="262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E86"/>
    <a:srgbClr val="9AD35B"/>
    <a:srgbClr val="FFFFCC"/>
    <a:srgbClr val="4A5C26"/>
    <a:srgbClr val="8959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1CB50-9F22-4404-8221-2F3CE5CC7DB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90346-8DEF-46C1-9696-F4256D214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0346-8DEF-46C1-9696-F4256D2143A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140106210921!Michał_Kleafas_Aginski._Міхал_Клеафас_Агінскі_(F.-X._Fabre,_180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54931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86116" y="4071942"/>
            <a:ext cx="5643602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i="1" dirty="0" smtClean="0">
                <a:ln/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«Звенят , как волны  Вислы, звуки полонеза…»</a:t>
            </a:r>
            <a:endParaRPr lang="ru-RU" sz="4800" b="1" i="1" dirty="0">
              <a:ln/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942" y="500042"/>
            <a:ext cx="35719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ИИЦ – Научная библиотека представляет виртуальную выставку  к 250-летию Михаила </a:t>
            </a:r>
            <a:r>
              <a:rPr lang="ru-RU" sz="2000" b="1" dirty="0" err="1" smtClean="0">
                <a:ln/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endParaRPr lang="ru-RU" sz="2000" b="1" dirty="0">
              <a:ln/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пия ог00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7752" y="3286124"/>
            <a:ext cx="4005072" cy="32552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500034" y="214290"/>
            <a:ext cx="74295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После амнистии 1802 года 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приезжает в Россию и ведет активную политическую деятельность в качестве сенатора Российской империи. Император Александр </a:t>
            </a:r>
            <a:r>
              <a:rPr lang="en-US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вернул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Огиньскому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значительную часть его имений и присвоил чин тайного советника. В России полонезы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( в том числе «Прощание с родиной», написанный в 1794 году) привлекли  внимание еще до его приезда в Петербург.  После второго приезда  его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произведения завоевывают  еще большую популярность. </a:t>
            </a:r>
          </a:p>
          <a:p>
            <a:endParaRPr lang="ru-RU" sz="2000" b="1" i="1" dirty="0" smtClean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143248"/>
            <a:ext cx="43577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Петербурге звучат  полонезы и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романсы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а в альбом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императрицы  Козловский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вписывает не только трагический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полонез «Прощание», но и</a:t>
            </a:r>
          </a:p>
          <a:p>
            <a:pPr algn="ctr"/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до-мажорный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марш  своего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ученика.</a:t>
            </a:r>
          </a:p>
          <a:p>
            <a:pPr algn="ctr"/>
            <a:endParaRPr lang="ru-RU" sz="20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5643578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Прием </a:t>
            </a:r>
            <a:r>
              <a:rPr lang="ru-RU" b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 его женой в Лондоне. Картина неизвестного художника.</a:t>
            </a:r>
            <a:endParaRPr lang="ru-RU" b="1" dirty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ог00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00496" y="214290"/>
            <a:ext cx="3286148" cy="4663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4" name="Рисунок 3" descr="ог000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57817" y="3643314"/>
            <a:ext cx="3687991" cy="29289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142844" y="785794"/>
            <a:ext cx="3714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Стаи воронья носились над  растерзанной Польшей тогда, когда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вступал  в пору творческой зрелости. И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Ференц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Лист заметил, характеризуя полонезы Огинского, что они производят такое впечатление, «как если бы кортеж , прежде торжественный и шумный , умолк  и проникся сосредоточенным настроением, проходя мимо могил, в соседстве которых молкнут гордость  и смех».</a:t>
            </a:r>
            <a:endParaRPr lang="ru-RU" sz="20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г001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43570" y="214290"/>
            <a:ext cx="3282098" cy="46412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3" name="Рисунок 2" descr="ог001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2214554"/>
            <a:ext cx="3007295" cy="44973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642910" y="500042"/>
            <a:ext cx="38576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Произведения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уже  на рубеже Х</a:t>
            </a:r>
            <a:r>
              <a:rPr lang="en-US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VIII –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</a:t>
            </a:r>
            <a:r>
              <a:rPr lang="en-US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 столетий пользовались громадной популярностью во всей Европе, особенно в Польше, где его имя было окружено ореолом героической славы.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1803 году  в Варшаве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были опубликованы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некоторые полонезы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в том числе «Прощание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». Позже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по свидетельству современников, в Варшаве было опубликовано полное собрание полонезов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sz="20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Надежды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на реформы в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Росии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 Царстве Польском не оправдались, и, теряя доверие  к императору,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просит долгосрочный отпуск для лечения за границей. В январе 1823 года он покидает Россию и приезжает в Дрезден.  Здесь он увидел издания своих полонезов, выпущенные в Праге, Берлине, Вене. Большая часть этих изданий содержала только три полонеза. Затем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поселился во Флоренции. Здесь в столице Тосканы, лишь ненадолго  выезжая в другие европейские страны, он провел последние десять лет своей жизни.</a:t>
            </a:r>
            <a:endParaRPr lang="ru-RU" sz="20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Рисунок 2" descr="ог001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48" y="3500438"/>
            <a:ext cx="4143404" cy="31263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5143504" y="5357826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Площадь Санта Мария </a:t>
            </a:r>
          </a:p>
          <a:p>
            <a:r>
              <a:rPr lang="ru-RU" sz="2000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Новелла во Флоренции</a:t>
            </a:r>
            <a:endParaRPr lang="ru-RU" sz="2000" b="1" dirty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45005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Вскоре после  приезда во Флоренцию композитор установил деловые и дружеские связи  с знаменитым миланским издателем Джованни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Рикорди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который выпустил  ряд его фортепианных и вокальных произведений, в том числе «Восемь последних полонезов». Эта тетрадь дает право говорить о типичности некоторых черт, постепенно ставших характерными для полонезов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Во многих из них встречаются героические взволнованные образы, близкие к «побудкам». </a:t>
            </a:r>
          </a:p>
        </p:txBody>
      </p:sp>
      <p:pic>
        <p:nvPicPr>
          <p:cNvPr id="6" name="Рисунок 5" descr="Копия ог001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500694" y="571480"/>
            <a:ext cx="3243072" cy="42957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5429256" y="5357826"/>
            <a:ext cx="3365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Титульный лист  миланского </a:t>
            </a:r>
          </a:p>
          <a:p>
            <a:pPr algn="ctr"/>
            <a:r>
              <a:rPr lang="ru-RU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Издания «Восьми последних </a:t>
            </a:r>
          </a:p>
          <a:p>
            <a:pPr algn="ctr"/>
            <a:r>
              <a:rPr lang="ru-RU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полонезов» </a:t>
            </a:r>
            <a:r>
              <a:rPr lang="ru-RU" b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endParaRPr lang="ru-RU" b="1" dirty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478634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Особенностью многих полонезов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следует считать также сочетание подобных фанфарных звучностей, вызывающих в памяти походы повстанцев, с лирически-напевными пассажами. Именно  с Михаила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Клеофаса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начинается в музыке то, что одни называют «иносказательностью», а другие «подменой понятий».  Именно он придумал танцы, которые едва годятся для ног, но которые  выражают чувства сочинителя. Таков знаменитый полонез «Прощание с Родиной», который бередит сердечные  раны. 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придумал соединить минорный музыкальный лад с трехдольным ритмом горделивого танца польских шляхтичей – полонезом</a:t>
            </a:r>
            <a:r>
              <a:rPr lang="ru-RU" sz="2000" b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pic>
        <p:nvPicPr>
          <p:cNvPr id="4" name="Рисунок 3" descr="ог00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50212" y="1071546"/>
            <a:ext cx="3185950" cy="43577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3582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общей сложности мы знаем в настоящее время свыше </a:t>
            </a:r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двадцати </a:t>
            </a:r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полонезов </a:t>
            </a:r>
            <a:r>
              <a:rPr lang="ru-RU" sz="22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четыре вальса, четыре марша три мазурки романсы, в том числе на польские тексты, то есть не менее 35 фортепианных произведений. К этому перечню можно добавить оперу «</a:t>
            </a:r>
            <a:r>
              <a:rPr lang="ru-RU" sz="22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Зелида</a:t>
            </a:r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 </a:t>
            </a:r>
            <a:r>
              <a:rPr lang="ru-RU" sz="22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Валькур</a:t>
            </a:r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или Бонапарт в Каире»(1799г.).</a:t>
            </a:r>
            <a:endParaRPr lang="ru-RU" sz="22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Рисунок 3" descr="ог00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71538" y="2683667"/>
            <a:ext cx="2857520" cy="39357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Рисунок 4" descr="ог00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4876" y="2714620"/>
            <a:ext cx="2801198" cy="39094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214290"/>
            <a:ext cx="80010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последних дней не переставал  </a:t>
            </a:r>
            <a:r>
              <a:rPr lang="ru-RU" sz="22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задумываться о трагической судьбе своей родины . Он стремился показать в своих трудах  - «Письмах о музыке», исторических «Мемуарах о Польше и поляках» -  значение  польской культуры в различных областях, подчеркивая непрерывность ее  развития. </a:t>
            </a:r>
            <a:endParaRPr lang="ru-RU" sz="22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Рисунок 6" descr="ог001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857224" y="2428868"/>
            <a:ext cx="3048000" cy="42401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4500562" y="5000636"/>
            <a:ext cx="34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Титульный лист посмертного  варшавского издания «Четырнадцати полонезов» </a:t>
            </a:r>
            <a:r>
              <a:rPr lang="ru-RU" sz="2000" b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endParaRPr lang="ru-RU" sz="2000" b="1" dirty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6314" y="857232"/>
            <a:ext cx="40005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Деятельность </a:t>
            </a:r>
            <a:r>
              <a:rPr lang="ru-RU" sz="22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относится к годам расцвета польской культуры, когда эстетические  концепции века Просвещения создали предпосылки для бурного развития романтической литературы и искусства. </a:t>
            </a:r>
          </a:p>
          <a:p>
            <a:pPr algn="ctr"/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 польские и русские исследователи раскрывают значение </a:t>
            </a:r>
            <a:r>
              <a:rPr lang="ru-RU" sz="22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2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как одного из самых талантливых и ярких  предшественников Фредерика Шопена.</a:t>
            </a:r>
            <a:endParaRPr lang="ru-RU" sz="22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Рисунок 3" descr="Копия ог001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14348" y="571480"/>
            <a:ext cx="3571900" cy="46985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1000100" y="5572140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Памятник </a:t>
            </a:r>
            <a:r>
              <a:rPr lang="ru-RU" sz="2000" b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Огиньскому</a:t>
            </a:r>
            <a:r>
              <a:rPr lang="ru-RU" sz="2000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в  Пантеоне Санта </a:t>
            </a:r>
            <a:r>
              <a:rPr lang="ru-RU" sz="2000" b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Кроче</a:t>
            </a:r>
            <a:r>
              <a:rPr lang="ru-RU" sz="2000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во Флоренции</a:t>
            </a:r>
            <a:endParaRPr lang="ru-RU" sz="2000" b="1" dirty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357166"/>
            <a:ext cx="7572428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    СПИСОК ИСПОЛЬЗОВАННОЙ ЛИТЕРАТУРЫ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Бэлза, И. Из истории русско-польских музыкальных связей [Текст] / И. Бэлза.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М. :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Музгиз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, 1955.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62 с.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Бэлза, И. История польской музыкальной культуры [Текст] / И. Бэлза.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М. : Музыка, 1972.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234 с.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Бэлза, И. Михаил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Клеофас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[Текст] / И. Бэлза.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М. : Музыка, 1965.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133 с.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Бэлза, И. Михаил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Клеофас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[Текст] / И. Бэлза.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М. : Музыка, 1974.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127 с.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Ваграфтик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, А. Копилка шлягеров  [Текст] / А.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Ваграфтик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// Музыкальная жизнь.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2000. - № 4.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С.31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33.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Гуревич, Е. Л. Западноевропейская музыка в лицах и звуках: Х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VII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первая половина ХХ века [Текст] / Е. Л. Гуревич.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М. : ТОО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Пассим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»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, 1994.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312 с.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, М. Полонез [Ноты] / М.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// Музыка и время.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2005. - № 9.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С. 54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57.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, М.К. Пьесы [Ноты] /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ост. И. Бэлза.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М. : Музыка, 1965.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64 с.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Песни для детского хора [Ноты] /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ост. В.Соколов.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М. : Музыка, 1967.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Calibri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88 с.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pic>
        <p:nvPicPr>
          <p:cNvPr id="3" name="Рисунок 2" descr="31749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4" y="142852"/>
            <a:ext cx="4929189" cy="65008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072066" y="142852"/>
            <a:ext cx="392905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Жизненный путь польского композитора Михаила </a:t>
            </a:r>
            <a:r>
              <a:rPr lang="ru-RU" sz="19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19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(1765-1833г.г.) похож на увлекательную повесть, изобилующую внезапными поворотами судьбы, теснейшим образом связанной с трагической судьбой его родины. Имя композитора было окружено ореолом романтики, еще при жизни о нем возникало множество легенд (так он не раз "узнавал" о собственной смерти). Музыка </a:t>
            </a:r>
            <a:r>
              <a:rPr lang="ru-RU" sz="19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19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чутко отразившая настроения времени, многократно усиливала интерес к личности ее автора. Композитор обладал и литературным талантом, он - автор "Мемуаров о Польше и поляках", статей о музыке, стихов</a:t>
            </a:r>
            <a:r>
              <a:rPr lang="ru-RU" sz="1900" dirty="0" smtClean="0">
                <a:solidFill>
                  <a:srgbClr val="FFFFCC"/>
                </a:solidFill>
              </a:rPr>
              <a:t>.</a:t>
            </a:r>
            <a:endParaRPr lang="ru-RU" sz="1900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ог00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42976" y="2785194"/>
            <a:ext cx="2571768" cy="384210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4" name="Рисунок 3" descr="Копия ог000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1" y="2786058"/>
            <a:ext cx="2897518" cy="38410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642910" y="214290"/>
            <a:ext cx="77867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Михаил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Клеофас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родился 25 сентября 1765 года в имении своего отца неподалеку от Варшавы. Род  графов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Огиньских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принадлежал к числу знатнейших родов Речи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Посполитой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 был связан узами родства  с польско-литовскими магнатами. Отец Михаила – Анджей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был дипломатом. Большую роль в воспитании и образовании Михаила сыграл гувернер, француз Жан Ролей. </a:t>
            </a:r>
            <a:endParaRPr lang="ru-RU" sz="20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Уже в раннем возрасте  Михаил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Клеофас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почувствовал влечение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 «искусству дивному». Учителем музыки стал  Юзеф Козловский, талантливый варшавский  композитор, дирижер и органист, который сыграл решающую роль в формировании творческого облика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Михаил мог почерпнуть много впечатлений , бывая в Слониме у своего дяди  - великого гетмана литовского – князя  Михаила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Казимежа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тратившего огромные деньги на оперные и драматические спектакли, концерты  в собственном театре. Кроме того он сам хорошо играл на разных инструментах.</a:t>
            </a:r>
            <a:endParaRPr lang="ru-RU" sz="20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Рисунок 2" descr="ог00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48" y="3000372"/>
            <a:ext cx="2784991" cy="29807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714348" y="6215082"/>
            <a:ext cx="2286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Юзеф Козловский</a:t>
            </a:r>
            <a:endParaRPr lang="ru-RU" b="1" dirty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Рисунок 4" descr="ог000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215074" y="2857496"/>
            <a:ext cx="2717950" cy="3857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4786314" y="5643578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Михаил</a:t>
            </a:r>
          </a:p>
          <a:p>
            <a:r>
              <a:rPr lang="ru-RU" b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Казимеж</a:t>
            </a:r>
            <a:endParaRPr lang="ru-RU" b="1" dirty="0" smtClean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b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endParaRPr lang="ru-RU" b="1" dirty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357166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Уже в юности Михаил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привлек внимание  польских общественно-политических деятелей как настоящий патриот и разносторонне образованный человек : он свободно говорил на нескольких языках, отличался начитанностью, прекрасно знал историю Европы, писал стихи, играл на скрипке и клавире, хорошо рисовал. </a:t>
            </a:r>
            <a:endParaRPr lang="ru-RU" sz="20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Рисунок 3" descr="ог00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95399">
            <a:off x="4987624" y="2687907"/>
            <a:ext cx="2556740" cy="3905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Рисунок 4" descr="ог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1381895">
            <a:off x="1494619" y="2576974"/>
            <a:ext cx="2582311" cy="40036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14290"/>
            <a:ext cx="87154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Девятнадцатилетним юношей он был избран депутатом Сейма, затем  служил на разных должностях преимущественно  в финансовом департаменте, затем становится дипломатом в Голландии. И всюду, где бы ни был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как бы ни была сложна окружающая его обстановка, даже если ему грозила смерть, книги и произведения искусства неизменно увлекают его. Основные интересы постепенно сосредоточиваются в двух областях культуры – истории и музыке</a:t>
            </a:r>
            <a:r>
              <a:rPr lang="ru-RU" b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algn="ctr"/>
            <a:endParaRPr lang="ru-RU" sz="20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Рисунок 3" descr="ог000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57158" y="2539098"/>
            <a:ext cx="3183264" cy="431890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3857620" y="5000636"/>
            <a:ext cx="3286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Михаил </a:t>
            </a:r>
            <a:r>
              <a:rPr lang="ru-RU" b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Клеофас</a:t>
            </a:r>
            <a:r>
              <a:rPr lang="ru-RU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endParaRPr lang="ru-RU" b="1" dirty="0" smtClean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женой Изабеллой. </a:t>
            </a:r>
          </a:p>
          <a:p>
            <a:endParaRPr lang="ru-RU" b="1" dirty="0" smtClean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b="1" i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Гравюра на меди</a:t>
            </a:r>
          </a:p>
          <a:p>
            <a:r>
              <a:rPr lang="ru-RU" b="1" i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i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Луиджи</a:t>
            </a:r>
            <a:r>
              <a:rPr lang="ru-RU" b="1" i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i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Скьявонетти</a:t>
            </a:r>
            <a:endParaRPr lang="ru-RU" b="1" i="1" dirty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2428868"/>
            <a:ext cx="50006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 началу 90-х годов  Х</a:t>
            </a:r>
            <a:r>
              <a:rPr lang="en-US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VIII 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века относятся первые полонезы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Огиньского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к 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сожалению, 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несохранившиеся, 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которым, видимо, предшествовали более ранние композиционные опыты.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9058" y="285728"/>
            <a:ext cx="48577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Вильне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сошелся с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Ясиньским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 другими патриотами, когда он занимал высокий пост государственного казначея Литвы, входившей тогда в состав Речи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Посполитой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Весной  1794 года он примкнул к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Тадеушу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Косьцюшко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поднявшему знамя борьбы за независимость Польши и заявил Национальному совету, что «приносит в дар Родине свое имущество, труд и жизнь». Он пишет письма своей жене, скрепляя их печатью , на 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которой древний 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княжеский герб был заменен щитом с девизом: «Свобода, постоянство, независимость».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принял участие в нескольких сражениях.</a:t>
            </a:r>
            <a:endParaRPr lang="ru-RU" sz="20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Рисунок 2" descr="ог001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85786" y="1071546"/>
            <a:ext cx="2935224" cy="40274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1000100" y="5500702"/>
            <a:ext cx="2533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Тадеуш</a:t>
            </a:r>
            <a:r>
              <a:rPr lang="ru-RU" sz="2000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Косьцюшко</a:t>
            </a:r>
            <a:endParaRPr lang="ru-RU" sz="2000" b="1" dirty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6248" y="500042"/>
            <a:ext cx="42862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1794 году произошел резкий перелом не только в жизни и убеждениях композитора, но и в его творчестве. Он становится автором первых польских революционных песен и маршей. Существует предположение, что именно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создал мелодию боевой песни «Ещё Польша не погибла», ставшей впоследствии польским национальным гимном.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Исполнение этой песни преследовалось тайной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полицией как царской России,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так и прусской монархии и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габсбургской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империи.</a:t>
            </a:r>
            <a:endParaRPr lang="ru-RU" sz="20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Рисунок 5" descr="ог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571480"/>
            <a:ext cx="3124061" cy="472577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ог001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85786" y="714356"/>
            <a:ext cx="3166872" cy="42605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714348" y="5357826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Михаил </a:t>
            </a:r>
            <a:r>
              <a:rPr lang="ru-RU" sz="2000" b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Клеофас</a:t>
            </a:r>
            <a:r>
              <a:rPr lang="ru-RU" sz="2000" b="1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dirty="0" err="1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endParaRPr lang="ru-RU" sz="2000" b="1" dirty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214290"/>
            <a:ext cx="44291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После гибели Ясинского начался отход вооруженных сил повстанцев к Кракову, но затем  они вынуждены были сдаться  частям царской армии.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Огиньскому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группой патриотов  удалось добраться до Вены. Король Речи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Посполитой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отрекся от престола, Польша утратила государственную самостоятельность. </a:t>
            </a:r>
          </a:p>
          <a:p>
            <a:pPr algn="ctr"/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называл это восстание «польской революцией», освободительные стремления которой не раз сопоставлял  с идеями французской революции.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Уже с первых дней эмиграции </a:t>
            </a:r>
            <a:r>
              <a:rPr lang="ru-RU" sz="2000" b="1" i="1" dirty="0" err="1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Огиньский</a:t>
            </a:r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понял, какая опасность ему угрожает. Он покидает Вену </a:t>
            </a:r>
          </a:p>
          <a:p>
            <a:pPr algn="ctr"/>
            <a:r>
              <a:rPr lang="ru-RU" sz="2000" b="1" i="1" dirty="0" smtClean="0">
                <a:solidFill>
                  <a:srgbClr val="FFFF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едет в Италию, затем в Константинополь.</a:t>
            </a:r>
            <a:endParaRPr lang="ru-RU" sz="2000" b="1" i="1" dirty="0">
              <a:solidFill>
                <a:srgbClr val="FFFF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1601</Words>
  <PresentationFormat>Экран (4:3)</PresentationFormat>
  <Paragraphs>73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94</cp:revision>
  <dcterms:modified xsi:type="dcterms:W3CDTF">2015-06-16T06:43:51Z</dcterms:modified>
</cp:coreProperties>
</file>