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7" r:id="rId4"/>
    <p:sldId id="262" r:id="rId5"/>
    <p:sldId id="269" r:id="rId6"/>
    <p:sldId id="268" r:id="rId7"/>
    <p:sldId id="259" r:id="rId8"/>
    <p:sldId id="264" r:id="rId9"/>
    <p:sldId id="276" r:id="rId10"/>
    <p:sldId id="261" r:id="rId11"/>
    <p:sldId id="258" r:id="rId12"/>
    <p:sldId id="266" r:id="rId13"/>
    <p:sldId id="270" r:id="rId14"/>
    <p:sldId id="279" r:id="rId15"/>
    <p:sldId id="278" r:id="rId16"/>
    <p:sldId id="273" r:id="rId17"/>
    <p:sldId id="274" r:id="rId18"/>
    <p:sldId id="282" r:id="rId19"/>
    <p:sldId id="283" r:id="rId20"/>
    <p:sldId id="280" r:id="rId21"/>
    <p:sldId id="281" r:id="rId22"/>
    <p:sldId id="271" r:id="rId23"/>
    <p:sldId id="272" r:id="rId24"/>
    <p:sldId id="275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79" autoAdjust="0"/>
    <p:restoredTop sz="94660"/>
  </p:normalViewPr>
  <p:slideViewPr>
    <p:cSldViewPr>
      <p:cViewPr>
        <p:scale>
          <a:sx n="60" d="100"/>
          <a:sy n="60" d="100"/>
        </p:scale>
        <p:origin x="-1518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/>
          <a:srcRect t="11413"/>
          <a:stretch>
            <a:fillRect/>
          </a:stretch>
        </p:blipFill>
        <p:spPr bwMode="auto">
          <a:xfrm rot="5400000">
            <a:off x="1143000" y="-1143000"/>
            <a:ext cx="6858000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571744"/>
            <a:ext cx="7412360" cy="151216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«ОТЧИЗНЫ ХРАБРЫЕ СЫНЫ»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85728"/>
            <a:ext cx="6858048" cy="2214578"/>
          </a:xfrm>
        </p:spPr>
        <p:txBody>
          <a:bodyPr>
            <a:normAutofit fontScale="92500" lnSpcReduction="10000"/>
          </a:bodyPr>
          <a:lstStyle/>
          <a:p>
            <a:r>
              <a:rPr lang="ru-RU" sz="3900" b="1" dirty="0" smtClean="0">
                <a:solidFill>
                  <a:schemeClr val="tx1"/>
                </a:solidFill>
              </a:rPr>
              <a:t>ИИЦ-Научная </a:t>
            </a:r>
            <a:r>
              <a:rPr lang="ru-RU" sz="3900" b="1" dirty="0" smtClean="0">
                <a:solidFill>
                  <a:schemeClr val="tx1"/>
                </a:solidFill>
              </a:rPr>
              <a:t>библиотека </a:t>
            </a:r>
          </a:p>
          <a:p>
            <a:r>
              <a:rPr lang="ru-RU" sz="5100" b="1" dirty="0" smtClean="0">
                <a:solidFill>
                  <a:srgbClr val="A80000"/>
                </a:solidFill>
              </a:rPr>
              <a:t> </a:t>
            </a:r>
          </a:p>
          <a:p>
            <a:r>
              <a:rPr lang="ru-RU" sz="5100" b="1" dirty="0" smtClean="0">
                <a:solidFill>
                  <a:srgbClr val="A80000"/>
                </a:solidFill>
              </a:rPr>
              <a:t> </a:t>
            </a:r>
            <a:endParaRPr lang="ru-RU" sz="5100" b="1" dirty="0" smtClean="0">
              <a:solidFill>
                <a:srgbClr val="A80000"/>
              </a:solidFill>
            </a:endParaRPr>
          </a:p>
          <a:p>
            <a:endParaRPr lang="ru-RU" dirty="0"/>
          </a:p>
        </p:txBody>
      </p:sp>
      <p:pic>
        <p:nvPicPr>
          <p:cNvPr id="20484" name="Picture 4" descr="http://gym25.arkh-edu.ru/school_life/viktory/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214422"/>
            <a:ext cx="2897310" cy="1428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3786190"/>
            <a:ext cx="62610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Деятели науки и искусства 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в </a:t>
            </a:r>
            <a:r>
              <a:rPr lang="ru-RU" sz="2800" b="1" dirty="0" smtClean="0"/>
              <a:t>годы Великой Отечественной войны</a:t>
            </a:r>
            <a:r>
              <a:rPr lang="ru-RU" sz="2800" b="1" dirty="0" smtClean="0"/>
              <a:t>: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беззаветное служение Родине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5572140"/>
            <a:ext cx="4689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Виртуальная выставка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50000" contrast="-40000"/>
          </a:blip>
          <a:srcRect t="13152" b="2437"/>
          <a:stretch>
            <a:fillRect/>
          </a:stretch>
        </p:blipFill>
        <p:spPr bwMode="auto">
          <a:xfrm rot="5400000">
            <a:off x="1143001" y="-1143003"/>
            <a:ext cx="6858000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ФОК Владимир Александрович </a:t>
            </a:r>
            <a:r>
              <a:rPr lang="ru-RU" sz="2800" dirty="0" smtClean="0"/>
              <a:t>(1898-1974)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000108"/>
            <a:ext cx="5857916" cy="5400600"/>
          </a:xfrm>
        </p:spPr>
        <p:txBody>
          <a:bodyPr>
            <a:noAutofit/>
          </a:bodyPr>
          <a:lstStyle/>
          <a:p>
            <a:pPr marL="361950" indent="-266700"/>
            <a:r>
              <a:rPr lang="ru-RU" sz="2400" dirty="0" smtClean="0"/>
              <a:t>Советский физик-теоретик, академик   АН СССР. </a:t>
            </a:r>
          </a:p>
          <a:p>
            <a:pPr marL="361950" indent="-266700"/>
            <a:r>
              <a:rPr lang="ru-RU" sz="2400" dirty="0" smtClean="0"/>
              <a:t>По окончании университета остался для подготовки к профессорскому званию. </a:t>
            </a:r>
          </a:p>
          <a:p>
            <a:pPr marL="361950" indent="-266700"/>
            <a:r>
              <a:rPr lang="ru-RU" sz="2400" dirty="0" smtClean="0"/>
              <a:t>Участвовал в Великой Отечественной войне.  В. А. Фок находился                          в осаждённом Ленинграда, где организовал вычисление таблиц стрельбы и другие работы оборонного характера, за это впоследствии был награждён медалью «За оборону Ленинграда». </a:t>
            </a:r>
          </a:p>
          <a:p>
            <a:r>
              <a:rPr lang="ru-RU" sz="2400" dirty="0" smtClean="0"/>
              <a:t>Герой Социалистического Труда, лауреат Сталинской и Ленинской премий. </a:t>
            </a:r>
          </a:p>
        </p:txBody>
      </p:sp>
      <p:pic>
        <p:nvPicPr>
          <p:cNvPr id="15362" name="Picture 2" descr="Фок В.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285860"/>
            <a:ext cx="2433373" cy="3467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472514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7" name="Picture 4" descr="http://gym25.arkh-edu.ru/school_life/viktory/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5072074"/>
            <a:ext cx="2897310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85728"/>
            <a:ext cx="8532440" cy="146876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Диапазон интересов В. А. Фока необъятен.                                             Он профессионально работал не только в физике, но и в математике. Исследовал движение газов в канале орудийного ствола, написал монографию по геологоразведке. </a:t>
            </a:r>
            <a:endParaRPr lang="ru-RU" sz="2400" dirty="0"/>
          </a:p>
        </p:txBody>
      </p:sp>
      <p:pic>
        <p:nvPicPr>
          <p:cNvPr id="3075" name="Picture 3" descr="L:\23 февраля\Сканы без Эшпая и Хренникова\скан 5-140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2428868"/>
            <a:ext cx="2521891" cy="3938296"/>
          </a:xfrm>
          <a:prstGeom prst="rect">
            <a:avLst/>
          </a:prstGeom>
          <a:noFill/>
        </p:spPr>
      </p:pic>
      <p:pic>
        <p:nvPicPr>
          <p:cNvPr id="3076" name="Picture 4" descr="L:\23 февраля\Сканы без Эшпая и Хренникова\скан 5-140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477257" y="2952239"/>
            <a:ext cx="3815048" cy="2482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ХАРИТОН Юлий Борисович </a:t>
            </a:r>
            <a:r>
              <a:rPr lang="ru-RU" sz="3100" dirty="0" smtClean="0"/>
              <a:t>(1904—1996)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340768"/>
            <a:ext cx="5050904" cy="55172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годы Великой Отечественной войны Ю.Б. Харитон и его сотрудники проводили работы           по повышению эффективности различных конструкций боеприпасов и взрывчатых веществ и исследованию воздушной ударной волны.                   В 1943 года учёный переориентировался на исследования по использованию атомной энергии. </a:t>
            </a:r>
          </a:p>
          <a:p>
            <a:pPr fontAlgn="t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http://lhistory.ru/storage/app/media/3-3-2017/atom%20project/yub-kharit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571612"/>
            <a:ext cx="2381354" cy="3568976"/>
          </a:xfrm>
          <a:prstGeom prst="rect">
            <a:avLst/>
          </a:prstGeom>
          <a:noFill/>
        </p:spPr>
      </p:pic>
      <p:pic>
        <p:nvPicPr>
          <p:cNvPr id="6" name="Picture 4" descr="http://gym25.arkh-edu.ru/school_life/viktory/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5072074"/>
            <a:ext cx="289731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928670"/>
            <a:ext cx="4978896" cy="4857403"/>
          </a:xfrm>
        </p:spPr>
        <p:txBody>
          <a:bodyPr>
            <a:noAutofit/>
          </a:bodyPr>
          <a:lstStyle/>
          <a:p>
            <a:pPr fontAlgn="t"/>
            <a:r>
              <a:rPr lang="ru-RU" sz="2400" dirty="0" smtClean="0"/>
              <a:t>В 1946 году организовано конструкторское бюро                  Арзамас-16. Его научным руководителем стал                               Ю. Б. Харитон. ВНИИЭФ возглавлял почти до конца жизни. </a:t>
            </a:r>
          </a:p>
          <a:p>
            <a:pPr fontAlgn="t"/>
            <a:r>
              <a:rPr lang="ru-RU" sz="2400" dirty="0" smtClean="0"/>
              <a:t>Заслуги академика Харитона были высоко оценены. Он трижды Герой Социалистического Труда, лауреат Ленинской и                                   трёх Государственных премий, награждён золотыми медалями им. Курчатова и Ломоносова.</a:t>
            </a:r>
          </a:p>
          <a:p>
            <a:endParaRPr lang="ru-RU" sz="2400" dirty="0"/>
          </a:p>
        </p:txBody>
      </p:sp>
      <p:pic>
        <p:nvPicPr>
          <p:cNvPr id="5" name="Picture 2" descr="L:\23 февраля\Сканы без Эшпая и Хренникова\скан 5-140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214422"/>
            <a:ext cx="2547620" cy="3920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МУРАДЕЛИ </a:t>
            </a:r>
            <a:r>
              <a:rPr lang="ru-RU" sz="3200" b="1" dirty="0" err="1" smtClean="0"/>
              <a:t>Вано</a:t>
            </a:r>
            <a:r>
              <a:rPr lang="ru-RU" sz="3200" b="1" dirty="0" smtClean="0"/>
              <a:t> Ильич </a:t>
            </a:r>
            <a:r>
              <a:rPr lang="ru-RU" sz="2800" dirty="0" smtClean="0"/>
              <a:t>(1908 - 1970)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214422"/>
            <a:ext cx="5410944" cy="5112568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Советский и  российский композитор, дирижёр, мемуарист. Народный артист СССР. </a:t>
            </a:r>
          </a:p>
          <a:p>
            <a:r>
              <a:rPr lang="ru-RU" sz="2400" dirty="0" smtClean="0"/>
              <a:t>В середине июля 1941 года </a:t>
            </a:r>
            <a:r>
              <a:rPr lang="ru-RU" sz="2400" dirty="0" err="1" smtClean="0"/>
              <a:t>Мурадели</a:t>
            </a:r>
            <a:r>
              <a:rPr lang="ru-RU" sz="2400" dirty="0" smtClean="0"/>
              <a:t> направили на фронт в качестве руководителя концертной бригады.  Он ездил по участкам боевых действий, выступал перед бойцами. В феврале 1942 г. композитор возвращается в Москву, и его назначают музыкальным руководителем центрального ансамбля Рабоче-крестьянского красного флота.                        </a:t>
            </a:r>
          </a:p>
        </p:txBody>
      </p:sp>
      <p:pic>
        <p:nvPicPr>
          <p:cNvPr id="33794" name="Picture 2" descr="https://www.peoples.ru/art/music/composer/vano_muradeli/muradeli-11042007100929.jpg"/>
          <p:cNvPicPr>
            <a:picLocks noChangeAspect="1" noChangeArrowheads="1"/>
          </p:cNvPicPr>
          <p:nvPr/>
        </p:nvPicPr>
        <p:blipFill>
          <a:blip r:embed="rId3" cstate="email"/>
          <a:srcRect l="12588" r="11884"/>
          <a:stretch>
            <a:fillRect/>
          </a:stretch>
        </p:blipFill>
        <p:spPr bwMode="auto">
          <a:xfrm>
            <a:off x="1071538" y="1357298"/>
            <a:ext cx="2071702" cy="3524315"/>
          </a:xfrm>
          <a:prstGeom prst="rect">
            <a:avLst/>
          </a:prstGeom>
          <a:noFill/>
        </p:spPr>
      </p:pic>
      <p:pic>
        <p:nvPicPr>
          <p:cNvPr id="6" name="Picture 4" descr="http://gym25.arkh-edu.ru/school_life/viktory/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5072074"/>
            <a:ext cx="289731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872208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Деятельность В. </a:t>
            </a:r>
            <a:r>
              <a:rPr lang="ru-RU" sz="2400" dirty="0" err="1" smtClean="0"/>
              <a:t>Мурадели</a:t>
            </a:r>
            <a:r>
              <a:rPr lang="ru-RU" sz="2400" dirty="0" smtClean="0"/>
              <a:t> не ограничивалась только созданием музыки, он неизменно входил в состав руководства Союза композиторов СССР. </a:t>
            </a:r>
            <a:endParaRPr lang="ru-RU" sz="2400" dirty="0"/>
          </a:p>
        </p:txBody>
      </p:sp>
      <p:pic>
        <p:nvPicPr>
          <p:cNvPr id="4097" name="Picture 1" descr="L:\23 февраля\Сканы без Эшпая и Хренникова\скан 5-1400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2071678"/>
            <a:ext cx="2333898" cy="3681547"/>
          </a:xfrm>
          <a:prstGeom prst="rect">
            <a:avLst/>
          </a:prstGeom>
          <a:noFill/>
        </p:spPr>
      </p:pic>
      <p:pic>
        <p:nvPicPr>
          <p:cNvPr id="4099" name="Picture 3" descr="L:\23 февраля\Сканы без Эшпая и Хренникова\скан 5-1400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7374" y="2214554"/>
            <a:ext cx="2308089" cy="3600580"/>
          </a:xfrm>
          <a:prstGeom prst="rect">
            <a:avLst/>
          </a:prstGeom>
          <a:noFill/>
        </p:spPr>
      </p:pic>
      <p:pic>
        <p:nvPicPr>
          <p:cNvPr id="4100" name="Picture 4" descr="L:\23 февраля\Сканы без Эшпая и Хренникова\скан 5-1400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2132856"/>
            <a:ext cx="2295706" cy="3717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ОРЛОВА Любовь Петровна </a:t>
            </a:r>
            <a:r>
              <a:rPr lang="ru-RU" sz="3100" dirty="0" smtClean="0"/>
              <a:t>(1902 - 1975)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980728"/>
            <a:ext cx="5616624" cy="5145435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Советская актриса театра и кино, певица, пианистка.  </a:t>
            </a:r>
          </a:p>
          <a:p>
            <a:r>
              <a:rPr lang="ru-RU" sz="2400" dirty="0" smtClean="0"/>
              <a:t>Во время войны Любовь Орлова почти не снималась, но выезжала                          с концертами на фронт. Она выступала перед красноармейскими частями Закавказского военного округа.                     Не только перед фронтовиками —                   в тылу: на промышленных предприятиях, в колхозах, совхозах;                 в госпиталях. </a:t>
            </a:r>
          </a:p>
          <a:p>
            <a:r>
              <a:rPr lang="ru-RU" sz="2400" dirty="0" smtClean="0"/>
              <a:t>После войны Л. Орлова много снимается. С её участием вышло на свет множество фильмов, хорошо принятых среди зрителей и критиков. </a:t>
            </a:r>
          </a:p>
          <a:p>
            <a:endParaRPr lang="ru-RU" sz="1600" dirty="0" smtClean="0"/>
          </a:p>
        </p:txBody>
      </p:sp>
      <p:pic>
        <p:nvPicPr>
          <p:cNvPr id="3074" name="Picture 2" descr="https://avatars.mds.yandex.net/get-zen_doc/34175/pub_5b3a727c64a96200a9028645_5b672741f26f2800aaf26628/scale_1200"/>
          <p:cNvPicPr>
            <a:picLocks noChangeAspect="1" noChangeArrowheads="1"/>
          </p:cNvPicPr>
          <p:nvPr/>
        </p:nvPicPr>
        <p:blipFill>
          <a:blip r:embed="rId3" cstate="email"/>
          <a:srcRect l="9843" r="9444"/>
          <a:stretch>
            <a:fillRect/>
          </a:stretch>
        </p:blipFill>
        <p:spPr bwMode="auto">
          <a:xfrm>
            <a:off x="1071538" y="1214422"/>
            <a:ext cx="1928826" cy="3426976"/>
          </a:xfrm>
          <a:prstGeom prst="rect">
            <a:avLst/>
          </a:prstGeom>
          <a:noFill/>
        </p:spPr>
      </p:pic>
      <p:pic>
        <p:nvPicPr>
          <p:cNvPr id="6" name="Picture 4" descr="http://gym25.arkh-edu.ru/school_life/viktory/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5000636"/>
            <a:ext cx="2643206" cy="1303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9442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Любовь Орлова  дважды лауреат Сталинской премии, награждена Орденом Ленина и двумя орденами Трудового Красного Знамени. Имеет звания Заслуженной и Народной артистки РСФСР и СССР.</a:t>
            </a:r>
          </a:p>
          <a:p>
            <a:endParaRPr lang="ru-RU" sz="2000" dirty="0"/>
          </a:p>
        </p:txBody>
      </p:sp>
      <p:pic>
        <p:nvPicPr>
          <p:cNvPr id="2050" name="Picture 2" descr="L:\23 февраля\Сканы без Эшпая и Хренникова\скан 5-1400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2275832"/>
            <a:ext cx="2428892" cy="3552064"/>
          </a:xfrm>
          <a:prstGeom prst="rect">
            <a:avLst/>
          </a:prstGeom>
          <a:noFill/>
        </p:spPr>
      </p:pic>
      <p:pic>
        <p:nvPicPr>
          <p:cNvPr id="2051" name="Picture 3" descr="L:\23 февраля\Сканы без Эшпая и Хренникова\скан 5-1400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2428868"/>
            <a:ext cx="2286016" cy="3586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УТЁСОВ Леонид Осипович </a:t>
            </a:r>
            <a:r>
              <a:rPr lang="ru-RU" sz="2800" dirty="0" smtClean="0"/>
              <a:t>(1915 - 2012)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340768"/>
            <a:ext cx="5760640" cy="5256584"/>
          </a:xfrm>
        </p:spPr>
        <p:txBody>
          <a:bodyPr>
            <a:noAutofit/>
          </a:bodyPr>
          <a:lstStyle/>
          <a:p>
            <a:r>
              <a:rPr lang="ru-RU" sz="2200" dirty="0" smtClean="0"/>
              <a:t>Русский и советский эстрадный артист — певец, чтец, дирижёр, руководитель оркестра, конферансье, актёр. Народный артист СССР.   </a:t>
            </a:r>
          </a:p>
          <a:p>
            <a:r>
              <a:rPr lang="ru-RU" sz="2200" dirty="0" smtClean="0"/>
              <a:t>В начале войны музыкант создал программу под названием «Бей врага» и отправился на передовую поддерживать боевой дух советских бойцов. Утёсов с оркестром организовал две сотни концертов. В 1942-м он получил звание «Заслуженный артист РСФСР». В составе оркестра музыкант проработал до самой победы, пел военно-патриотические песни. </a:t>
            </a:r>
          </a:p>
        </p:txBody>
      </p:sp>
      <p:pic>
        <p:nvPicPr>
          <p:cNvPr id="5" name="Picture 2" descr="https://avatars.mds.yandex.net/get-pdb/1370328/4a69063c-c5d2-4f03-b5e3-bb48ad0755a6/s1200"/>
          <p:cNvPicPr>
            <a:picLocks noChangeAspect="1" noChangeArrowheads="1"/>
          </p:cNvPicPr>
          <p:nvPr/>
        </p:nvPicPr>
        <p:blipFill>
          <a:blip r:embed="rId3" cstate="email"/>
          <a:srcRect r="15830"/>
          <a:stretch>
            <a:fillRect/>
          </a:stretch>
        </p:blipFill>
        <p:spPr bwMode="auto">
          <a:xfrm>
            <a:off x="785786" y="1428736"/>
            <a:ext cx="2071702" cy="3279370"/>
          </a:xfrm>
          <a:prstGeom prst="rect">
            <a:avLst/>
          </a:prstGeom>
          <a:noFill/>
        </p:spPr>
      </p:pic>
      <p:pic>
        <p:nvPicPr>
          <p:cNvPr id="6" name="Picture 4" descr="http://gym25.arkh-edu.ru/school_life/viktory/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929198"/>
            <a:ext cx="2897310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65618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Так же Утёсов играл в театре и снимался в кино, отдавал предпочтение театру. Большинство картин, в которых снимался певец, были документальными, хотя имеются и художественные ленты. </a:t>
            </a:r>
            <a:endParaRPr lang="ru-RU" sz="2200" dirty="0"/>
          </a:p>
        </p:txBody>
      </p:sp>
      <p:pic>
        <p:nvPicPr>
          <p:cNvPr id="1025" name="Picture 1" descr="L:\23 февраля\Сканы без Эшпая и Хренникова\скан 5-1400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2270403"/>
            <a:ext cx="2520280" cy="4038917"/>
          </a:xfrm>
          <a:prstGeom prst="rect">
            <a:avLst/>
          </a:prstGeom>
          <a:noFill/>
        </p:spPr>
      </p:pic>
      <p:pic>
        <p:nvPicPr>
          <p:cNvPr id="5" name="Picture 3" descr="L:\23 февраля\Сканы без Эшпая и Хренникова\скан 5-1400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503018"/>
            <a:ext cx="2448272" cy="3878310"/>
          </a:xfrm>
          <a:prstGeom prst="rect">
            <a:avLst/>
          </a:prstGeom>
          <a:noFill/>
        </p:spPr>
      </p:pic>
      <p:pic>
        <p:nvPicPr>
          <p:cNvPr id="6" name="Picture 4" descr="L:\23 февраля\Сканы без Эшпая и Хренникова\скан 5-140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2483118"/>
            <a:ext cx="2736304" cy="3682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7776864" cy="3096344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В тяжелое время Великой отечественной войны                      не остались в стороне от общего народного дела люди науки и искусства – ученые физики, математики, актёры, музыканты – они облачились в форму и встали на защиту родной земли.  </a:t>
            </a:r>
          </a:p>
          <a:p>
            <a:r>
              <a:rPr lang="ru-RU" sz="2600" dirty="0" smtClean="0"/>
              <a:t>Их деятельность в военные годы –  это замечательный образец беззаветного служения своей Родине и своему народу, самоотверженного и напряжённого труда. История сохранила немало ярких доказательств этому.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http://www.ras.ru/FStorage/download.aspx?id=da96bc58-99f0-4701-9545-a8643e9a13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286124"/>
            <a:ext cx="4590842" cy="3326567"/>
          </a:xfrm>
          <a:prstGeom prst="rect">
            <a:avLst/>
          </a:prstGeom>
          <a:noFill/>
        </p:spPr>
      </p:pic>
      <p:pic>
        <p:nvPicPr>
          <p:cNvPr id="5" name="Picture 4" descr="http://gym25.arkh-edu.ru/school_life/viktory/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643314"/>
            <a:ext cx="2000232" cy="986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ФРИД Григорий Самуилович </a:t>
            </a:r>
            <a:r>
              <a:rPr lang="ru-RU" sz="3100" dirty="0" smtClean="0"/>
              <a:t>(1915 - 2012)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285860"/>
            <a:ext cx="562696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Советский композитор, Заслуженный деятель искусств РСФСР.</a:t>
            </a:r>
          </a:p>
          <a:p>
            <a:r>
              <a:rPr lang="ru-RU" dirty="0" smtClean="0"/>
              <a:t>Музыкальная карьера была прервана призывом в армию. Он предполагал, что отслужит два года, но из-за начала войны ему пришлось продолжить службу. В это время был расформирован оркестр русских народных инструментов при политуправлении, в котором                            Г. С. </a:t>
            </a:r>
            <a:r>
              <a:rPr lang="ru-RU" dirty="0" err="1" smtClean="0"/>
              <a:t>Фрид</a:t>
            </a:r>
            <a:r>
              <a:rPr lang="ru-RU" dirty="0" smtClean="0"/>
              <a:t> играл с самого начала службы. Музыкант попал в другой фронтовой ансамбль. </a:t>
            </a:r>
          </a:p>
          <a:p>
            <a:r>
              <a:rPr lang="ru-RU" dirty="0" smtClean="0"/>
              <a:t>Демобилизовался в 1945 г.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://os.colta.ru/m/photo/2010/09/22/12---fotoevgeniygurko--5695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285860"/>
            <a:ext cx="1714512" cy="3255295"/>
          </a:xfrm>
          <a:prstGeom prst="rect">
            <a:avLst/>
          </a:prstGeom>
          <a:noFill/>
        </p:spPr>
      </p:pic>
      <p:pic>
        <p:nvPicPr>
          <p:cNvPr id="6" name="Picture 4" descr="http://gym25.arkh-edu.ru/school_life/viktory/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714884"/>
            <a:ext cx="2607579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6561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Автор моноопер, симфонических произведений, вокально-инструментальных концертов, романсов, музыки для детей, музыки к драматическим спектаклям, радиопостановкам и кинофильмам.</a:t>
            </a:r>
          </a:p>
          <a:p>
            <a:endParaRPr lang="ru-RU" dirty="0"/>
          </a:p>
        </p:txBody>
      </p:sp>
      <p:pic>
        <p:nvPicPr>
          <p:cNvPr id="1026" name="Picture 2" descr="L:\23 февраля\Сканы без Эшпая и Хренникова\скан 5-1400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2285992"/>
            <a:ext cx="2523306" cy="3568456"/>
          </a:xfrm>
          <a:prstGeom prst="rect">
            <a:avLst/>
          </a:prstGeom>
          <a:noFill/>
        </p:spPr>
      </p:pic>
      <p:pic>
        <p:nvPicPr>
          <p:cNvPr id="1027" name="Picture 3" descr="L:\23 февраля\Сканы без Эшпая и Хренникова\скан 5-1400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2285992"/>
            <a:ext cx="2299879" cy="3655222"/>
          </a:xfrm>
          <a:prstGeom prst="rect">
            <a:avLst/>
          </a:prstGeom>
          <a:noFill/>
        </p:spPr>
      </p:pic>
      <p:pic>
        <p:nvPicPr>
          <p:cNvPr id="1028" name="Picture 4" descr="L:\23 февраля\Сканы без Эшпая и Хренникова\скан 5-1400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2428868"/>
            <a:ext cx="2374584" cy="3578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68952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ХРЕННИКОВ Тихон Николаевич</a:t>
            </a:r>
            <a:r>
              <a:rPr lang="ru-RU" sz="3600" b="1" dirty="0" smtClean="0"/>
              <a:t> </a:t>
            </a:r>
            <a:r>
              <a:rPr lang="ru-RU" sz="2800" dirty="0" smtClean="0"/>
              <a:t>(1913 - 2007)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000108"/>
            <a:ext cx="5976664" cy="566124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 время Великой Отечественной войны заведовал музыкальной частью Театра Красной Армии. Он делал акцент на песни патриотической и военной тематики.</a:t>
            </a:r>
          </a:p>
          <a:p>
            <a:r>
              <a:rPr lang="ru-RU" sz="2400" dirty="0" smtClean="0"/>
              <a:t>Т. Хренников давал концерты прямо на передовой. Вместе с армией Чуйкова он вступил в Берлин в мае 1945 года и принял участие в трансляции из полуразрушенной берлинской радиостанции, которая доносила до всего мира звучание песен Дня победы. </a:t>
            </a:r>
          </a:p>
          <a:p>
            <a:r>
              <a:rPr lang="ru-RU" sz="2400" dirty="0" smtClean="0"/>
              <a:t>Народный артист СССР, Герой Социалистического Труда.</a:t>
            </a:r>
            <a:endParaRPr lang="ru-RU" sz="2400" dirty="0"/>
          </a:p>
        </p:txBody>
      </p:sp>
      <p:pic>
        <p:nvPicPr>
          <p:cNvPr id="5124" name="Picture 4" descr="http://kompozitor.su/books/item/f00/s00/z0000011/pic/000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357298"/>
            <a:ext cx="2026178" cy="3400044"/>
          </a:xfrm>
          <a:prstGeom prst="rect">
            <a:avLst/>
          </a:prstGeom>
          <a:noFill/>
        </p:spPr>
      </p:pic>
      <p:pic>
        <p:nvPicPr>
          <p:cNvPr id="6" name="Picture 4" descr="http://gym25.arkh-edu.ru/school_life/viktory/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929198"/>
            <a:ext cx="2786082" cy="1373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237626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Тихон Хренников занимался общественной деятельностью.                В 1948 году он был назначен генеральным секретарём Союза композиторов СССР. Начиная с 1960-х годов, на протяжении более 40 лет Хренников преподавал в Московской консерватории. </a:t>
            </a:r>
          </a:p>
          <a:p>
            <a:endParaRPr lang="ru-RU" sz="2200" dirty="0"/>
          </a:p>
        </p:txBody>
      </p:sp>
      <p:pic>
        <p:nvPicPr>
          <p:cNvPr id="4097" name="Picture 1" descr="L:\23 февраля\Сканы-Хренников и Эшпай\скан 5-140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2428868"/>
            <a:ext cx="2247068" cy="3566775"/>
          </a:xfrm>
          <a:prstGeom prst="rect">
            <a:avLst/>
          </a:prstGeom>
          <a:noFill/>
        </p:spPr>
      </p:pic>
      <p:pic>
        <p:nvPicPr>
          <p:cNvPr id="4098" name="Picture 2" descr="L:\23 февраля\Сканы-Хренников и Эшпай\скан 5-1400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2428868"/>
            <a:ext cx="2370956" cy="3353002"/>
          </a:xfrm>
          <a:prstGeom prst="rect">
            <a:avLst/>
          </a:prstGeom>
          <a:noFill/>
        </p:spPr>
      </p:pic>
      <p:pic>
        <p:nvPicPr>
          <p:cNvPr id="4099" name="Picture 3" descr="L:\23 февраля\Сканы-Хренников и Эшпай\скан 5-1400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2357430"/>
            <a:ext cx="2224838" cy="3566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Список литературы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8043890" cy="5668112"/>
          </a:xfrm>
        </p:spPr>
        <p:txBody>
          <a:bodyPr>
            <a:normAutofit lnSpcReduction="10000"/>
          </a:bodyPr>
          <a:lstStyle/>
          <a:p>
            <a:r>
              <a:rPr lang="ru-RU" sz="1400" u="sng" dirty="0" smtClean="0"/>
              <a:t>Акимов, Владимир Владимирович</a:t>
            </a:r>
            <a:r>
              <a:rPr lang="ru-RU" sz="1400" dirty="0" smtClean="0"/>
              <a:t>. Леонид Утесов [Текст] / В. В. Акимов. — М. : АСТ : </a:t>
            </a:r>
            <a:r>
              <a:rPr lang="ru-RU" sz="1400" dirty="0" err="1" smtClean="0"/>
              <a:t>Русич</a:t>
            </a:r>
            <a:r>
              <a:rPr lang="ru-RU" sz="1400" dirty="0" smtClean="0"/>
              <a:t>, 1999. — 444 с. : ил. — (Биографии). — ISBN 5-7390-0698-8 : 33.00. — ISBN 5-2370-3410-1.</a:t>
            </a:r>
          </a:p>
          <a:p>
            <a:r>
              <a:rPr lang="ru-RU" sz="1400" dirty="0" smtClean="0"/>
              <a:t>Вавилов Сергей Иванович [Текст] : очерки и воспоминания. — 3-е изд., доп. — М. : Наука, 1991. — 376 с. : ил. </a:t>
            </a:r>
          </a:p>
          <a:p>
            <a:r>
              <a:rPr lang="ru-RU" sz="1400" u="sng" dirty="0" smtClean="0"/>
              <a:t>Вавилов, С. И. </a:t>
            </a:r>
            <a:r>
              <a:rPr lang="ru-RU" sz="1400" dirty="0" smtClean="0"/>
              <a:t>О "теплом" и "холодном" свете [Текст] : тепловое излучение и люминесценция / С. И. Вавилов. — М. : Изд-во Акад. наук, 1949. — 79 с. : ил. </a:t>
            </a:r>
          </a:p>
          <a:p>
            <a:r>
              <a:rPr lang="ru-RU" sz="1400" u="sng" dirty="0" smtClean="0"/>
              <a:t>Воронцова, И.</a:t>
            </a:r>
            <a:r>
              <a:rPr lang="ru-RU" sz="1400" dirty="0" smtClean="0"/>
              <a:t>О. стиле и музыкальном языке Т. Н. Хренникова [Текст] / И. Воронцова. — М. : Совет. композитор, 1983. — 128 с. : ил. — (Библиотека музыковеда). — </a:t>
            </a:r>
            <a:r>
              <a:rPr lang="ru-RU" sz="1400" dirty="0" err="1" smtClean="0"/>
              <a:t>Библиогр</a:t>
            </a:r>
            <a:r>
              <a:rPr lang="ru-RU" sz="1400" dirty="0" smtClean="0"/>
              <a:t>.: с. 123-127. </a:t>
            </a:r>
          </a:p>
          <a:p>
            <a:r>
              <a:rPr lang="ru-RU" sz="1400" u="sng" dirty="0" smtClean="0"/>
              <a:t>Лаврентьев, М. А.</a:t>
            </a:r>
            <a:r>
              <a:rPr lang="ru-RU" sz="1400" dirty="0" smtClean="0"/>
              <a:t> Конформные отображения с приложениями к некоторым вопросам механики [Текст] / М. А. Лаврентьев. — М.; Л. : </a:t>
            </a:r>
            <a:r>
              <a:rPr lang="ru-RU" sz="1400" dirty="0" err="1" smtClean="0"/>
              <a:t>Гостехиздат</a:t>
            </a:r>
            <a:r>
              <a:rPr lang="ru-RU" sz="1400" dirty="0" smtClean="0"/>
              <a:t>, 1946. — 160 с. — (Физико-математическая библиотека инженера). </a:t>
            </a:r>
          </a:p>
          <a:p>
            <a:r>
              <a:rPr lang="ru-RU" sz="1400" u="sng" dirty="0" smtClean="0"/>
              <a:t>Лаврентьев, М. А.</a:t>
            </a:r>
            <a:r>
              <a:rPr lang="ru-RU" sz="1400" dirty="0" smtClean="0"/>
              <a:t> Проблемы гидродинамики и их математические модели [Текст] / М. А. Лаврентьев, Б. В. </a:t>
            </a:r>
            <a:r>
              <a:rPr lang="ru-RU" sz="1400" dirty="0" err="1" smtClean="0"/>
              <a:t>Шабат</a:t>
            </a:r>
            <a:r>
              <a:rPr lang="ru-RU" sz="1400" dirty="0" smtClean="0"/>
              <a:t>. — М. : Наука, 1973. — 416 с. : ил. </a:t>
            </a:r>
          </a:p>
          <a:p>
            <a:r>
              <a:rPr lang="ru-RU" sz="1400" u="sng" dirty="0" err="1" smtClean="0"/>
              <a:t>Мурадели</a:t>
            </a:r>
            <a:r>
              <a:rPr lang="ru-RU" sz="1400" u="sng" dirty="0" smtClean="0"/>
              <a:t> </a:t>
            </a:r>
            <a:r>
              <a:rPr lang="ru-RU" sz="1400" u="sng" dirty="0" err="1" smtClean="0"/>
              <a:t>Вано</a:t>
            </a:r>
            <a:r>
              <a:rPr lang="ru-RU" sz="1400" u="sng" dirty="0" smtClean="0"/>
              <a:t> Ильич</a:t>
            </a:r>
            <a:r>
              <a:rPr lang="ru-RU" sz="1400" dirty="0" smtClean="0"/>
              <a:t>. Октябрь [Ноты] : </a:t>
            </a:r>
            <a:r>
              <a:rPr lang="ru-RU" sz="1400" dirty="0" err="1" smtClean="0"/>
              <a:t>нар.-героич</a:t>
            </a:r>
            <a:r>
              <a:rPr lang="ru-RU" sz="1400" dirty="0" smtClean="0"/>
              <a:t>. опера в 3 д., 8 карт. с прологом / В. </a:t>
            </a:r>
            <a:r>
              <a:rPr lang="ru-RU" sz="1400" dirty="0" err="1" smtClean="0"/>
              <a:t>Мурадели</a:t>
            </a:r>
            <a:r>
              <a:rPr lang="ru-RU" sz="1400" dirty="0" smtClean="0"/>
              <a:t> ; </a:t>
            </a:r>
            <a:r>
              <a:rPr lang="ru-RU" sz="1400" dirty="0" err="1" smtClean="0"/>
              <a:t>либр</a:t>
            </a:r>
            <a:r>
              <a:rPr lang="ru-RU" sz="1400" dirty="0" smtClean="0"/>
              <a:t>. В. </a:t>
            </a:r>
            <a:r>
              <a:rPr lang="ru-RU" sz="1400" dirty="0" err="1" smtClean="0"/>
              <a:t>Луговского</a:t>
            </a:r>
            <a:r>
              <a:rPr lang="ru-RU" sz="1400" dirty="0" smtClean="0"/>
              <a:t> ; ред. В. </a:t>
            </a:r>
            <a:r>
              <a:rPr lang="ru-RU" sz="1400" dirty="0" err="1" smtClean="0"/>
              <a:t>Винникова</a:t>
            </a:r>
            <a:r>
              <a:rPr lang="ru-RU" sz="1400" dirty="0" smtClean="0"/>
              <a:t>. — Клавир. — М. : Музыка, 1967. — 240 с. : ноты. — 5.02.</a:t>
            </a:r>
          </a:p>
          <a:p>
            <a:r>
              <a:rPr lang="ru-RU" sz="1400" u="sng" dirty="0" err="1" smtClean="0"/>
              <a:t>Мурадели</a:t>
            </a:r>
            <a:r>
              <a:rPr lang="ru-RU" sz="1400" u="sng" dirty="0" smtClean="0"/>
              <a:t>, В.</a:t>
            </a:r>
            <a:r>
              <a:rPr lang="ru-RU" sz="1400" dirty="0" smtClean="0"/>
              <a:t> Из моей жизни [Текст] : рассказы о музыке / В. </a:t>
            </a:r>
            <a:r>
              <a:rPr lang="ru-RU" sz="1400" dirty="0" err="1" smtClean="0"/>
              <a:t>Мурадели</a:t>
            </a:r>
            <a:r>
              <a:rPr lang="ru-RU" sz="1400" dirty="0" smtClean="0"/>
              <a:t>. — М. : Музыка, 1980. — 40 с. : ил. </a:t>
            </a:r>
          </a:p>
          <a:p>
            <a:r>
              <a:rPr lang="ru-RU" sz="1400" u="sng" dirty="0" err="1" smtClean="0"/>
              <a:t>Мурадели</a:t>
            </a:r>
            <a:r>
              <a:rPr lang="ru-RU" sz="1400" u="sng" dirty="0" smtClean="0"/>
              <a:t>, </a:t>
            </a:r>
            <a:r>
              <a:rPr lang="ru-RU" sz="1400" u="sng" dirty="0" err="1" smtClean="0"/>
              <a:t>Вано</a:t>
            </a:r>
            <a:r>
              <a:rPr lang="ru-RU" sz="1400" dirty="0" smtClean="0"/>
              <a:t>. Воспоминания и статьи [Текст] / </a:t>
            </a:r>
            <a:r>
              <a:rPr lang="ru-RU" sz="1400" dirty="0" err="1" smtClean="0"/>
              <a:t>Вано</a:t>
            </a:r>
            <a:r>
              <a:rPr lang="ru-RU" sz="1400" dirty="0" smtClean="0"/>
              <a:t> </a:t>
            </a:r>
            <a:r>
              <a:rPr lang="ru-RU" sz="1400" dirty="0" err="1" smtClean="0"/>
              <a:t>Мурадели</a:t>
            </a:r>
            <a:r>
              <a:rPr lang="ru-RU" sz="1400" dirty="0" smtClean="0"/>
              <a:t>. — М. : Совет. композитор, 1983. — 160 с. : ил. — 0.70.</a:t>
            </a:r>
          </a:p>
          <a:p>
            <a:r>
              <a:rPr lang="ru-RU" sz="1400" u="sng" dirty="0" err="1" smtClean="0"/>
              <a:t>Мусский</a:t>
            </a:r>
            <a:r>
              <a:rPr lang="ru-RU" sz="1400" u="sng" dirty="0" smtClean="0"/>
              <a:t>, И. А.</a:t>
            </a:r>
            <a:r>
              <a:rPr lang="ru-RU" sz="1400" dirty="0" smtClean="0"/>
              <a:t> Сто великих актеров / </a:t>
            </a:r>
            <a:r>
              <a:rPr lang="ru-RU" sz="1400" dirty="0" err="1" smtClean="0"/>
              <a:t>И.А.Мусский</a:t>
            </a:r>
            <a:r>
              <a:rPr lang="ru-RU" sz="1400" dirty="0" smtClean="0"/>
              <a:t>. — М. : Вече, 2003. — 528с. : ил. — (100 великих). — </a:t>
            </a:r>
            <a:r>
              <a:rPr lang="ru-RU" sz="1400" dirty="0" err="1" smtClean="0"/>
              <a:t>Библиогр</a:t>
            </a:r>
            <a:r>
              <a:rPr lang="ru-RU" sz="1400" dirty="0" smtClean="0"/>
              <a:t>.: с.520-525. — На обл.авт.не указан. — ISBN 5-7838-1125-4 : 139.00.</a:t>
            </a:r>
          </a:p>
          <a:p>
            <a:r>
              <a:rPr lang="ru-RU" sz="1400" u="sng" dirty="0" err="1" smtClean="0"/>
              <a:t>Разлогов</a:t>
            </a:r>
            <a:r>
              <a:rPr lang="ru-RU" sz="1400" u="sng" dirty="0" smtClean="0"/>
              <a:t>, Кирилл </a:t>
            </a:r>
            <a:r>
              <a:rPr lang="ru-RU" sz="1400" u="sng" dirty="0" err="1" smtClean="0"/>
              <a:t>Эмильевич</a:t>
            </a:r>
            <a:r>
              <a:rPr lang="ru-RU" sz="1400" dirty="0" smtClean="0"/>
              <a:t>. Мировое кино. История искусства экрана [Текст] / Кирилл </a:t>
            </a:r>
            <a:r>
              <a:rPr lang="ru-RU" sz="1400" dirty="0" err="1" smtClean="0"/>
              <a:t>Разлогов</a:t>
            </a:r>
            <a:r>
              <a:rPr lang="ru-RU" sz="1400" dirty="0" smtClean="0"/>
              <a:t> ; [Рос. ин-т </a:t>
            </a:r>
            <a:r>
              <a:rPr lang="ru-RU" sz="1400" dirty="0" err="1" smtClean="0"/>
              <a:t>культурологии</a:t>
            </a:r>
            <a:r>
              <a:rPr lang="ru-RU" sz="1400" dirty="0" smtClean="0"/>
              <a:t> МК РФ]. — Москва : ЭКСМО, 2013. — 687 с. : ил. — ([Российский институт </a:t>
            </a:r>
            <a:r>
              <a:rPr lang="ru-RU" sz="1400" dirty="0" err="1" smtClean="0"/>
              <a:t>культурологии</a:t>
            </a:r>
            <a:r>
              <a:rPr lang="ru-RU" sz="1400" dirty="0" smtClean="0"/>
              <a:t>]. Сокровища мировой культуры). — [16+].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47500" lnSpcReduction="20000"/>
          </a:bodyPr>
          <a:lstStyle/>
          <a:p>
            <a:r>
              <a:rPr lang="ru-RU" sz="3000" u="sng" dirty="0" smtClean="0"/>
              <a:t>Романов, Алексей Владимирович</a:t>
            </a:r>
            <a:r>
              <a:rPr lang="ru-RU" sz="3000" dirty="0" smtClean="0"/>
              <a:t>. Любовь Орлова в искусстве и в жизни [Текст] / А. В. Романов. — Москва : Искусство, 1987. — 241, [14] с. : ил. — [16+].</a:t>
            </a:r>
            <a:br>
              <a:rPr lang="ru-RU" sz="3000" dirty="0" smtClean="0"/>
            </a:br>
            <a:r>
              <a:rPr lang="ru-RU" sz="3000" u="sng" dirty="0" err="1" smtClean="0"/>
              <a:t>Самин</a:t>
            </a:r>
            <a:r>
              <a:rPr lang="ru-RU" sz="3000" u="sng" dirty="0" smtClean="0"/>
              <a:t>, Д. К..</a:t>
            </a:r>
            <a:r>
              <a:rPr lang="ru-RU" sz="3000" dirty="0" smtClean="0"/>
              <a:t> Сто великих музыкантов / </a:t>
            </a:r>
            <a:r>
              <a:rPr lang="ru-RU" sz="3000" dirty="0" err="1" smtClean="0"/>
              <a:t>Сост.Д.К.Самин</a:t>
            </a:r>
            <a:r>
              <a:rPr lang="ru-RU" sz="3000" dirty="0" smtClean="0"/>
              <a:t>. — М. : Вече, 2004. — 480с. : ил. — (100 великих). — ISBN 5-94538-115-2 : 142.00.</a:t>
            </a:r>
          </a:p>
          <a:p>
            <a:r>
              <a:rPr lang="ru-RU" sz="3000" u="sng" dirty="0" smtClean="0"/>
              <a:t>Семенов, Николай </a:t>
            </a:r>
            <a:r>
              <a:rPr lang="ru-RU" sz="3000" u="sng" dirty="0" err="1" smtClean="0"/>
              <a:t>Семенович</a:t>
            </a:r>
            <a:r>
              <a:rPr lang="ru-RU" sz="3000" dirty="0" err="1" smtClean="0"/>
              <a:t>.Капица</a:t>
            </a:r>
            <a:r>
              <a:rPr lang="ru-RU" sz="3000" dirty="0" smtClean="0"/>
              <a:t>. Тамм. Семенов : В очерках и письмах / Под </a:t>
            </a:r>
            <a:r>
              <a:rPr lang="ru-RU" sz="3000" dirty="0" err="1" smtClean="0"/>
              <a:t>общ.ред.А.Ф.Андреева</a:t>
            </a:r>
            <a:r>
              <a:rPr lang="ru-RU" sz="3000" dirty="0" smtClean="0"/>
              <a:t>. — М. : Вагриус: Природа, 1998. — 575с. : ил. — (Биографии). — ISBN 570270527 : 26.50.</a:t>
            </a:r>
          </a:p>
          <a:p>
            <a:r>
              <a:rPr lang="ru-RU" sz="3000" u="sng" dirty="0" smtClean="0"/>
              <a:t>Скороходов, Г. А.</a:t>
            </a:r>
            <a:r>
              <a:rPr lang="ru-RU" sz="3000" dirty="0" smtClean="0"/>
              <a:t>.Звезды советской эстрады [Текст] : очерки об эстрад. певцах, исполнителях совет. </a:t>
            </a:r>
            <a:r>
              <a:rPr lang="ru-RU" sz="3000" dirty="0" err="1" smtClean="0"/>
              <a:t>лирич</a:t>
            </a:r>
            <a:r>
              <a:rPr lang="ru-RU" sz="3000" dirty="0" smtClean="0"/>
              <a:t>. песни / Г. Скороходов. — 2-е изд., </a:t>
            </a:r>
            <a:r>
              <a:rPr lang="ru-RU" sz="3000" dirty="0" err="1" smtClean="0"/>
              <a:t>испр</a:t>
            </a:r>
            <a:r>
              <a:rPr lang="ru-RU" sz="3000" dirty="0" smtClean="0"/>
              <a:t>. и доп. — М. : Совет. композитор, 1986. — 184 с. : ил. — 0.75.</a:t>
            </a:r>
          </a:p>
          <a:p>
            <a:r>
              <a:rPr lang="ru-RU" sz="3000" u="sng" dirty="0" smtClean="0"/>
              <a:t>Тамм, И. Е.</a:t>
            </a:r>
            <a:r>
              <a:rPr lang="ru-RU" sz="3000" dirty="0" smtClean="0"/>
              <a:t> Основы теории электричества [Текст] : учеб. пособие для студентов физ. </a:t>
            </a:r>
            <a:r>
              <a:rPr lang="ru-RU" sz="3000" dirty="0" err="1" smtClean="0"/>
              <a:t>фак</a:t>
            </a:r>
            <a:r>
              <a:rPr lang="ru-RU" sz="3000" dirty="0" smtClean="0"/>
              <a:t>. ун-тов / И. Е. Тамм. — 8-е изд. — М. : Наука, 1966. — 624 с. : ил. — 1.68.</a:t>
            </a:r>
          </a:p>
          <a:p>
            <a:r>
              <a:rPr lang="ru-RU" sz="3000" dirty="0" smtClean="0"/>
              <a:t>Тихон Хренников [Текст] : </a:t>
            </a:r>
            <a:r>
              <a:rPr lang="ru-RU" sz="3000" dirty="0" err="1" smtClean="0"/>
              <a:t>нотограф</a:t>
            </a:r>
            <a:r>
              <a:rPr lang="ru-RU" sz="3000" dirty="0" smtClean="0"/>
              <a:t>. справ. / Д. Персон. — 2-е изд., </a:t>
            </a:r>
            <a:r>
              <a:rPr lang="ru-RU" sz="3000" dirty="0" err="1" smtClean="0"/>
              <a:t>испр</a:t>
            </a:r>
            <a:r>
              <a:rPr lang="ru-RU" sz="3000" dirty="0" smtClean="0"/>
              <a:t>. и доп. — М. : Совет. композитор, 1987. — 113 с. — (</a:t>
            </a:r>
            <a:r>
              <a:rPr lang="ru-RU" sz="3000" dirty="0" err="1" smtClean="0"/>
              <a:t>Ното-библиографические</a:t>
            </a:r>
            <a:r>
              <a:rPr lang="ru-RU" sz="3000" dirty="0" smtClean="0"/>
              <a:t> справочники). — 0.50.</a:t>
            </a:r>
          </a:p>
          <a:p>
            <a:r>
              <a:rPr lang="ru-RU" sz="3000" u="sng" dirty="0" smtClean="0"/>
              <a:t>Фок, В. А.</a:t>
            </a:r>
            <a:r>
              <a:rPr lang="ru-RU" sz="3000" dirty="0" smtClean="0"/>
              <a:t>.Теория пространства, времени и тяготения [Текст] / В. А. Фок. — М. : </a:t>
            </a:r>
            <a:r>
              <a:rPr lang="ru-RU" sz="3000" dirty="0" err="1" smtClean="0"/>
              <a:t>Гостехиздат</a:t>
            </a:r>
            <a:r>
              <a:rPr lang="ru-RU" sz="3000" dirty="0" smtClean="0"/>
              <a:t>, 1955. — 504 с. — 16.85.</a:t>
            </a:r>
          </a:p>
          <a:p>
            <a:r>
              <a:rPr lang="ru-RU" sz="3000" u="sng" dirty="0" smtClean="0"/>
              <a:t>Фок, Владимир Александрович</a:t>
            </a:r>
            <a:r>
              <a:rPr lang="ru-RU" sz="3000" dirty="0" smtClean="0"/>
              <a:t>. Проблемы дифракции и распространения электромагнитных волн. — М. : Совет. радио, 1970. — 520с. : ил. — 15000р. </a:t>
            </a:r>
          </a:p>
          <a:p>
            <a:r>
              <a:rPr lang="ru-RU" sz="3000" u="sng" dirty="0" err="1" smtClean="0"/>
              <a:t>Фрид</a:t>
            </a:r>
            <a:r>
              <a:rPr lang="ru-RU" sz="3000" u="sng" dirty="0" smtClean="0"/>
              <a:t> Григорий Самуилович</a:t>
            </a:r>
            <a:r>
              <a:rPr lang="ru-RU" sz="3000" dirty="0" smtClean="0"/>
              <a:t>. Дневник Анны Франк [Ноты] : </a:t>
            </a:r>
            <a:r>
              <a:rPr lang="ru-RU" sz="3000" dirty="0" err="1" smtClean="0"/>
              <a:t>моноопера</a:t>
            </a:r>
            <a:r>
              <a:rPr lang="ru-RU" sz="3000" dirty="0" smtClean="0"/>
              <a:t> в 2 ч. / Г. </a:t>
            </a:r>
            <a:r>
              <a:rPr lang="ru-RU" sz="3000" dirty="0" err="1" smtClean="0"/>
              <a:t>Фрид</a:t>
            </a:r>
            <a:r>
              <a:rPr lang="ru-RU" sz="3000" dirty="0" smtClean="0"/>
              <a:t> ; </a:t>
            </a:r>
            <a:r>
              <a:rPr lang="ru-RU" sz="3000" dirty="0" err="1" smtClean="0"/>
              <a:t>либр</a:t>
            </a:r>
            <a:r>
              <a:rPr lang="ru-RU" sz="3000" dirty="0" smtClean="0"/>
              <a:t>. Г. </a:t>
            </a:r>
            <a:r>
              <a:rPr lang="ru-RU" sz="3000" dirty="0" err="1" smtClean="0"/>
              <a:t>Фрида</a:t>
            </a:r>
            <a:r>
              <a:rPr lang="ru-RU" sz="3000" dirty="0" smtClean="0"/>
              <a:t> по дневнику Анны Франк. — Клавир с партией солиста. — М. : Совет. композитор, 1976. — 104 с. : ноты. — 2.80.</a:t>
            </a:r>
          </a:p>
          <a:p>
            <a:r>
              <a:rPr lang="ru-RU" sz="3000" u="sng" dirty="0" err="1" smtClean="0"/>
              <a:t>Фрид</a:t>
            </a:r>
            <a:r>
              <a:rPr lang="ru-RU" sz="3000" u="sng" dirty="0" smtClean="0"/>
              <a:t>, Григорий Самуилович</a:t>
            </a:r>
            <a:r>
              <a:rPr lang="ru-RU" sz="3000" dirty="0" smtClean="0"/>
              <a:t>. Музыка. Общение. Судьбы [Текст] : о </a:t>
            </a:r>
            <a:r>
              <a:rPr lang="ru-RU" sz="3000" dirty="0" err="1" smtClean="0"/>
              <a:t>моск</a:t>
            </a:r>
            <a:r>
              <a:rPr lang="ru-RU" sz="3000" dirty="0" smtClean="0"/>
              <a:t>. </a:t>
            </a:r>
            <a:r>
              <a:rPr lang="ru-RU" sz="3000" dirty="0" err="1" smtClean="0"/>
              <a:t>молодеж</a:t>
            </a:r>
            <a:r>
              <a:rPr lang="ru-RU" sz="3000" dirty="0" smtClean="0"/>
              <a:t>. музык. клубе : ст. и очерки / Г. </a:t>
            </a:r>
            <a:r>
              <a:rPr lang="ru-RU" sz="3000" dirty="0" err="1" smtClean="0"/>
              <a:t>Фрид</a:t>
            </a:r>
            <a:r>
              <a:rPr lang="ru-RU" sz="3000" dirty="0" smtClean="0"/>
              <a:t>. — М. : Совет. композитор, 1987. — 240 с. : ил. — 0.65.</a:t>
            </a:r>
          </a:p>
          <a:p>
            <a:r>
              <a:rPr lang="ru-RU" sz="3000" u="sng" dirty="0" smtClean="0"/>
              <a:t>Харитон, Ю. Б.</a:t>
            </a:r>
            <a:r>
              <a:rPr lang="ru-RU" sz="3000" dirty="0" smtClean="0"/>
              <a:t>Механизм конденсации и образование коллоидов [Текст] / Ю. Б. Харитон и А. И. </a:t>
            </a:r>
            <a:r>
              <a:rPr lang="ru-RU" sz="3000" dirty="0" err="1" smtClean="0"/>
              <a:t>Шальников</a:t>
            </a:r>
            <a:r>
              <a:rPr lang="ru-RU" sz="3000" dirty="0" smtClean="0"/>
              <a:t> ; под общ. ред. А. Ф. Иоффе, С. Ф. Васильева и Д. З. </a:t>
            </a:r>
            <a:r>
              <a:rPr lang="ru-RU" sz="3000" dirty="0" err="1" smtClean="0"/>
              <a:t>Будницкого</a:t>
            </a:r>
            <a:r>
              <a:rPr lang="ru-RU" sz="3000" dirty="0" smtClean="0"/>
              <a:t>. — М. : </a:t>
            </a:r>
            <a:r>
              <a:rPr lang="ru-RU" sz="3000" dirty="0" err="1" smtClean="0"/>
              <a:t>Гостехиздат</a:t>
            </a:r>
            <a:r>
              <a:rPr lang="ru-RU" sz="3000" dirty="0" smtClean="0"/>
              <a:t>, 1933. — 66 с. : ил. — (Проблемы новейшей физики). — 1.00.</a:t>
            </a:r>
          </a:p>
          <a:p>
            <a:r>
              <a:rPr lang="ru-RU" sz="3000" u="sng" dirty="0" smtClean="0"/>
              <a:t>Хренников Тихон Николаевич</a:t>
            </a:r>
            <a:r>
              <a:rPr lang="ru-RU" sz="3000" dirty="0" smtClean="0"/>
              <a:t>. В бурю [Ноты] : опера в 4 д., 6 карт. / Т. Хренников ; </a:t>
            </a:r>
            <a:r>
              <a:rPr lang="ru-RU" sz="3000" dirty="0" err="1" smtClean="0"/>
              <a:t>либр</a:t>
            </a:r>
            <a:r>
              <a:rPr lang="ru-RU" sz="3000" dirty="0" smtClean="0"/>
              <a:t>. А. </a:t>
            </a:r>
            <a:r>
              <a:rPr lang="ru-RU" sz="3000" dirty="0" err="1" smtClean="0"/>
              <a:t>Файко</a:t>
            </a:r>
            <a:r>
              <a:rPr lang="ru-RU" sz="3000" dirty="0" smtClean="0"/>
              <a:t>, Н. </a:t>
            </a:r>
            <a:r>
              <a:rPr lang="ru-RU" sz="3000" dirty="0" err="1" smtClean="0"/>
              <a:t>Вирты</a:t>
            </a:r>
            <a:r>
              <a:rPr lang="ru-RU" sz="3000" dirty="0" smtClean="0"/>
              <a:t> по мотивам романа Н. </a:t>
            </a:r>
            <a:r>
              <a:rPr lang="ru-RU" sz="3000" dirty="0" err="1" smtClean="0"/>
              <a:t>Вирты</a:t>
            </a:r>
            <a:r>
              <a:rPr lang="ru-RU" sz="3000" dirty="0" smtClean="0"/>
              <a:t> "Одиночество" ; </a:t>
            </a:r>
            <a:r>
              <a:rPr lang="ru-RU" sz="3000" dirty="0" err="1" smtClean="0"/>
              <a:t>перелож</a:t>
            </a:r>
            <a:r>
              <a:rPr lang="ru-RU" sz="3000" dirty="0" smtClean="0"/>
              <a:t>. для пения с </a:t>
            </a:r>
            <a:r>
              <a:rPr lang="ru-RU" sz="3000" dirty="0" err="1" smtClean="0"/>
              <a:t>фп</a:t>
            </a:r>
            <a:r>
              <a:rPr lang="ru-RU" sz="3000" dirty="0" smtClean="0"/>
              <a:t>. А. </a:t>
            </a:r>
            <a:r>
              <a:rPr lang="ru-RU" sz="3000" dirty="0" err="1" smtClean="0"/>
              <a:t>Ефременкова</a:t>
            </a:r>
            <a:r>
              <a:rPr lang="ru-RU" sz="3000" dirty="0" smtClean="0"/>
              <a:t>. — Клавир. — М. : Музыка, 1971. — 256 с. : ноты. — 6.58.</a:t>
            </a:r>
          </a:p>
          <a:p>
            <a:r>
              <a:rPr lang="ru-RU" sz="3000" u="sng" dirty="0" err="1" smtClean="0"/>
              <a:t>Цукер</a:t>
            </a:r>
            <a:r>
              <a:rPr lang="ru-RU" sz="3000" u="sng" dirty="0" smtClean="0"/>
              <a:t>, А.</a:t>
            </a:r>
            <a:r>
              <a:rPr lang="ru-RU" sz="3000" dirty="0" smtClean="0"/>
              <a:t>Григорий </a:t>
            </a:r>
            <a:r>
              <a:rPr lang="ru-RU" sz="3000" dirty="0" err="1" smtClean="0"/>
              <a:t>Фрид</a:t>
            </a:r>
            <a:r>
              <a:rPr lang="ru-RU" sz="3000" dirty="0" smtClean="0"/>
              <a:t> [Текст] / А. </a:t>
            </a:r>
            <a:r>
              <a:rPr lang="ru-RU" sz="3000" dirty="0" err="1" smtClean="0"/>
              <a:t>Цукер</a:t>
            </a:r>
            <a:r>
              <a:rPr lang="ru-RU" sz="3000" dirty="0" smtClean="0"/>
              <a:t>, А. </a:t>
            </a:r>
            <a:r>
              <a:rPr lang="ru-RU" sz="3000" dirty="0" err="1" smtClean="0"/>
              <a:t>Селицкий</a:t>
            </a:r>
            <a:r>
              <a:rPr lang="ru-RU" sz="3000" dirty="0" smtClean="0"/>
              <a:t>. — М. : Совет. композитор, 1990. — 240 с. : ил. — (Портреты советских композиторов). — 1.00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064896" cy="3168352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Учёные создавали чертежи и планы защитных сооружений, конструировали и совершенствовали оружие, оборонные предприятия и научные институты. </a:t>
            </a:r>
          </a:p>
          <a:p>
            <a:r>
              <a:rPr lang="ru-RU" sz="3400" dirty="0" smtClean="0"/>
              <a:t>Музыканты и писатели, режиссёры и актёры не только участвовали в боевых действиях, но и поддерживали боевой дух простых солдат.  Они организовывали концерты и выступления, спектакли. Фронтовые бригады и театры актеров и певцов стали неотъемлемой частью фронтового быта. </a:t>
            </a:r>
          </a:p>
          <a:p>
            <a:endParaRPr lang="ru-RU" dirty="0"/>
          </a:p>
        </p:txBody>
      </p:sp>
      <p:pic>
        <p:nvPicPr>
          <p:cNvPr id="25604" name="Picture 4" descr="https://smolbattle.ru/data/attachments/535/535748-e4e9891e2183eccb822c97a69830a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714752"/>
            <a:ext cx="4857784" cy="2779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ВАВИЛОВ </a:t>
            </a:r>
            <a:r>
              <a:rPr lang="ru-RU" sz="3200" b="1" dirty="0" smtClean="0">
                <a:ea typeface="Calibri"/>
              </a:rPr>
              <a:t>Сергей Иванович </a:t>
            </a:r>
            <a:r>
              <a:rPr lang="ru-RU" sz="2800" dirty="0" smtClean="0"/>
              <a:t>(1891-1951)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745432"/>
            <a:ext cx="5915000" cy="5112568"/>
          </a:xfrm>
        </p:spPr>
        <p:txBody>
          <a:bodyPr>
            <a:normAutofit fontScale="92500"/>
          </a:bodyPr>
          <a:lstStyle/>
          <a:p>
            <a:r>
              <a:rPr lang="ru-RU" sz="2600" dirty="0" smtClean="0"/>
              <a:t>Советский физик, академик АН СССР, лауреат Сталинских премий. </a:t>
            </a:r>
          </a:p>
          <a:p>
            <a:r>
              <a:rPr lang="ru-RU" sz="2600" dirty="0" smtClean="0"/>
              <a:t>Во время Отечественной войны Вавилов руководил работами оборонного значения. В 1945 был избран президентом АН СССР. </a:t>
            </a:r>
          </a:p>
          <a:p>
            <a:r>
              <a:rPr lang="ru-RU" sz="2600" dirty="0" smtClean="0"/>
              <a:t>Всю жизнь Вавилов занимался популяризацией науки. Книги и статьи, им написанные, не только знакомят                с результатами его исследований, но и раскрывают путь постижения научных истин. Список его работ включает более 300 названий.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 descr="http://www.hrono.ru/img/vov/vavilov_s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428736"/>
            <a:ext cx="2160240" cy="3198587"/>
          </a:xfrm>
          <a:prstGeom prst="rect">
            <a:avLst/>
          </a:prstGeom>
          <a:noFill/>
        </p:spPr>
      </p:pic>
      <p:pic>
        <p:nvPicPr>
          <p:cNvPr id="6" name="Picture 4" descr="http://gym25.arkh-edu.ru/school_life/viktory/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857760"/>
            <a:ext cx="289731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pic>
        <p:nvPicPr>
          <p:cNvPr id="5" name="Picture 2" descr="L:\23 февраля\Сканы без Эшпая и Хренникова\скан 5-140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928670"/>
            <a:ext cx="3224686" cy="4969122"/>
          </a:xfrm>
          <a:prstGeom prst="rect">
            <a:avLst/>
          </a:prstGeom>
          <a:noFill/>
        </p:spPr>
      </p:pic>
      <p:pic>
        <p:nvPicPr>
          <p:cNvPr id="6" name="Picture 3" descr="L:\23 февраля\Сканы без Эшпая и Хренникова\скан 5-140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1000108"/>
            <a:ext cx="3242270" cy="4926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50000" contrast="-40000"/>
          </a:blip>
          <a:srcRect t="13152" b="2437"/>
          <a:stretch>
            <a:fillRect/>
          </a:stretch>
        </p:blipFill>
        <p:spPr bwMode="auto">
          <a:xfrm rot="5400000">
            <a:off x="1143001" y="-1143003"/>
            <a:ext cx="6858000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ЛАВРЕНТЬЕВ Михаил Алексеевич </a:t>
            </a:r>
            <a:r>
              <a:rPr lang="ru-RU" sz="2800" dirty="0" smtClean="0"/>
              <a:t>(1900-1980)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052736"/>
            <a:ext cx="5976664" cy="5073427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Советский математик и механик, академик и вице-президент АН СССР .</a:t>
            </a:r>
          </a:p>
          <a:p>
            <a:r>
              <a:rPr lang="ru-RU" sz="2400" dirty="0" smtClean="0"/>
              <a:t>Во время Великой Отечественной войны его задача как математика и механика была связана с военно-инженерным делом,  проблемами оборонного характера. </a:t>
            </a:r>
          </a:p>
          <a:p>
            <a:r>
              <a:rPr lang="ru-RU" sz="2400" dirty="0" smtClean="0"/>
              <a:t>За свою жизнь учёный получил немало наград за научную деятельность.          М.А. Лаврентьев получил                                  Орден Отечественной войны, Сталинскую премию, Орден Ленина, медаль им. Ломоносова за достижения              в области математики и механики. </a:t>
            </a:r>
          </a:p>
        </p:txBody>
      </p:sp>
      <p:pic>
        <p:nvPicPr>
          <p:cNvPr id="14338" name="Picture 2" descr="Lavre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071546"/>
            <a:ext cx="2347732" cy="3456384"/>
          </a:xfrm>
          <a:prstGeom prst="rect">
            <a:avLst/>
          </a:prstGeom>
          <a:noFill/>
        </p:spPr>
      </p:pic>
      <p:pic>
        <p:nvPicPr>
          <p:cNvPr id="6" name="Picture 4" descr="http://gym25.arkh-edu.ru/school_life/viktory/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786322"/>
            <a:ext cx="289731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pic>
        <p:nvPicPr>
          <p:cNvPr id="1026" name="Picture 2" descr="L:\23 февраля\Сканы без Эшпая и Хренникова\скан 5-14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500174"/>
            <a:ext cx="2786082" cy="4169241"/>
          </a:xfrm>
          <a:prstGeom prst="rect">
            <a:avLst/>
          </a:prstGeom>
          <a:noFill/>
        </p:spPr>
      </p:pic>
      <p:pic>
        <p:nvPicPr>
          <p:cNvPr id="1029" name="Picture 5" descr="L:\23 февраля\Сканы без Эшпая и Хренникова\скан 5-1400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1432782"/>
            <a:ext cx="2786082" cy="4414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ТАММ Игорь Евгеньевич </a:t>
            </a:r>
            <a:r>
              <a:rPr lang="ru-RU" sz="2800" dirty="0" smtClean="0"/>
              <a:t>(1985 - 1971)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412776"/>
            <a:ext cx="5686436" cy="5445224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Как физик трудился в различных областях науки (классическая электродинамика, квантовая механика, теория твёрдого тела, физическая оптика, ядерная физика, прикладная физика, термоядерный синтез).</a:t>
            </a:r>
          </a:p>
          <a:p>
            <a:r>
              <a:rPr lang="ru-RU" sz="2400" dirty="0" smtClean="0"/>
              <a:t>Во время Второй мировой войны был привлечён к  созданию атомной бомбы. </a:t>
            </a:r>
          </a:p>
          <a:p>
            <a:r>
              <a:rPr lang="ru-RU" sz="2400" dirty="0" smtClean="0"/>
              <a:t>Главная заслуга учёного в том, что он создал школу физиков-теоретиков — будущих столпов отечественной ядерной науки.</a:t>
            </a:r>
          </a:p>
          <a:p>
            <a:endParaRPr lang="ru-RU" sz="2400" dirty="0"/>
          </a:p>
        </p:txBody>
      </p:sp>
      <p:pic>
        <p:nvPicPr>
          <p:cNvPr id="9218" name="Picture 2" descr="https://4fasol.com/img/encycl/476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357298"/>
            <a:ext cx="2347043" cy="3602110"/>
          </a:xfrm>
          <a:prstGeom prst="rect">
            <a:avLst/>
          </a:prstGeom>
          <a:noFill/>
        </p:spPr>
      </p:pic>
      <p:pic>
        <p:nvPicPr>
          <p:cNvPr id="6" name="Picture 4" descr="http://gym25.arkh-edu.ru/school_life/viktory/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5000636"/>
            <a:ext cx="2897310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9d/a4/55/9da455fd256183245f4a35fb33780cd2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 t="11413"/>
          <a:stretch>
            <a:fillRect/>
          </a:stretch>
        </p:blipFill>
        <p:spPr bwMode="auto">
          <a:xfrm rot="5400000">
            <a:off x="1142999" y="-1143002"/>
            <a:ext cx="6858000" cy="9144001"/>
          </a:xfrm>
          <a:prstGeom prst="rect">
            <a:avLst/>
          </a:prstGeom>
          <a:noFill/>
        </p:spPr>
      </p:pic>
      <p:pic>
        <p:nvPicPr>
          <p:cNvPr id="4098" name="Picture 2" descr="L:\23 февраля\Сканы без Эшпая и Хренникова\скан 5-140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000108"/>
            <a:ext cx="3190235" cy="5014090"/>
          </a:xfrm>
          <a:prstGeom prst="rect">
            <a:avLst/>
          </a:prstGeom>
          <a:noFill/>
        </p:spPr>
      </p:pic>
      <p:pic>
        <p:nvPicPr>
          <p:cNvPr id="4100" name="Picture 4" descr="L:\23 февраля\Сканы без Эшпая и Хренникова\скан 5-1400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652" y="1071546"/>
            <a:ext cx="3417117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922</Words>
  <Application>Microsoft Office PowerPoint</Application>
  <PresentationFormat>Экран (4:3)</PresentationFormat>
  <Paragraphs>84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«ОТЧИЗНЫ ХРАБРЫЕ СЫНЫ»</vt:lpstr>
      <vt:lpstr>Слайд 2</vt:lpstr>
      <vt:lpstr>Слайд 3</vt:lpstr>
      <vt:lpstr>ВАВИЛОВ Сергей Иванович (1891-1951)</vt:lpstr>
      <vt:lpstr>Слайд 5</vt:lpstr>
      <vt:lpstr>ЛАВРЕНТЬЕВ Михаил Алексеевич (1900-1980)</vt:lpstr>
      <vt:lpstr>Слайд 7</vt:lpstr>
      <vt:lpstr>ТАММ Игорь Евгеньевич (1985 - 1971)</vt:lpstr>
      <vt:lpstr>Слайд 9</vt:lpstr>
      <vt:lpstr>ФОК Владимир Александрович (1898-1974)</vt:lpstr>
      <vt:lpstr>Слайд 11</vt:lpstr>
      <vt:lpstr>ХАРИТОН Юлий Борисович (1904—1996) </vt:lpstr>
      <vt:lpstr>Слайд 13</vt:lpstr>
      <vt:lpstr>МУРАДЕЛИ Вано Ильич (1908 - 1970) </vt:lpstr>
      <vt:lpstr>Слайд 15</vt:lpstr>
      <vt:lpstr>ОРЛОВА Любовь Петровна (1902 - 1975) </vt:lpstr>
      <vt:lpstr>Слайд 17</vt:lpstr>
      <vt:lpstr>УТЁСОВ Леонид Осипович (1915 - 2012)</vt:lpstr>
      <vt:lpstr>Слайд 19</vt:lpstr>
      <vt:lpstr>ФРИД Григорий Самуилович (1915 - 2012) </vt:lpstr>
      <vt:lpstr>Слайд 21</vt:lpstr>
      <vt:lpstr>ХРЕННИКОВ Тихон Николаевич (1913 - 2007) </vt:lpstr>
      <vt:lpstr>Слайд 23</vt:lpstr>
      <vt:lpstr>Список литературы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User</cp:lastModifiedBy>
  <cp:revision>278</cp:revision>
  <dcterms:created xsi:type="dcterms:W3CDTF">2020-02-05T06:06:21Z</dcterms:created>
  <dcterms:modified xsi:type="dcterms:W3CDTF">2020-02-20T06:55:47Z</dcterms:modified>
</cp:coreProperties>
</file>