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6" r:id="rId4"/>
    <p:sldId id="269" r:id="rId5"/>
    <p:sldId id="256" r:id="rId6"/>
    <p:sldId id="257" r:id="rId7"/>
    <p:sldId id="258" r:id="rId8"/>
    <p:sldId id="260" r:id="rId9"/>
    <p:sldId id="267" r:id="rId10"/>
    <p:sldId id="271" r:id="rId11"/>
    <p:sldId id="272" r:id="rId12"/>
    <p:sldId id="274" r:id="rId13"/>
    <p:sldId id="262" r:id="rId14"/>
    <p:sldId id="263" r:id="rId15"/>
    <p:sldId id="264" r:id="rId16"/>
    <p:sldId id="268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h1336675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3092"/>
          <a:stretch>
            <a:fillRect/>
          </a:stretch>
        </p:blipFill>
        <p:spPr>
          <a:xfrm>
            <a:off x="0" y="2500313"/>
            <a:ext cx="5462588" cy="4357687"/>
          </a:xfr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-214313"/>
            <a:ext cx="8929688" cy="215423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en-US" sz="2200" b="1" i="1" dirty="0" smtClean="0"/>
              <a:t>Travels into Several Remote Nations of the World, in Four Parts. </a:t>
            </a: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en-US" sz="2200" b="1" i="1" dirty="0" smtClean="0"/>
              <a:t>By Lemuel Gulliver, First a Surgeon, and then a Captain </a:t>
            </a: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en-US" sz="2200" b="1" i="1" dirty="0" smtClean="0"/>
              <a:t>of several Ships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Джонатан Свифт «Путешествия Гулливера»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en-US" sz="2200" b="1" i="1" dirty="0" smtClean="0"/>
              <a:t>Gulliver's Travels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900" b="1" dirty="0" smtClean="0">
                <a:solidFill>
                  <a:srgbClr val="C00000"/>
                </a:solidFill>
              </a:rPr>
              <a:t>Викторина в картинках</a:t>
            </a:r>
            <a:endParaRPr lang="ru-RU" sz="29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3500438"/>
            <a:ext cx="3500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Исполнила:   ученица 8»А»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МБОУ СОШ № 72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Руководители:  В.В. Мартынова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          Л.С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Аветисян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6286520"/>
            <a:ext cx="230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г.Екатеринбург 2016г.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ttr.by/media/k2/galleries/28/strepp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726" y="428604"/>
            <a:ext cx="8421678" cy="36028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4714884"/>
            <a:ext cx="82229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«…но ничто меня так не позабавило, как упражнения канатных плясунов,</a:t>
            </a:r>
          </a:p>
          <a:p>
            <a:pPr algn="ctr"/>
            <a:r>
              <a:rPr lang="ru-RU" sz="2000" dirty="0" smtClean="0"/>
              <a:t>совершаемые на тонких белых нитях, длиною в два фута, натянутых </a:t>
            </a:r>
          </a:p>
          <a:p>
            <a:pPr algn="ctr"/>
            <a:r>
              <a:rPr lang="ru-RU" sz="2000" dirty="0" smtClean="0"/>
              <a:t>на высоте 12 дюймов от земли… </a:t>
            </a:r>
          </a:p>
          <a:p>
            <a:pPr algn="ctr"/>
            <a:r>
              <a:rPr lang="ru-RU" sz="2000" dirty="0" smtClean="0"/>
              <a:t>  и кто прыгнет выше всех, не упавши,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получает вакантную должность</a:t>
            </a:r>
            <a:r>
              <a:rPr lang="ru-RU" sz="2000" dirty="0" smtClean="0"/>
              <a:t>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rpkgekkon.ru/kartinki/57b60d6151a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://rpkgekkon.ru/kartinki/57b60d6151a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://4.bp.blogspot.com/-iAa9nePa1bY/USMZx6RRi-I/AAAAAAAABPU/VgXER-7bNJ8/s1600/1868+fashion.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7166"/>
            <a:ext cx="2891006" cy="3571900"/>
          </a:xfrm>
          <a:prstGeom prst="rect">
            <a:avLst/>
          </a:prstGeom>
          <a:noFill/>
        </p:spPr>
      </p:pic>
      <p:sp>
        <p:nvSpPr>
          <p:cNvPr id="6148" name="AutoShape 4" descr="https://3.bp.blogspot.com/-LL76hdinKJo/VjnL2YxMnwI/AAAAAAAAQjk/th1El-IANgw/s1600/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www.french-engravings.com/images/artworks/ART-7447/details/04.jpg"/>
          <p:cNvPicPr>
            <a:picLocks noChangeAspect="1" noChangeArrowheads="1"/>
          </p:cNvPicPr>
          <p:nvPr/>
        </p:nvPicPr>
        <p:blipFill>
          <a:blip r:embed="rId3"/>
          <a:srcRect l="22545" b="11322"/>
          <a:stretch>
            <a:fillRect/>
          </a:stretch>
        </p:blipFill>
        <p:spPr bwMode="auto">
          <a:xfrm>
            <a:off x="500035" y="357166"/>
            <a:ext cx="3214710" cy="3680523"/>
          </a:xfrm>
          <a:prstGeom prst="rect">
            <a:avLst/>
          </a:prstGeom>
          <a:noFill/>
        </p:spPr>
      </p:pic>
      <p:sp>
        <p:nvSpPr>
          <p:cNvPr id="10" name="Дуга 9"/>
          <p:cNvSpPr/>
          <p:nvPr/>
        </p:nvSpPr>
        <p:spPr>
          <a:xfrm rot="9805156">
            <a:off x="1897376" y="3254706"/>
            <a:ext cx="914400" cy="914400"/>
          </a:xfrm>
          <a:prstGeom prst="arc">
            <a:avLst>
              <a:gd name="adj1" fmla="val 16200000"/>
              <a:gd name="adj2" fmla="val 124090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9805156">
            <a:off x="6397970" y="3183269"/>
            <a:ext cx="914400" cy="914400"/>
          </a:xfrm>
          <a:prstGeom prst="arc">
            <a:avLst>
              <a:gd name="adj1" fmla="val 16200000"/>
              <a:gd name="adj2" fmla="val 124090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20" y="4357694"/>
            <a:ext cx="83149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«…В империи образовались </a:t>
            </a:r>
            <a:r>
              <a:rPr lang="ru-RU" sz="2000" b="1" dirty="0" smtClean="0">
                <a:solidFill>
                  <a:srgbClr val="C00000"/>
                </a:solidFill>
              </a:rPr>
              <a:t>две враждующие партии</a:t>
            </a:r>
            <a:r>
              <a:rPr lang="ru-RU" sz="2000" dirty="0" smtClean="0"/>
              <a:t>, известные под </a:t>
            </a:r>
          </a:p>
          <a:p>
            <a:pPr algn="ctr"/>
            <a:r>
              <a:rPr lang="ru-RU" sz="2000" dirty="0" smtClean="0"/>
              <a:t>названием </a:t>
            </a:r>
            <a:r>
              <a:rPr lang="ru-RU" sz="2000" i="1" dirty="0" err="1" smtClean="0"/>
              <a:t>Тремексенов</a:t>
            </a:r>
            <a:r>
              <a:rPr lang="ru-RU" sz="2000" i="1" dirty="0" smtClean="0"/>
              <a:t> и </a:t>
            </a:r>
            <a:r>
              <a:rPr lang="ru-RU" sz="2000" i="1" dirty="0" err="1" smtClean="0"/>
              <a:t>Слемексенов</a:t>
            </a:r>
            <a:r>
              <a:rPr lang="ru-RU" sz="2000" i="1" dirty="0" smtClean="0"/>
              <a:t>, </a:t>
            </a:r>
            <a:r>
              <a:rPr lang="ru-RU" sz="2000" dirty="0" smtClean="0"/>
              <a:t>от высоких и низких каблуков</a:t>
            </a:r>
          </a:p>
          <a:p>
            <a:pPr algn="ctr"/>
            <a:r>
              <a:rPr lang="ru-RU" sz="2000" dirty="0" smtClean="0"/>
              <a:t> на башмаках, при помощи которых они отличаются друг от друга. </a:t>
            </a:r>
          </a:p>
          <a:p>
            <a:pPr algn="ctr"/>
            <a:r>
              <a:rPr lang="ru-RU" sz="2000" dirty="0" smtClean="0"/>
              <a:t>Ненависть между этими двумя партиями доходит до того, что члены</a:t>
            </a:r>
          </a:p>
          <a:p>
            <a:pPr algn="ctr"/>
            <a:r>
              <a:rPr lang="ru-RU" sz="2000" dirty="0" smtClean="0"/>
              <a:t> одной не станут ни есть, ни пить, ни разговаривать с членами другой…</a:t>
            </a:r>
          </a:p>
          <a:p>
            <a:pPr algn="ctr"/>
            <a:r>
              <a:rPr lang="ru-RU" sz="2000" dirty="0" smtClean="0"/>
              <a:t>У императорского величества один каблук выше другого, вследствие чего </a:t>
            </a:r>
          </a:p>
          <a:p>
            <a:pPr algn="ctr"/>
            <a:r>
              <a:rPr lang="ru-RU" sz="2000" dirty="0" smtClean="0"/>
              <a:t>походка его высочества прихрамывающая…»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chaspik.spb.ru/wp-content/uploads/2015/04/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4286280" cy="285752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26" name="Picture 6" descr="http://www.e1.ru/news/images/new1/404119/big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00042"/>
            <a:ext cx="1928826" cy="19288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286248" y="571480"/>
            <a:ext cx="462639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«… Поводом к войне между </a:t>
            </a: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Лилипутией</a:t>
            </a:r>
            <a:r>
              <a:rPr lang="ru-RU" sz="2000" b="1" dirty="0" smtClean="0">
                <a:solidFill>
                  <a:srgbClr val="C00000"/>
                </a:solidFill>
              </a:rPr>
              <a:t> и </a:t>
            </a:r>
            <a:r>
              <a:rPr lang="ru-RU" sz="2000" b="1" dirty="0" err="1" smtClean="0">
                <a:solidFill>
                  <a:srgbClr val="C00000"/>
                </a:solidFill>
              </a:rPr>
              <a:t>Блефуску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000" dirty="0" smtClean="0"/>
              <a:t>послужили </a:t>
            </a:r>
          </a:p>
          <a:p>
            <a:pPr algn="ctr"/>
            <a:r>
              <a:rPr lang="ru-RU" sz="2000" dirty="0" smtClean="0"/>
              <a:t>следующие обстоятельства.  Всеми </a:t>
            </a:r>
          </a:p>
          <a:p>
            <a:pPr algn="ctr"/>
            <a:r>
              <a:rPr lang="ru-RU" sz="2000" dirty="0" smtClean="0"/>
              <a:t>разделяется убеждение, что вареные</a:t>
            </a:r>
          </a:p>
          <a:p>
            <a:pPr algn="ctr"/>
            <a:r>
              <a:rPr lang="ru-RU" sz="2000" dirty="0" smtClean="0"/>
              <a:t>Яйца…испокон веков разбиваются с </a:t>
            </a:r>
          </a:p>
          <a:p>
            <a:pPr algn="ctr"/>
            <a:r>
              <a:rPr lang="ru-RU" sz="2000" dirty="0" smtClean="0"/>
              <a:t>Тупого конца; но дед нынешнего </a:t>
            </a:r>
          </a:p>
          <a:p>
            <a:pPr algn="ctr"/>
            <a:r>
              <a:rPr lang="ru-RU" sz="2000" dirty="0" smtClean="0"/>
              <a:t>Императора, будучи ребенком, порезал </a:t>
            </a:r>
          </a:p>
          <a:p>
            <a:pPr algn="ctr"/>
            <a:r>
              <a:rPr lang="ru-RU" sz="2000" dirty="0" smtClean="0"/>
              <a:t>себе палец за завтраком, разбивая яйцо</a:t>
            </a:r>
          </a:p>
          <a:p>
            <a:pPr algn="ctr"/>
            <a:r>
              <a:rPr lang="ru-RU" sz="2000" dirty="0" smtClean="0"/>
              <a:t>            означенным древним способом.</a:t>
            </a:r>
          </a:p>
          <a:p>
            <a:pPr algn="ctr"/>
            <a:r>
              <a:rPr lang="ru-RU" sz="2000" dirty="0" smtClean="0"/>
              <a:t>Тогда император, отец ребенка, </a:t>
            </a:r>
          </a:p>
          <a:p>
            <a:pPr algn="ctr"/>
            <a:r>
              <a:rPr lang="ru-RU" sz="2000" dirty="0" smtClean="0"/>
              <a:t>обнародовал указ, </a:t>
            </a:r>
          </a:p>
          <a:p>
            <a:pPr algn="ctr"/>
            <a:r>
              <a:rPr lang="ru-RU" sz="2000" dirty="0" smtClean="0"/>
              <a:t>предписывающий всем</a:t>
            </a:r>
          </a:p>
          <a:p>
            <a:pPr algn="ctr"/>
            <a:r>
              <a:rPr lang="ru-RU" sz="2000" dirty="0" smtClean="0"/>
              <a:t>его подданным под</a:t>
            </a:r>
          </a:p>
          <a:p>
            <a:pPr algn="ctr"/>
            <a:r>
              <a:rPr lang="ru-RU" sz="2000" dirty="0" smtClean="0"/>
              <a:t>страхом строгого</a:t>
            </a:r>
          </a:p>
          <a:p>
            <a:pPr algn="ctr"/>
            <a:r>
              <a:rPr lang="ru-RU" sz="2000" dirty="0" smtClean="0"/>
              <a:t>наказания</a:t>
            </a:r>
          </a:p>
          <a:p>
            <a:pPr algn="ctr"/>
            <a:r>
              <a:rPr lang="ru-RU" sz="2000" dirty="0" smtClean="0"/>
              <a:t>разбивать яйца с </a:t>
            </a:r>
          </a:p>
          <a:p>
            <a:pPr algn="ctr"/>
            <a:r>
              <a:rPr lang="ru-RU" sz="2000" dirty="0" smtClean="0"/>
              <a:t>острого конца…»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xm10016674-jpg21032015025903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49992" y="214290"/>
            <a:ext cx="3536222" cy="4929222"/>
          </a:xfrm>
        </p:spPr>
      </p:pic>
      <p:pic>
        <p:nvPicPr>
          <p:cNvPr id="1026" name="Picture 2" descr="C:\Users\Катерина\Pictures\путиш гуливера\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214810" cy="30129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143512"/>
            <a:ext cx="4500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«…зацепив нос каждого корабля крючком, </a:t>
            </a:r>
          </a:p>
          <a:p>
            <a:pPr algn="ctr"/>
            <a:r>
              <a:rPr lang="ru-RU" dirty="0" smtClean="0"/>
              <a:t>я связал все веревки в один узел…</a:t>
            </a:r>
          </a:p>
          <a:p>
            <a:pPr algn="ctr"/>
            <a:r>
              <a:rPr lang="ru-RU" dirty="0" smtClean="0"/>
              <a:t>и легко потащил за собой 50 самых</a:t>
            </a:r>
          </a:p>
          <a:p>
            <a:pPr algn="ctr"/>
            <a:r>
              <a:rPr lang="ru-RU" dirty="0" smtClean="0"/>
              <a:t> крупных неприятельских военных кораблей…»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01283" y="500042"/>
            <a:ext cx="524271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«…Когда  я ступил на берег, великий монарх </a:t>
            </a:r>
          </a:p>
          <a:p>
            <a:pPr algn="ctr"/>
            <a:r>
              <a:rPr lang="ru-RU" dirty="0" smtClean="0"/>
              <a:t>осыпал меня всяческими похвалами</a:t>
            </a:r>
          </a:p>
          <a:p>
            <a:pPr algn="ctr"/>
            <a:r>
              <a:rPr lang="ru-RU" dirty="0" smtClean="0"/>
              <a:t>и тут же пожаловал мне титул…»</a:t>
            </a: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Какой титул пожаловал Гулливеру монарх?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2357430"/>
            <a:ext cx="232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Титул  </a:t>
            </a:r>
            <a:r>
              <a:rPr lang="ru-RU" sz="2400" b="1" i="1" dirty="0" smtClean="0">
                <a:solidFill>
                  <a:srgbClr val="C00000"/>
                </a:solidFill>
              </a:rPr>
              <a:t>НАРДАКА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ukaz_o50let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2986716" cy="6079867"/>
          </a:xfrm>
          <a:effectLst>
            <a:softEdge rad="317500"/>
          </a:effectLst>
        </p:spPr>
      </p:pic>
      <p:pic>
        <p:nvPicPr>
          <p:cNvPr id="8" name="Содержимое 7" descr="human_skeleton_12029879_by_stockproject1-d37nw3e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071802" y="428604"/>
            <a:ext cx="2368094" cy="5857916"/>
          </a:xfr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5413427" y="1071546"/>
            <a:ext cx="373057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«…Было строго приказано</a:t>
            </a:r>
          </a:p>
          <a:p>
            <a:pPr algn="ctr"/>
            <a:r>
              <a:rPr lang="ru-RU" dirty="0" smtClean="0"/>
              <a:t> сохранить в тайне план </a:t>
            </a:r>
          </a:p>
          <a:p>
            <a:pPr algn="ctr"/>
            <a:r>
              <a:rPr lang="ru-RU" dirty="0" smtClean="0"/>
              <a:t>постепенно заморить вас голодом…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Вследствие недостаточного </a:t>
            </a:r>
          </a:p>
          <a:p>
            <a:pPr algn="ctr"/>
            <a:r>
              <a:rPr lang="ru-RU" dirty="0" smtClean="0"/>
              <a:t>количества пищи, вы станете </a:t>
            </a:r>
          </a:p>
          <a:p>
            <a:pPr algn="ctr"/>
            <a:r>
              <a:rPr lang="ru-RU" dirty="0" smtClean="0"/>
              <a:t>слабеть, худеть, потеряете</a:t>
            </a:r>
          </a:p>
          <a:p>
            <a:pPr algn="ctr"/>
            <a:r>
              <a:rPr lang="ru-RU" dirty="0" smtClean="0"/>
              <a:t> аппетит и зачахнете  в несколько</a:t>
            </a:r>
          </a:p>
          <a:p>
            <a:pPr algn="ctr"/>
            <a:r>
              <a:rPr lang="ru-RU" dirty="0" smtClean="0"/>
              <a:t> месяцев…</a:t>
            </a:r>
          </a:p>
          <a:p>
            <a:pPr algn="ctr"/>
            <a:r>
              <a:rPr lang="ru-RU" dirty="0" smtClean="0"/>
              <a:t>Тело ваше уменьшится </a:t>
            </a:r>
          </a:p>
          <a:p>
            <a:pPr algn="ctr"/>
            <a:r>
              <a:rPr lang="ru-RU" dirty="0" smtClean="0"/>
              <a:t>в объеме больше чем</a:t>
            </a:r>
          </a:p>
          <a:p>
            <a:pPr algn="ctr"/>
            <a:r>
              <a:rPr lang="ru-RU" dirty="0" smtClean="0"/>
              <a:t>наполовину…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… скелет сохранится как</a:t>
            </a:r>
          </a:p>
          <a:p>
            <a:pPr algn="ctr"/>
            <a:r>
              <a:rPr lang="ru-RU" dirty="0" smtClean="0"/>
              <a:t> памятник,  на удивление </a:t>
            </a:r>
          </a:p>
          <a:p>
            <a:pPr algn="ctr"/>
            <a:r>
              <a:rPr lang="ru-RU" dirty="0" smtClean="0"/>
              <a:t>потомству…»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korably.ru/sites/default/files/field/image/victory_33.jpg"/>
          <p:cNvPicPr>
            <a:picLocks noChangeAspect="1" noChangeArrowheads="1"/>
          </p:cNvPicPr>
          <p:nvPr/>
        </p:nvPicPr>
        <p:blipFill>
          <a:blip r:embed="rId2"/>
          <a:srcRect t="6561" b="3773"/>
          <a:stretch>
            <a:fillRect/>
          </a:stretch>
        </p:blipFill>
        <p:spPr bwMode="auto">
          <a:xfrm>
            <a:off x="214282" y="357166"/>
            <a:ext cx="4643470" cy="2928958"/>
          </a:xfrm>
          <a:prstGeom prst="rect">
            <a:avLst/>
          </a:prstGeom>
          <a:noFill/>
        </p:spPr>
      </p:pic>
      <p:pic>
        <p:nvPicPr>
          <p:cNvPr id="21510" name="Picture 6" descr="http://www.worlds.ru/photo/united_kingdom_130920101806_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3" y="0"/>
            <a:ext cx="392905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3857628"/>
            <a:ext cx="45833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«…я направился к морскому берегу, где </a:t>
            </a:r>
          </a:p>
          <a:p>
            <a:pPr algn="ctr"/>
            <a:r>
              <a:rPr lang="ru-RU" dirty="0" smtClean="0"/>
              <a:t>стоял на якоре наш флот. Захватив большой </a:t>
            </a:r>
          </a:p>
          <a:p>
            <a:pPr algn="ctr"/>
            <a:r>
              <a:rPr lang="ru-RU" dirty="0" smtClean="0"/>
              <a:t>военный корабль, я привязал к его носу </a:t>
            </a:r>
          </a:p>
          <a:p>
            <a:pPr algn="ctr"/>
            <a:r>
              <a:rPr lang="ru-RU" dirty="0" smtClean="0"/>
              <a:t>веревку, поднял якорь, разделся и положил </a:t>
            </a:r>
          </a:p>
          <a:p>
            <a:pPr algn="ctr"/>
            <a:r>
              <a:rPr lang="ru-RU" dirty="0" smtClean="0"/>
              <a:t>свое платье в корабль; затем, ведя </a:t>
            </a:r>
          </a:p>
          <a:p>
            <a:pPr algn="ctr"/>
            <a:r>
              <a:rPr lang="ru-RU" dirty="0" smtClean="0"/>
              <a:t>корабль за собой, частью вброд,</a:t>
            </a:r>
          </a:p>
          <a:p>
            <a:pPr algn="ctr"/>
            <a:r>
              <a:rPr lang="ru-RU" dirty="0" smtClean="0"/>
              <a:t>частью вплавь, я добрался до королевского</a:t>
            </a:r>
          </a:p>
          <a:p>
            <a:pPr algn="ctr"/>
            <a:r>
              <a:rPr lang="ru-RU" dirty="0" smtClean="0"/>
              <a:t> порта </a:t>
            </a:r>
            <a:r>
              <a:rPr lang="ru-RU" dirty="0" err="1" smtClean="0"/>
              <a:t>Блефуску</a:t>
            </a:r>
            <a:r>
              <a:rPr lang="ru-RU" dirty="0" smtClean="0"/>
              <a:t>…»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60033" y="4786322"/>
            <a:ext cx="34839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«…Я оставался с женой и детьми</a:t>
            </a:r>
          </a:p>
          <a:p>
            <a:pPr algn="ctr"/>
            <a:r>
              <a:rPr lang="ru-RU" b="1" dirty="0" smtClean="0"/>
              <a:t> не больше двух месяцев,</a:t>
            </a:r>
          </a:p>
          <a:p>
            <a:pPr algn="ctr"/>
            <a:r>
              <a:rPr lang="ru-RU" b="1" dirty="0" smtClean="0"/>
              <a:t>потому что моё ненасытное </a:t>
            </a:r>
          </a:p>
          <a:p>
            <a:pPr algn="ctr"/>
            <a:r>
              <a:rPr lang="ru-RU" b="1" dirty="0" smtClean="0"/>
              <a:t>желание видеть чужие страны </a:t>
            </a:r>
          </a:p>
          <a:p>
            <a:pPr algn="ctr"/>
            <a:r>
              <a:rPr lang="ru-RU" b="1" dirty="0" smtClean="0"/>
              <a:t>не давало мне покоя и я не мог</a:t>
            </a:r>
          </a:p>
          <a:p>
            <a:pPr algn="ctr"/>
            <a:r>
              <a:rPr lang="ru-RU" b="1" dirty="0" smtClean="0"/>
              <a:t> усидеть дома…»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Documents and Settings\user\Рабочий стол\imgh13080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66"/>
            <a:ext cx="4694974" cy="6167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714488"/>
            <a:ext cx="29113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СПАСИБО</a:t>
            </a:r>
          </a:p>
          <a:p>
            <a:pPr algn="ctr"/>
            <a:r>
              <a:rPr lang="ru-RU" sz="4000" dirty="0" smtClean="0"/>
              <a:t>ЗА</a:t>
            </a:r>
          </a:p>
          <a:p>
            <a:pPr algn="ctr"/>
            <a:r>
              <a:rPr lang="ru-RU" sz="4000" dirty="0" smtClean="0"/>
              <a:t>ВНИМАНИЕ!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3332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Конкурс читателей «Путешествия Гулливера»: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290 лет книге Джонатана Свифта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143116"/>
            <a:ext cx="8175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Исполнитель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ученица 8 класса МБОУ СОШ № 72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Руководители: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В.В. Мартынова учитель МХК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            Л.С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Аветисян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учитель английского языка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1357298"/>
            <a:ext cx="6538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Викторина в картинках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(работа с текстом)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769281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Поздно вечером 8 августа 1726 года в передней дома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почтенного лондонского типографщика </a:t>
            </a:r>
          </a:p>
          <a:p>
            <a:pPr algn="ctr">
              <a:lnSpc>
                <a:spcPct val="150000"/>
              </a:lnSpc>
            </a:pPr>
            <a:r>
              <a:rPr lang="ru-RU" sz="2400" dirty="0" err="1" smtClean="0">
                <a:latin typeface="Franklin Gothic Medium" pitchFamily="34" charset="0"/>
                <a:ea typeface="LTHYSZK" pitchFamily="66" charset="-122"/>
              </a:rPr>
              <a:t>Бенджамена</a:t>
            </a: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 </a:t>
            </a:r>
            <a:r>
              <a:rPr lang="ru-RU" sz="2400" dirty="0" err="1" smtClean="0">
                <a:latin typeface="Franklin Gothic Medium" pitchFamily="34" charset="0"/>
                <a:ea typeface="LTHYSZK" pitchFamily="66" charset="-122"/>
              </a:rPr>
              <a:t>Мотта</a:t>
            </a: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 раздался звонок.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 Открыв двери, хозяин убедился,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 что нежданного посетителя уже след простыл,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 на крыльце, однако, лежал сверток,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 в котором типографщик обнаружил рукопись: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неведомый капитан Гулливер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рассказывал в ней о своих странствиях.</a:t>
            </a:r>
          </a:p>
          <a:p>
            <a:pPr algn="ctr">
              <a:lnSpc>
                <a:spcPct val="150000"/>
              </a:lnSpc>
            </a:pPr>
            <a:endParaRPr lang="ru-RU" sz="2400" dirty="0" smtClean="0">
              <a:latin typeface="Franklin Gothic Medium" pitchFamily="34" charset="0"/>
              <a:ea typeface="LTHYSZK" pitchFamily="66" charset="-12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-2500362" y="3286124"/>
            <a:ext cx="6072230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5644364" y="3357562"/>
            <a:ext cx="5999998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1472" y="285728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0034" y="6357958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1143040" y="3714752"/>
            <a:ext cx="40005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286512" y="3571876"/>
            <a:ext cx="41434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8604"/>
            <a:ext cx="772281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Впрочем имя истинного автора вскоре стало известно.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Franklin Gothic Medium" pitchFamily="34" charset="0"/>
                <a:ea typeface="LTHYSZK" pitchFamily="66" charset="-122"/>
              </a:rPr>
              <a:t>ДЖОНАТАН СВИФТ</a:t>
            </a: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Да и у  кого ещё в тогдашней Англии было такое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беспощадное перо?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В год публикации «Путешествия Гулливера»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Свифту было уже под  шестьдесят.</a:t>
            </a:r>
            <a:endParaRPr lang="ru-RU" sz="2400" dirty="0" smtClean="0">
              <a:latin typeface="Franklin Gothic Medium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Книга была адресована мыслящему читателю,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потому что посвящена самым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коренным проблемам, от решения которых зависит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Franklin Gothic Medium" pitchFamily="34" charset="0"/>
                <a:ea typeface="LTHYSZK" pitchFamily="66" charset="-122"/>
              </a:rPr>
              <a:t> будущее человечества, его существование.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2643238" y="3429000"/>
            <a:ext cx="585791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929322" y="3500438"/>
            <a:ext cx="585791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500230" y="3571876"/>
            <a:ext cx="42862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393669" y="3607595"/>
            <a:ext cx="435771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www.litres.ru/static/bookimages/11/04/41/11044128.bin.dir/h/i_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 descr="C:\Documents and Settings\user\Рабочий стол\i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234"/>
            <a:ext cx="9144000" cy="5975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Обращаясь к страницам книги, мыслящий читатель,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найди строки к картинкам-загадкам,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ты  вновь окунёшься в правдивый  мир сатиры Свифта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" name="Содержимое 10" descr="7424_anypicsru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14818"/>
            <a:ext cx="9144000" cy="2643182"/>
          </a:xfrm>
        </p:spPr>
      </p:pic>
      <p:pic>
        <p:nvPicPr>
          <p:cNvPr id="8" name="Содержимое 7" descr="i (6)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857224" y="1428736"/>
            <a:ext cx="3459916" cy="2145877"/>
          </a:xfrm>
        </p:spPr>
      </p:pic>
      <p:pic>
        <p:nvPicPr>
          <p:cNvPr id="1026" name="Picture 2" descr="C:\Users\Катерина\Pictures\путиш гуливера\i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428736"/>
            <a:ext cx="3357586" cy="21549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64" y="3571876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«…я, по рекомендации моего почтенного учителя мистера </a:t>
            </a:r>
            <a:r>
              <a:rPr lang="ru-RU" dirty="0" err="1" smtClean="0"/>
              <a:t>Бетсона</a:t>
            </a:r>
            <a:r>
              <a:rPr lang="ru-RU" dirty="0" smtClean="0"/>
              <a:t>, </a:t>
            </a:r>
          </a:p>
          <a:p>
            <a:pPr algn="ctr"/>
            <a:r>
              <a:rPr lang="ru-RU" dirty="0" smtClean="0"/>
              <a:t>поступил </a:t>
            </a:r>
            <a:r>
              <a:rPr lang="ru-RU" b="1" i="1" dirty="0" smtClean="0"/>
              <a:t>хирургом</a:t>
            </a:r>
            <a:r>
              <a:rPr lang="ru-RU" i="1" dirty="0" smtClean="0"/>
              <a:t> </a:t>
            </a:r>
            <a:r>
              <a:rPr lang="ru-RU" dirty="0" smtClean="0"/>
              <a:t>на судно </a:t>
            </a:r>
            <a:r>
              <a:rPr lang="ru-RU" b="1" i="1" dirty="0" smtClean="0"/>
              <a:t>Ласточка</a:t>
            </a:r>
            <a:r>
              <a:rPr lang="ru-RU" dirty="0" smtClean="0"/>
              <a:t>…»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786454"/>
            <a:ext cx="4588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«У него я прослужил три с половиной года,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совершив несколько путешествий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Левант и другие страны.»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 (7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214290"/>
            <a:ext cx="2786082" cy="2490591"/>
          </a:xfrm>
        </p:spPr>
      </p:pic>
      <p:pic>
        <p:nvPicPr>
          <p:cNvPr id="6" name="Содержимое 5" descr="Krugovihin_KrushKorIngerC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0"/>
            <a:ext cx="4429124" cy="6858000"/>
          </a:xfrm>
        </p:spPr>
      </p:pic>
      <p:pic>
        <p:nvPicPr>
          <p:cNvPr id="2050" name="Picture 2" descr="C:\Users\Катерина\Pictures\путиш гуливера\i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643314"/>
            <a:ext cx="3643338" cy="22210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2714620"/>
            <a:ext cx="4279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«…я принял выгодное предложение,</a:t>
            </a:r>
          </a:p>
          <a:p>
            <a:r>
              <a:rPr lang="ru-RU" dirty="0" smtClean="0"/>
              <a:t> владельца судна </a:t>
            </a:r>
            <a:r>
              <a:rPr lang="ru-RU" i="1" dirty="0" smtClean="0"/>
              <a:t>Антилопа, </a:t>
            </a:r>
            <a:r>
              <a:rPr lang="ru-RU" dirty="0" smtClean="0"/>
              <a:t>отправиться</a:t>
            </a:r>
          </a:p>
          <a:p>
            <a:pPr algn="ctr"/>
            <a:r>
              <a:rPr lang="ru-RU" dirty="0" smtClean="0"/>
              <a:t> с ним в Южное море.»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500042"/>
            <a:ext cx="42480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«5 ноября стоял густой туман, так что </a:t>
            </a:r>
          </a:p>
          <a:p>
            <a:pPr algn="ctr"/>
            <a:r>
              <a:rPr lang="ru-RU" b="1" dirty="0" smtClean="0"/>
              <a:t>матросы только на расстоянии</a:t>
            </a:r>
          </a:p>
          <a:p>
            <a:pPr algn="ctr"/>
            <a:r>
              <a:rPr lang="ru-RU" b="1" dirty="0" err="1" smtClean="0"/>
              <a:t>полукабельтова</a:t>
            </a:r>
            <a:r>
              <a:rPr lang="ru-RU" b="1" dirty="0" smtClean="0"/>
              <a:t> от корабля заметили</a:t>
            </a:r>
          </a:p>
          <a:p>
            <a:pPr algn="ctr"/>
            <a:r>
              <a:rPr lang="ru-RU" b="1" dirty="0" smtClean="0"/>
              <a:t> скалу; но ветер был такой сильный, </a:t>
            </a:r>
          </a:p>
          <a:p>
            <a:pPr algn="ctr"/>
            <a:r>
              <a:rPr lang="ru-RU" b="1" dirty="0" smtClean="0"/>
              <a:t>что нас понесло прямо на неё и корабль</a:t>
            </a:r>
          </a:p>
          <a:p>
            <a:pPr algn="ctr"/>
            <a:r>
              <a:rPr lang="ru-RU" b="1" dirty="0" smtClean="0"/>
              <a:t> мгновенно разбился.»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34670"/>
            <a:ext cx="4699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«Опустив глаза как можно ниже, я различил</a:t>
            </a:r>
          </a:p>
          <a:p>
            <a:pPr algn="ctr"/>
            <a:r>
              <a:rPr lang="ru-RU" dirty="0" smtClean="0"/>
              <a:t> перед собою человеческое существо, ростом</a:t>
            </a:r>
          </a:p>
          <a:p>
            <a:pPr algn="ctr"/>
            <a:r>
              <a:rPr lang="ru-RU" dirty="0" smtClean="0"/>
              <a:t> не более шести дюймов…»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ullsiz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125" b="4166"/>
          <a:stretch>
            <a:fillRect/>
          </a:stretch>
        </p:blipFill>
        <p:spPr>
          <a:xfrm>
            <a:off x="5105419" y="214290"/>
            <a:ext cx="4038581" cy="6357982"/>
          </a:xfrm>
        </p:spPr>
      </p:pic>
      <p:pic>
        <p:nvPicPr>
          <p:cNvPr id="3078" name="Picture 6" descr="http://learnteach.ru/img/2015/120418/20405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0"/>
            <a:ext cx="3643338" cy="2155211"/>
          </a:xfrm>
          <a:prstGeom prst="rect">
            <a:avLst/>
          </a:prstGeom>
          <a:noFill/>
        </p:spPr>
      </p:pic>
      <p:pic>
        <p:nvPicPr>
          <p:cNvPr id="8" name="Содержимое 7" descr="0013729c035c13fbfc8225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b="10191"/>
          <a:stretch>
            <a:fillRect/>
          </a:stretch>
        </p:blipFill>
        <p:spPr>
          <a:xfrm>
            <a:off x="500034" y="3643314"/>
            <a:ext cx="4071935" cy="2517877"/>
          </a:xfrm>
        </p:spPr>
      </p:pic>
      <p:sp>
        <p:nvSpPr>
          <p:cNvPr id="5" name="TextBox 4"/>
          <p:cNvSpPr txBox="1"/>
          <p:nvPr/>
        </p:nvSpPr>
        <p:spPr>
          <a:xfrm>
            <a:off x="0" y="2143116"/>
            <a:ext cx="50645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«…Пятистам плотникам и инженерам было</a:t>
            </a:r>
          </a:p>
          <a:p>
            <a:pPr algn="ctr"/>
            <a:r>
              <a:rPr lang="ru-RU" dirty="0" smtClean="0"/>
              <a:t> поручено немедленно изготовить самую</a:t>
            </a:r>
          </a:p>
          <a:p>
            <a:pPr algn="ctr"/>
            <a:r>
              <a:rPr lang="ru-RU" dirty="0" smtClean="0"/>
              <a:t> крупную телегу… Это была деревянная </a:t>
            </a:r>
          </a:p>
          <a:p>
            <a:pPr algn="ctr"/>
            <a:r>
              <a:rPr lang="ru-RU" dirty="0" smtClean="0"/>
              <a:t>платформа, возвышающаяся на 3 дюйма</a:t>
            </a:r>
          </a:p>
          <a:p>
            <a:pPr algn="ctr"/>
            <a:r>
              <a:rPr lang="ru-RU" dirty="0" smtClean="0"/>
              <a:t> от земли, около 7 фунтов в длину и 4 в ширину..»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6143644"/>
            <a:ext cx="4129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«…я спал глубоким сном, в который был</a:t>
            </a:r>
          </a:p>
          <a:p>
            <a:pPr algn="ctr"/>
            <a:r>
              <a:rPr lang="ru-RU" dirty="0" smtClean="0"/>
              <a:t> погружен снотворной микстурой…»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57818" y="5143512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«…где остановилась телега,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возвышался древний храм.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Это здание и было назначено для моего жительства.»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Как лилипуты называли Гулливера?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to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5220" y="1357298"/>
            <a:ext cx="3150071" cy="3733306"/>
          </a:xfrm>
        </p:spPr>
      </p:pic>
      <p:pic>
        <p:nvPicPr>
          <p:cNvPr id="8" name="Содержимое 7" descr="i (11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7290" y="1357298"/>
            <a:ext cx="2786082" cy="3772818"/>
          </a:xfrm>
        </p:spPr>
      </p:pic>
      <p:sp>
        <p:nvSpPr>
          <p:cNvPr id="5" name="TextBox 4"/>
          <p:cNvSpPr txBox="1"/>
          <p:nvPr/>
        </p:nvSpPr>
        <p:spPr>
          <a:xfrm>
            <a:off x="571472" y="5715016"/>
            <a:ext cx="8211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«Его высочайшее величество предлагает недавно прибывшему в наши небесные</a:t>
            </a:r>
          </a:p>
          <a:p>
            <a:pPr algn="ctr"/>
            <a:r>
              <a:rPr lang="ru-RU" dirty="0" smtClean="0"/>
              <a:t> владения </a:t>
            </a:r>
            <a:r>
              <a:rPr lang="ru-RU" b="1" i="1" dirty="0" smtClean="0"/>
              <a:t>Человеку Горе </a:t>
            </a:r>
            <a:r>
              <a:rPr lang="ru-RU" dirty="0" smtClean="0"/>
              <a:t>следующие пункты, которые </a:t>
            </a:r>
            <a:r>
              <a:rPr lang="ru-RU" b="1" i="1" dirty="0" smtClean="0">
                <a:solidFill>
                  <a:srgbClr val="C00000"/>
                </a:solidFill>
              </a:rPr>
              <a:t>Человек Гора</a:t>
            </a:r>
          </a:p>
          <a:p>
            <a:pPr algn="ctr"/>
            <a:r>
              <a:rPr lang="ru-RU" b="1" i="1" dirty="0" smtClean="0"/>
              <a:t> </a:t>
            </a:r>
            <a:r>
              <a:rPr lang="ru-RU" dirty="0" smtClean="0"/>
              <a:t>под торжественной присягой обязуется исполнять…»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affilms.ru/gulliver/30.jpg"/>
          <p:cNvPicPr>
            <a:picLocks noChangeAspect="1" noChangeArrowheads="1"/>
          </p:cNvPicPr>
          <p:nvPr/>
        </p:nvPicPr>
        <p:blipFill>
          <a:blip r:embed="rId2"/>
          <a:srcRect l="3160" t="4201" r="3098" b="13183"/>
          <a:stretch>
            <a:fillRect/>
          </a:stretch>
        </p:blipFill>
        <p:spPr bwMode="auto">
          <a:xfrm>
            <a:off x="1428728" y="1643050"/>
            <a:ext cx="6357982" cy="4214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285728"/>
            <a:ext cx="83142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«…Я с большой радостью и удовольствием дал присягу и подписал эти пункты… </a:t>
            </a:r>
          </a:p>
          <a:p>
            <a:pPr algn="ctr"/>
            <a:r>
              <a:rPr lang="ru-RU" b="1" dirty="0" smtClean="0"/>
              <a:t>После принесения присяги…я получил…»</a:t>
            </a:r>
          </a:p>
          <a:p>
            <a:pPr algn="ctr"/>
            <a:endParaRPr lang="ru-RU" sz="1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Что получил Человек Гора?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5929330"/>
            <a:ext cx="7396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«После принесения присяги мои цепи были немедленно сняты,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и я получил полную  </a:t>
            </a:r>
            <a:r>
              <a:rPr lang="ru-RU" sz="2000" b="1" i="1" dirty="0" smtClean="0"/>
              <a:t>СВОБОДУ</a:t>
            </a:r>
            <a:r>
              <a:rPr lang="ru-RU" sz="2000" b="1" i="1" dirty="0" smtClean="0">
                <a:solidFill>
                  <a:srgbClr val="C00000"/>
                </a:solidFill>
              </a:rPr>
              <a:t>…»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845</Words>
  <PresentationFormat>Экран (4:3)</PresentationFormat>
  <Paragraphs>146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Travels into Several Remote Nations of the World, in Four Parts.  By Lemuel Gulliver, First a Surgeon, and then a Captain  of several Ships Джонатан Свифт «Путешествия Гулливера» Gulliver's Travels Викторина в картинках</vt:lpstr>
      <vt:lpstr>Слайд 2</vt:lpstr>
      <vt:lpstr>Слайд 3</vt:lpstr>
      <vt:lpstr>Слайд 4</vt:lpstr>
      <vt:lpstr>Обращаясь к страницам книги, мыслящий читатель,   найди строки к картинкам-загадкам,  и ты  вновь окунёшься в правдивый  мир сатиры Свифта</vt:lpstr>
      <vt:lpstr>Слайд 6</vt:lpstr>
      <vt:lpstr>Слайд 7</vt:lpstr>
      <vt:lpstr>Как лилипуты называли Гулливера?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Катерина</dc:creator>
  <cp:lastModifiedBy>admin</cp:lastModifiedBy>
  <cp:revision>118</cp:revision>
  <dcterms:created xsi:type="dcterms:W3CDTF">2016-11-02T13:44:03Z</dcterms:created>
  <dcterms:modified xsi:type="dcterms:W3CDTF">2016-11-24T10:28:18Z</dcterms:modified>
</cp:coreProperties>
</file>