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67" r:id="rId6"/>
    <p:sldId id="269" r:id="rId7"/>
    <p:sldId id="259" r:id="rId8"/>
    <p:sldId id="260" r:id="rId9"/>
    <p:sldId id="258" r:id="rId10"/>
    <p:sldId id="265" r:id="rId11"/>
    <p:sldId id="264" r:id="rId12"/>
    <p:sldId id="263" r:id="rId13"/>
    <p:sldId id="262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3399FF"/>
    <a:srgbClr val="2AA636"/>
    <a:srgbClr val="660066"/>
    <a:srgbClr val="0000FF"/>
    <a:srgbClr val="CC66FF"/>
    <a:srgbClr val="66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bg1">
                <a:lumMod val="85000"/>
              </a:schemeClr>
            </a:gs>
            <a:gs pos="100000">
              <a:schemeClr val="accent3">
                <a:lumMod val="75000"/>
                <a:alpha val="3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рнес0007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571480"/>
            <a:ext cx="5929354" cy="4192315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35782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</a:rPr>
              <a:t>«Я </a:t>
            </a:r>
            <a:r>
              <a:rPr lang="ru-RU" sz="4400" b="1" i="1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</a:rPr>
              <a:t>РАССКАЖУ ВАМ ПЕСНЮ</a:t>
            </a:r>
            <a:r>
              <a:rPr lang="ru-RU" sz="4400" b="1" i="1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</a:rPr>
              <a:t>…»</a:t>
            </a:r>
            <a:endParaRPr lang="ru-RU" sz="4400" b="1" i="1" dirty="0">
              <a:ln w="18415" cmpd="sng">
                <a:noFill/>
                <a:prstDash val="solid"/>
              </a:ln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2428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FF"/>
                </a:solidFill>
              </a:rPr>
              <a:t>ИИЦ – Научная библиотека представляет</a:t>
            </a:r>
          </a:p>
          <a:p>
            <a:pPr algn="ctr"/>
            <a:r>
              <a:rPr lang="ru-RU" b="1" i="1" dirty="0" smtClean="0">
                <a:solidFill>
                  <a:srgbClr val="0066FF"/>
                </a:solidFill>
              </a:rPr>
              <a:t>виртуальную выставку к </a:t>
            </a:r>
          </a:p>
          <a:p>
            <a:pPr algn="ctr"/>
            <a:r>
              <a:rPr lang="ru-RU" b="1" i="1" dirty="0" smtClean="0">
                <a:solidFill>
                  <a:srgbClr val="0066FF"/>
                </a:solidFill>
              </a:rPr>
              <a:t>105 - </a:t>
            </a:r>
            <a:r>
              <a:rPr lang="ru-RU" b="1" i="1" dirty="0" err="1" smtClean="0">
                <a:solidFill>
                  <a:srgbClr val="0066FF"/>
                </a:solidFill>
              </a:rPr>
              <a:t>летию</a:t>
            </a:r>
            <a:r>
              <a:rPr lang="ru-RU" b="1" i="1" dirty="0" smtClean="0">
                <a:solidFill>
                  <a:srgbClr val="0066FF"/>
                </a:solidFill>
              </a:rPr>
              <a:t> советского артиста и певца Марка Бернеса</a:t>
            </a:r>
            <a:endParaRPr lang="ru-RU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 леонидом андреевым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000108"/>
            <a:ext cx="4051259" cy="307183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71488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Марк Бернес и Леонид Андреев, 1970-е годы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071546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«Я пою с эстрады вот уже почти тридцать лет, и не помню времени, когда бы отношение к песне было бы таким серьезным, как теперь, когда от песни ждали бы не только какой-то лирической теплоты, но и большой мысли, предельно искреннего чувства, исключающего всякую позу, и обязательного прикосновения к жизненным проблемам…»</a:t>
            </a:r>
          </a:p>
          <a:p>
            <a:pPr algn="ctr"/>
            <a:endParaRPr lang="ru-RU" dirty="0" smtClean="0">
              <a:solidFill>
                <a:srgbClr val="0033CC"/>
              </a:solidFill>
            </a:endParaRP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                   Марк Бернес, 1966 год.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Новая папка\2016-09-14\бернес.BMP"/>
          <p:cNvPicPr>
            <a:picLocks noChangeAspect="1" noChangeArrowheads="1"/>
          </p:cNvPicPr>
          <p:nvPr/>
        </p:nvPicPr>
        <p:blipFill>
          <a:blip r:embed="rId2" cstate="email">
            <a:lum contrast="21000"/>
          </a:blip>
          <a:srcRect/>
          <a:stretch>
            <a:fillRect/>
          </a:stretch>
        </p:blipFill>
        <p:spPr bwMode="auto">
          <a:xfrm>
            <a:off x="214282" y="285728"/>
            <a:ext cx="2643206" cy="3634409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785794"/>
            <a:ext cx="392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С новыми силами певец брался за новые песни. В конце 60-х  прозвучали в его исполнении знаменитые «Я люблю тебя, жизнь!» Э.Колмановского на стихи К.Ваншенкина, «Хотят ли русские войны?» Э.Колмановского на слова Е.Евтушенко, « С чего начинается Родина?» </a:t>
            </a:r>
            <a:r>
              <a:rPr lang="ru-RU" dirty="0" err="1" smtClean="0">
                <a:solidFill>
                  <a:srgbClr val="0033CC"/>
                </a:solidFill>
              </a:rPr>
              <a:t>В.Баснера</a:t>
            </a:r>
            <a:r>
              <a:rPr lang="ru-RU" dirty="0" smtClean="0">
                <a:solidFill>
                  <a:srgbClr val="0033CC"/>
                </a:solidFill>
              </a:rPr>
              <a:t> на слова </a:t>
            </a:r>
            <a:r>
              <a:rPr lang="ru-RU" dirty="0" err="1" smtClean="0">
                <a:solidFill>
                  <a:srgbClr val="0033CC"/>
                </a:solidFill>
              </a:rPr>
              <a:t>Е.Матусовского</a:t>
            </a:r>
            <a:r>
              <a:rPr lang="ru-RU" dirty="0" smtClean="0">
                <a:solidFill>
                  <a:srgbClr val="0033CC"/>
                </a:solidFill>
              </a:rPr>
              <a:t>. Публика по достоинству оценила новый исполнительский подход певца: песни высокого гражданского накала, исполненные в сдержанной манере, приобрели невиданную выразительность и стали популярны в народе.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" name="Рисунок 4" descr="ноты-детских-песен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1785926"/>
            <a:ext cx="2571768" cy="3678334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429132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Однако, несмотря на творческий подъем, здоровье певца ухудшалось. В начале 1969 года Бернес появился во  Всесоюзной  студии грамзаписи. Была готова оркестровая фонограмма, на которую требовалось записать голос. 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Бернес прослушал запись и сказал: «Это, друзья, моя последняя песня,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мое завещание…» Записывались «Журавли»  Я.Френкеля на стихи Р.Гамзатова.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К сожалению, случилось самое худшее. Пластинка с записью песни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появилась в продаже, когда исполнителя уже не стало…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" name="Рисунок 5" descr="zhuravl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214290"/>
            <a:ext cx="2912946" cy="3929090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zhuravli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214290"/>
            <a:ext cx="3143273" cy="3986589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438" y="1428736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«Он предлагал слушателю то, что считал нужным сам, и – удивительное дело! – у всех в зале тут же возникало ощущение, что именно это они мечтали услышать… С его уходом ушел целый жанр: Второго Бернеса не будет».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</a:t>
            </a:r>
            <a:r>
              <a:rPr lang="ru-RU" dirty="0" smtClean="0">
                <a:solidFill>
                  <a:srgbClr val="0033CC"/>
                </a:solidFill>
              </a:rPr>
              <a:t>Ян Френкель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" name="Рисунок 5" descr="mark_bernes_tri_goda_ti_mne_snila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928669"/>
            <a:ext cx="3214710" cy="451442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Вновь, пластинка, кружись,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Настоящее прошлым наполни.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Он любил тебя, жизнь.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Ты люби его тоже и помни!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                          Евгений Евтушенко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бернес000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2571744"/>
            <a:ext cx="2863372" cy="3923746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86314" y="4286256"/>
            <a:ext cx="3500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Я люблю тебя, жизнь,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Что само по себе и не ново.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Я люблю тебя, жизнь,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Я люблю тебя снова и снова.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уж окна зажглись,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Я шагаю с работы устало.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Я люблю тебя, жизнь,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И хочу, чтобы лучше ты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стала!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56307.gif"/>
          <p:cNvPicPr>
            <a:picLocks noChangeAspect="1"/>
          </p:cNvPicPr>
          <p:nvPr/>
        </p:nvPicPr>
        <p:blipFill>
          <a:blip r:embed="rId3"/>
          <a:srcRect t="-1" r="1961" b="22691"/>
          <a:stretch>
            <a:fillRect/>
          </a:stretch>
        </p:blipFill>
        <p:spPr>
          <a:xfrm>
            <a:off x="4929190" y="285728"/>
            <a:ext cx="3044898" cy="3714776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7153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3CC"/>
                </a:solidFill>
              </a:rPr>
              <a:t>                         Список использованной литературы</a:t>
            </a:r>
          </a:p>
          <a:p>
            <a:endParaRPr lang="ru-RU" sz="2000" dirty="0" smtClean="0">
              <a:solidFill>
                <a:srgbClr val="0033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Егорова, Т. Марк Бернес: «Я расскажу вам песню». [</a:t>
            </a:r>
            <a:r>
              <a:rPr lang="ru-RU" sz="2000" dirty="0" smtClean="0">
                <a:solidFill>
                  <a:srgbClr val="0033CC"/>
                </a:solidFill>
              </a:rPr>
              <a:t>Текст</a:t>
            </a:r>
            <a:r>
              <a:rPr lang="ru-RU" sz="2000" dirty="0" smtClean="0">
                <a:solidFill>
                  <a:srgbClr val="0033CC"/>
                </a:solidFill>
              </a:rPr>
              <a:t>] / Т.Егорова // Музыкальная жизнь. – 2007. - № 7. – С. 39-42.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Морозова, Т</a:t>
            </a:r>
            <a:r>
              <a:rPr lang="ru-RU" sz="2000" b="1" dirty="0" smtClean="0">
                <a:solidFill>
                  <a:srgbClr val="0033CC"/>
                </a:solidFill>
              </a:rPr>
              <a:t>. </a:t>
            </a:r>
            <a:r>
              <a:rPr lang="ru-RU" sz="2000" dirty="0" smtClean="0">
                <a:solidFill>
                  <a:srgbClr val="0033CC"/>
                </a:solidFill>
              </a:rPr>
              <a:t>Уходит взвод в туман, в туман, в туман. [Текст] / Т. Морозова // Искусство в школе. — 2015. — № 2. — С. 3-9.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Сидорович, Д. Е</a:t>
            </a:r>
            <a:r>
              <a:rPr lang="ru-RU" sz="2000" b="1" dirty="0" smtClean="0">
                <a:solidFill>
                  <a:srgbClr val="0033CC"/>
                </a:solidFill>
              </a:rPr>
              <a:t>.</a:t>
            </a:r>
            <a:r>
              <a:rPr lang="ru-RU" sz="2000" dirty="0" smtClean="0">
                <a:solidFill>
                  <a:srgbClr val="0033CC"/>
                </a:solidFill>
              </a:rPr>
              <a:t> Великие музыканты ХХ века / </a:t>
            </a:r>
            <a:r>
              <a:rPr lang="ru-RU" sz="2000" dirty="0" err="1" smtClean="0">
                <a:solidFill>
                  <a:srgbClr val="0033CC"/>
                </a:solidFill>
              </a:rPr>
              <a:t>Авт.-сост.Д.Е.Сидорович</a:t>
            </a:r>
            <a:r>
              <a:rPr lang="ru-RU" sz="2000" dirty="0" smtClean="0">
                <a:solidFill>
                  <a:srgbClr val="0033CC"/>
                </a:solidFill>
              </a:rPr>
              <a:t>. — М. : Мартин, 2003. — 512с.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Скороходов, Г. </a:t>
            </a:r>
            <a:r>
              <a:rPr lang="ru-RU" sz="2000" dirty="0" smtClean="0">
                <a:solidFill>
                  <a:srgbClr val="0033CC"/>
                </a:solidFill>
              </a:rPr>
              <a:t>А. Звезды </a:t>
            </a:r>
            <a:r>
              <a:rPr lang="ru-RU" sz="2000" dirty="0" smtClean="0">
                <a:solidFill>
                  <a:srgbClr val="0033CC"/>
                </a:solidFill>
              </a:rPr>
              <a:t>советской эстрады [Текст] : очерки об эстрад. певцах, исполнителях совет. </a:t>
            </a:r>
            <a:r>
              <a:rPr lang="ru-RU" sz="2000" dirty="0" err="1" smtClean="0">
                <a:solidFill>
                  <a:srgbClr val="0033CC"/>
                </a:solidFill>
              </a:rPr>
              <a:t>лирич</a:t>
            </a:r>
            <a:r>
              <a:rPr lang="ru-RU" sz="2000" dirty="0" smtClean="0">
                <a:solidFill>
                  <a:srgbClr val="0033CC"/>
                </a:solidFill>
              </a:rPr>
              <a:t>. песни / Г. Скороходов. — 2-е изд., </a:t>
            </a:r>
            <a:r>
              <a:rPr lang="ru-RU" sz="2000" dirty="0" err="1" smtClean="0">
                <a:solidFill>
                  <a:srgbClr val="0033CC"/>
                </a:solidFill>
              </a:rPr>
              <a:t>испр</a:t>
            </a:r>
            <a:r>
              <a:rPr lang="ru-RU" sz="2000" dirty="0" smtClean="0">
                <a:solidFill>
                  <a:srgbClr val="0033CC"/>
                </a:solidFill>
              </a:rPr>
              <a:t>. и доп. — М. : Совет. композитор, 1986. — 184 с. </a:t>
            </a:r>
            <a:endParaRPr lang="ru-RU" sz="2000" dirty="0" smtClean="0">
              <a:solidFill>
                <a:srgbClr val="0033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Эстрада России. Двадцатый век. Лексикон. [Текст] </a:t>
            </a:r>
            <a:r>
              <a:rPr lang="ru-RU" sz="2000" dirty="0" smtClean="0">
                <a:solidFill>
                  <a:srgbClr val="0033CC"/>
                </a:solidFill>
              </a:rPr>
              <a:t>— </a:t>
            </a:r>
            <a:r>
              <a:rPr lang="ru-RU" sz="2000" dirty="0" smtClean="0">
                <a:solidFill>
                  <a:srgbClr val="0033CC"/>
                </a:solidFill>
              </a:rPr>
              <a:t>М. : РОССПЭН, 2000. — 748с.</a:t>
            </a:r>
            <a:endParaRPr lang="ru-RU" sz="2000" dirty="0" smtClean="0">
              <a:solidFill>
                <a:srgbClr val="0033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Я </a:t>
            </a:r>
            <a:r>
              <a:rPr lang="ru-RU" sz="2000" dirty="0" smtClean="0">
                <a:solidFill>
                  <a:srgbClr val="0033CC"/>
                </a:solidFill>
              </a:rPr>
              <a:t>люблю тебя, жизнь </a:t>
            </a:r>
            <a:r>
              <a:rPr lang="ru-RU" sz="2000" dirty="0" smtClean="0">
                <a:solidFill>
                  <a:srgbClr val="0033CC"/>
                </a:solidFill>
              </a:rPr>
              <a:t>! [</a:t>
            </a:r>
            <a:r>
              <a:rPr lang="ru-RU" sz="2000" dirty="0" smtClean="0">
                <a:solidFill>
                  <a:srgbClr val="0033CC"/>
                </a:solidFill>
              </a:rPr>
              <a:t>Ноты] : песни из репертуара Марка Бернеса : для голоса в </a:t>
            </a:r>
            <a:r>
              <a:rPr lang="ru-RU" sz="2000" dirty="0" err="1" smtClean="0">
                <a:solidFill>
                  <a:srgbClr val="0033CC"/>
                </a:solidFill>
              </a:rPr>
              <a:t>сопровожд</a:t>
            </a:r>
            <a:r>
              <a:rPr lang="ru-RU" sz="2000" dirty="0" smtClean="0">
                <a:solidFill>
                  <a:srgbClr val="0033CC"/>
                </a:solidFill>
              </a:rPr>
              <a:t>. </a:t>
            </a:r>
            <a:r>
              <a:rPr lang="ru-RU" sz="2000" dirty="0" err="1" smtClean="0">
                <a:solidFill>
                  <a:srgbClr val="0033CC"/>
                </a:solidFill>
              </a:rPr>
              <a:t>фп</a:t>
            </a:r>
            <a:r>
              <a:rPr lang="ru-RU" sz="2000" dirty="0" smtClean="0">
                <a:solidFill>
                  <a:srgbClr val="0033CC"/>
                </a:solidFill>
              </a:rPr>
              <a:t>. (баяна, гит. / сост. Г. </a:t>
            </a:r>
            <a:r>
              <a:rPr lang="ru-RU" sz="2000" dirty="0" err="1" smtClean="0">
                <a:solidFill>
                  <a:srgbClr val="0033CC"/>
                </a:solidFill>
              </a:rPr>
              <a:t>Голуб</a:t>
            </a:r>
            <a:r>
              <a:rPr lang="ru-RU" sz="2000" dirty="0" smtClean="0">
                <a:solidFill>
                  <a:srgbClr val="0033CC"/>
                </a:solidFill>
              </a:rPr>
              <a:t>. — М. : Музыка, 1971. — 58 с. </a:t>
            </a:r>
            <a:endParaRPr lang="ru-RU" sz="2000" dirty="0" smtClean="0">
              <a:solidFill>
                <a:srgbClr val="0033CC"/>
              </a:solidFill>
            </a:endParaRPr>
          </a:p>
          <a:p>
            <a:endParaRPr lang="ru-RU" sz="2000" dirty="0" smtClean="0">
              <a:solidFill>
                <a:srgbClr val="0033CC"/>
              </a:solidFill>
            </a:endParaRPr>
          </a:p>
          <a:p>
            <a:endParaRPr lang="ru-RU" sz="2000" dirty="0" smtClean="0">
              <a:solidFill>
                <a:srgbClr val="0033CC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нес000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928670"/>
            <a:ext cx="3057267" cy="4765145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785794"/>
            <a:ext cx="4429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Марк Наумович Бернес (1911-1969) – советский артист, эстрадный певец как никто другой покорял слушателя своим безупречным вкусом и тактом. Песни, спетые Бернесом в разные годы: «Тучи над городом встали», «Темная ночь», «С чего начинается Родина»,  «Я люблю тебя, жизнь», «Сережа с Малой Бронной» и </a:t>
            </a:r>
            <a:r>
              <a:rPr lang="ru-RU" dirty="0" smtClean="0">
                <a:solidFill>
                  <a:srgbClr val="0033CC"/>
                </a:solidFill>
              </a:rPr>
              <a:t>другие </a:t>
            </a:r>
            <a:r>
              <a:rPr lang="ru-RU" dirty="0" smtClean="0">
                <a:solidFill>
                  <a:srgbClr val="0033CC"/>
                </a:solidFill>
              </a:rPr>
              <a:t>– с полным правом стали классикой песенного жанра.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Бернес поражал  своей творческой энергией, фактически выступая соавтором поэта и композитора. Обычно он сам давал идею песни, подсказывал тему, а далее на плечи певца ложилась ответственность по выбору наиболее выразительного варианта музыки.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8-Mark-v-shestiletnem-vozrast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57818" y="642918"/>
            <a:ext cx="3071834" cy="40005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514351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1918 год. Марк Нейман – гимназист харьковской мужской гимназии 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47149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Марк Наумович Бернес (Нейман) родился </a:t>
            </a:r>
            <a:endParaRPr lang="ru-RU" dirty="0" smtClean="0">
              <a:solidFill>
                <a:srgbClr val="0033CC"/>
              </a:solidFill>
            </a:endParaRP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8 </a:t>
            </a:r>
            <a:r>
              <a:rPr lang="ru-RU" dirty="0" smtClean="0">
                <a:solidFill>
                  <a:srgbClr val="0033CC"/>
                </a:solidFill>
              </a:rPr>
              <a:t>октября 1911 года в городке Нежин в семье старьевщика. Отец мечтал о лучшей доле для своих сыновей (их было трое</a:t>
            </a:r>
            <a:r>
              <a:rPr lang="ru-RU" dirty="0" smtClean="0">
                <a:solidFill>
                  <a:srgbClr val="0033CC"/>
                </a:solidFill>
              </a:rPr>
              <a:t>), </a:t>
            </a:r>
            <a:r>
              <a:rPr lang="ru-RU" dirty="0" smtClean="0">
                <a:solidFill>
                  <a:srgbClr val="0033CC"/>
                </a:solidFill>
              </a:rPr>
              <a:t>и </a:t>
            </a:r>
            <a:r>
              <a:rPr lang="ru-RU" dirty="0" smtClean="0">
                <a:solidFill>
                  <a:srgbClr val="0033CC"/>
                </a:solidFill>
              </a:rPr>
              <a:t>с</a:t>
            </a:r>
            <a:r>
              <a:rPr lang="ru-RU" dirty="0" smtClean="0">
                <a:solidFill>
                  <a:srgbClr val="0033CC"/>
                </a:solidFill>
              </a:rPr>
              <a:t>о </a:t>
            </a:r>
            <a:r>
              <a:rPr lang="ru-RU" dirty="0" smtClean="0">
                <a:solidFill>
                  <a:srgbClr val="0033CC"/>
                </a:solidFill>
              </a:rPr>
              <a:t>временем семья перебралась в </a:t>
            </a:r>
            <a:r>
              <a:rPr lang="ru-RU" dirty="0" smtClean="0">
                <a:solidFill>
                  <a:srgbClr val="0033CC"/>
                </a:solidFill>
              </a:rPr>
              <a:t>Харьков. Мальчик </a:t>
            </a:r>
            <a:r>
              <a:rPr lang="ru-RU" dirty="0" smtClean="0">
                <a:solidFill>
                  <a:srgbClr val="0033CC"/>
                </a:solidFill>
              </a:rPr>
              <a:t>о</a:t>
            </a:r>
            <a:r>
              <a:rPr lang="ru-RU" dirty="0" smtClean="0">
                <a:solidFill>
                  <a:srgbClr val="0033CC"/>
                </a:solidFill>
              </a:rPr>
              <a:t>кончил гимназию, и отец </a:t>
            </a:r>
            <a:r>
              <a:rPr lang="ru-RU" dirty="0" smtClean="0">
                <a:solidFill>
                  <a:srgbClr val="0033CC"/>
                </a:solidFill>
              </a:rPr>
              <a:t>отправил </a:t>
            </a:r>
            <a:r>
              <a:rPr lang="ru-RU" dirty="0" smtClean="0">
                <a:solidFill>
                  <a:srgbClr val="0033CC"/>
                </a:solidFill>
              </a:rPr>
              <a:t>его учиться </a:t>
            </a:r>
            <a:r>
              <a:rPr lang="ru-RU" dirty="0" smtClean="0">
                <a:solidFill>
                  <a:srgbClr val="0033CC"/>
                </a:solidFill>
              </a:rPr>
              <a:t>в торгово-промышленное </a:t>
            </a:r>
            <a:r>
              <a:rPr lang="ru-RU" dirty="0" smtClean="0">
                <a:solidFill>
                  <a:srgbClr val="0033CC"/>
                </a:solidFill>
              </a:rPr>
              <a:t>училище.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В Харькове </a:t>
            </a:r>
            <a:r>
              <a:rPr lang="ru-RU" dirty="0" smtClean="0">
                <a:solidFill>
                  <a:srgbClr val="0033CC"/>
                </a:solidFill>
              </a:rPr>
              <a:t>был театр Миссури и сад </a:t>
            </a:r>
            <a:r>
              <a:rPr lang="ru-RU" dirty="0" err="1" smtClean="0">
                <a:solidFill>
                  <a:srgbClr val="0033CC"/>
                </a:solidFill>
              </a:rPr>
              <a:t>Триволи</a:t>
            </a:r>
            <a:r>
              <a:rPr lang="ru-RU" dirty="0" smtClean="0">
                <a:solidFill>
                  <a:srgbClr val="0033CC"/>
                </a:solidFill>
              </a:rPr>
              <a:t>, где проводились эстрадные концерты. Мальчик буквально «заболел» театром и решил обязательно стать артистом, несмотря на недовольство </a:t>
            </a:r>
            <a:r>
              <a:rPr lang="ru-RU" dirty="0" smtClean="0">
                <a:solidFill>
                  <a:srgbClr val="0033CC"/>
                </a:solidFill>
              </a:rPr>
              <a:t>родителей. В </a:t>
            </a:r>
            <a:r>
              <a:rPr lang="ru-RU" dirty="0" smtClean="0">
                <a:solidFill>
                  <a:srgbClr val="0033CC"/>
                </a:solidFill>
              </a:rPr>
              <a:t>17 лет он с двумя бутербродами в кармане сбежал в Москву и устроился статистом сразу в несколько театров: Театр </a:t>
            </a:r>
            <a:r>
              <a:rPr lang="ru-RU" dirty="0" err="1" smtClean="0">
                <a:solidFill>
                  <a:srgbClr val="0033CC"/>
                </a:solidFill>
              </a:rPr>
              <a:t>Корша</a:t>
            </a:r>
            <a:r>
              <a:rPr lang="ru-RU" dirty="0" smtClean="0">
                <a:solidFill>
                  <a:srgbClr val="0033CC"/>
                </a:solidFill>
              </a:rPr>
              <a:t>, Театр Революции, Малый театр. Нередко молоденькому пареньку, взявшему себе псевдоним Бернес, приходилось играть в двух театрах в один вечер. 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нес 30-е годы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3" y="357166"/>
            <a:ext cx="2500331" cy="313767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400050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</a:rPr>
              <a:t>Бернес в начале 30-х годов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14290"/>
            <a:ext cx="5572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Зимой 1930-го года </a:t>
            </a:r>
            <a:r>
              <a:rPr lang="ru-RU" dirty="0" smtClean="0">
                <a:solidFill>
                  <a:srgbClr val="0033CC"/>
                </a:solidFill>
              </a:rPr>
              <a:t>в </a:t>
            </a:r>
            <a:r>
              <a:rPr lang="ru-RU" dirty="0" smtClean="0">
                <a:solidFill>
                  <a:srgbClr val="0033CC"/>
                </a:solidFill>
              </a:rPr>
              <a:t>судьбе Бернеса произошли перемены: он был принят в Московский драматический театр актером и вскоре получил комнату в доме напротив тетра. В </a:t>
            </a:r>
            <a:r>
              <a:rPr lang="ru-RU" dirty="0" smtClean="0">
                <a:solidFill>
                  <a:srgbClr val="0033CC"/>
                </a:solidFill>
              </a:rPr>
              <a:t>1936 году </a:t>
            </a:r>
            <a:r>
              <a:rPr lang="ru-RU" dirty="0" smtClean="0">
                <a:solidFill>
                  <a:srgbClr val="0033CC"/>
                </a:solidFill>
              </a:rPr>
              <a:t>режиссер Мосфильма  В. Червяков пригласил Марка Бернеса на эпизод в фильме «Заключенные». Тут его и заметил режиссер Сергей Юткевич  и предложил  роль инженера Красовского в фильме «Шахтеры».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" name="Рисунок 5" descr="Берн. в фильме шахтер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2857496"/>
            <a:ext cx="3000396" cy="31432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6248" y="6143644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</a:rPr>
              <a:t>Бернес в фильме «Шахтеры», 1937 год.</a:t>
            </a:r>
            <a:endParaRPr lang="ru-RU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Своим нестандартным поведением перед камерой, ослепительной мужественной улыбкой, особой, «</a:t>
            </a:r>
            <a:r>
              <a:rPr lang="ru-RU" dirty="0" err="1" smtClean="0">
                <a:solidFill>
                  <a:srgbClr val="0033CC"/>
                </a:solidFill>
              </a:rPr>
              <a:t>бернесовской</a:t>
            </a:r>
            <a:r>
              <a:rPr lang="ru-RU" dirty="0" smtClean="0">
                <a:solidFill>
                  <a:srgbClr val="0033CC"/>
                </a:solidFill>
              </a:rPr>
              <a:t>» манерой общения с коллегами он покорил Сергея Юткевича, и режиссер пригласил Марка на съемки в новой кинокартине. Исполняя роль Кости </a:t>
            </a:r>
            <a:r>
              <a:rPr lang="ru-RU" dirty="0" err="1" smtClean="0">
                <a:solidFill>
                  <a:srgbClr val="0033CC"/>
                </a:solidFill>
              </a:rPr>
              <a:t>Жигулева</a:t>
            </a:r>
            <a:r>
              <a:rPr lang="ru-RU" dirty="0" smtClean="0">
                <a:solidFill>
                  <a:srgbClr val="0033CC"/>
                </a:solidFill>
              </a:rPr>
              <a:t> в фильме «Человек с ружьем», Бернес чувствовал незавершенность этого образа, отсутствие в нем чего-то очень важного и весомого, того последнего штриха, который дал бы его герою, хоть и второстепенному, возможность прожить на экране полнокровную, запоминающуюся жизнь. И высказал свое мнение режиссеру: этим последним штрихом должна стать песня. Режиссер согласился. С песней «Тучи над городом встали» Марк Бернес и взошел на кинематографический олимп. Песня превратилась в настоящий шлягер, который распевала вся страна.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0007-007-M.-Bernes-v-filme-CHelovek-s-ruzhem-v-roli-Kosti-ZHigulev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14942" y="785794"/>
            <a:ext cx="3603460" cy="378621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29256" y="492919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Бернес в роли Кости </a:t>
            </a:r>
            <a:r>
              <a:rPr lang="ru-RU" sz="1600" b="1" dirty="0" err="1" smtClean="0">
                <a:solidFill>
                  <a:srgbClr val="0033CC"/>
                </a:solidFill>
              </a:rPr>
              <a:t>Жигулева</a:t>
            </a:r>
            <a:r>
              <a:rPr lang="ru-RU" sz="1600" b="1" dirty="0" smtClean="0">
                <a:solidFill>
                  <a:srgbClr val="0033CC"/>
                </a:solidFill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«Человек с ружьем» 1938 г.</a:t>
            </a:r>
            <a:endParaRPr lang="ru-RU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4357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В 1938  году композитор Никита Богословский сочинил для фильма «Истребители», где Бернес играл главную роль летчика Сергея Кожухова, песню </a:t>
            </a:r>
            <a:r>
              <a:rPr lang="ru-RU" dirty="0" smtClean="0">
                <a:solidFill>
                  <a:srgbClr val="0033CC"/>
                </a:solidFill>
              </a:rPr>
              <a:t>«В </a:t>
            </a:r>
            <a:r>
              <a:rPr lang="ru-RU" dirty="0" smtClean="0">
                <a:solidFill>
                  <a:srgbClr val="0033CC"/>
                </a:solidFill>
              </a:rPr>
              <a:t>далекий край товарищ  улетает», которая мгновенно стала популярной и на долгие десятилетия вошла в репертуар Марка Бернеса. Но наибольший успех ждал его в фильме Леонида Лукова « Два бойца», работа над которой шла в тяжелые годы войны. Бернес исполнил в картине одну из главных ролей, лучшую в своей </a:t>
            </a:r>
            <a:r>
              <a:rPr lang="ru-RU" dirty="0" err="1" smtClean="0">
                <a:solidFill>
                  <a:srgbClr val="0033CC"/>
                </a:solidFill>
              </a:rPr>
              <a:t>кинобиографии</a:t>
            </a:r>
            <a:r>
              <a:rPr lang="ru-RU" dirty="0" smtClean="0">
                <a:solidFill>
                  <a:srgbClr val="0033CC"/>
                </a:solidFill>
              </a:rPr>
              <a:t>, – роль солдата Аркадия Дзюбина.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бернес000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4942" y="1000108"/>
            <a:ext cx="3429024" cy="4782300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нес0004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928802"/>
            <a:ext cx="3103460" cy="3985716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бернес.BMP"/>
          <p:cNvPicPr>
            <a:picLocks noChangeAspect="1"/>
          </p:cNvPicPr>
          <p:nvPr/>
        </p:nvPicPr>
        <p:blipFill>
          <a:blip r:embed="rId3" cstate="email">
            <a:lum bright="-3000" contrast="26000"/>
          </a:blip>
          <a:srcRect/>
          <a:stretch>
            <a:fillRect/>
          </a:stretch>
        </p:blipFill>
        <p:spPr>
          <a:xfrm>
            <a:off x="857224" y="2786058"/>
            <a:ext cx="2714644" cy="3744573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В этом фильме Бернес </a:t>
            </a:r>
            <a:r>
              <a:rPr lang="ru-RU" dirty="0" smtClean="0">
                <a:solidFill>
                  <a:srgbClr val="0033CC"/>
                </a:solidFill>
              </a:rPr>
              <a:t>исполнил песню «Темная ночь»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(муз. </a:t>
            </a:r>
            <a:r>
              <a:rPr lang="ru-RU" dirty="0" smtClean="0">
                <a:solidFill>
                  <a:srgbClr val="0033CC"/>
                </a:solidFill>
              </a:rPr>
              <a:t>Н.Богословского, сл. </a:t>
            </a:r>
            <a:r>
              <a:rPr lang="ru-RU" dirty="0" err="1" smtClean="0">
                <a:solidFill>
                  <a:srgbClr val="0033CC"/>
                </a:solidFill>
              </a:rPr>
              <a:t>В.Агатова</a:t>
            </a:r>
            <a:r>
              <a:rPr lang="ru-RU" dirty="0" smtClean="0">
                <a:solidFill>
                  <a:srgbClr val="0033CC"/>
                </a:solidFill>
              </a:rPr>
              <a:t>) </a:t>
            </a:r>
            <a:r>
              <a:rPr lang="ru-RU" dirty="0" smtClean="0">
                <a:solidFill>
                  <a:srgbClr val="0033CC"/>
                </a:solidFill>
              </a:rPr>
              <a:t>и «Шаланды», которые помогли актеру понять образ Дзюбина  и придали ему  достоверную музыкальную характеристику. Фильм принес Бернесу оглушительный успех и популярность, а песня «Темная ночь» обрела всенародную известность.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333685"/>
            <a:ext cx="5357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Темная ночь, только пули свистят по степи,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Только ветер гудит в проводах, тускло звезды </a:t>
            </a:r>
            <a:endParaRPr lang="ru-RU" sz="1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мерцают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темную ночь ты, любимая, знаю, не спишь,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у детской кроватки тайком ты слезу утираешь.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я люблю глубину твоих ласковых глаз,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я хочу к ним прижаться сейчас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губами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Темная ночь разделяет, любимая, нас,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тревожная черная степь пролегла между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нами.</a:t>
            </a:r>
          </a:p>
          <a:p>
            <a:endParaRPr lang="ru-RU" sz="1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Верю в тебя, дорогую подругу мою.</a:t>
            </a: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Эта вера от пули меня темной ночью хранила.</a:t>
            </a: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Радостно мне, я спокоен в смертельном бою.</a:t>
            </a: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Знаю, встретишь с любовью меня, что б со мной </a:t>
            </a: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ни случилось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нес000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2677092" cy="3786190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бернес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14414" y="1643050"/>
            <a:ext cx="2761728" cy="3857652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500042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С Никитой Богословским Бернес записал одну из первых своих   пластинок « Любимый город». После ее выхода стало ясно, какие творческие приемы предпочитает использовать артист. </a:t>
            </a:r>
            <a:endParaRPr lang="ru-RU" dirty="0" smtClean="0">
              <a:solidFill>
                <a:srgbClr val="0033CC"/>
              </a:solidFill>
            </a:endParaRP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Песни </a:t>
            </a:r>
            <a:r>
              <a:rPr lang="ru-RU" dirty="0" smtClean="0">
                <a:solidFill>
                  <a:srgbClr val="0033CC"/>
                </a:solidFill>
              </a:rPr>
              <a:t>в его исполнении становились интимными, они словно были рассчитаны на одного слушателя. Этот прием срабатывал безошибочно и обусловил огромный успех  Бернеса на эстраде.  Когда в 1947 году по радио прозвучала песня «Эх, путь-дорожка фронтовая!», она сразу стала любимой миллионами слушателей.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рнес0009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2953663" cy="3786214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бернес000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2357430"/>
            <a:ext cx="2500330" cy="3285890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71435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29124" y="500042"/>
            <a:ext cx="4214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К сожалению, творческий путь Марка Бернеса не всегда был усыпан розами. В жизни певца  пролегла такая черная полоса: стоило Бернесу пропеть какую-нибудь новую песню, стоило этой песне сделаться популярной, как ее тут же записывал исполнитель – с «хорошим» голосом. Причем это делалось не из зависти, а по указанию сверху. И с тех пор песня звучала в эфире и на концертах исключительно в «</a:t>
            </a:r>
            <a:r>
              <a:rPr lang="ru-RU" dirty="0" err="1" smtClean="0">
                <a:solidFill>
                  <a:srgbClr val="0033CC"/>
                </a:solidFill>
              </a:rPr>
              <a:t>небернесовской</a:t>
            </a:r>
            <a:r>
              <a:rPr lang="ru-RU" dirty="0" smtClean="0">
                <a:solidFill>
                  <a:srgbClr val="0033CC"/>
                </a:solidFill>
              </a:rPr>
              <a:t>» версии. Причиной этому явлению служила нелюбовь правительства к певцу. Гонения, которым подвергся Бернес, связаны не с именем Сталина, а с именем «отца» оттепели – Н.С.Хрущева. Когда к власти пришел Л.И.Брежнев, ситуация изменилась: певец  вернулся на эстраду с новым репертуаром.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Georg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1400</Words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122</cp:revision>
  <dcterms:modified xsi:type="dcterms:W3CDTF">2016-09-14T09:32:15Z</dcterms:modified>
</cp:coreProperties>
</file>