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6" r:id="rId6"/>
    <p:sldId id="272" r:id="rId7"/>
    <p:sldId id="264" r:id="rId8"/>
    <p:sldId id="267" r:id="rId9"/>
    <p:sldId id="268" r:id="rId10"/>
    <p:sldId id="269" r:id="rId11"/>
    <p:sldId id="270" r:id="rId12"/>
    <p:sldId id="265" r:id="rId13"/>
    <p:sldId id="260" r:id="rId14"/>
    <p:sldId id="261" r:id="rId15"/>
    <p:sldId id="262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4AA"/>
    <a:srgbClr val="6600FF"/>
    <a:srgbClr val="822DFF"/>
    <a:srgbClr val="CC99FF"/>
    <a:srgbClr val="B0D89C"/>
    <a:srgbClr val="C8E4BA"/>
    <a:srgbClr val="CCCC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451_bnhover.jp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5486400" cy="6858000"/>
          </a:xfrm>
          <a:prstGeom prst="rect">
            <a:avLst/>
          </a:prstGeom>
          <a:ln>
            <a:solidFill>
              <a:srgbClr val="CC99FF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786050" y="2643182"/>
            <a:ext cx="6215074" cy="1569660"/>
          </a:xfrm>
          <a:prstGeom prst="rect">
            <a:avLst/>
          </a:prstGeom>
          <a:solidFill>
            <a:schemeClr val="accent6">
              <a:lumMod val="20000"/>
              <a:lumOff val="80000"/>
              <a:alpha val="44000"/>
            </a:schemeClr>
          </a:solidFill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История науки. </a:t>
            </a:r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Судьбы</a:t>
            </a:r>
            <a:endParaRPr lang="ru-RU" sz="4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285728"/>
            <a:ext cx="32861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ИИЦ – Научная библиотека представляет виртуальную выставку</a:t>
            </a:r>
          </a:p>
          <a:p>
            <a:pPr algn="ctr"/>
            <a:endParaRPr lang="ru-RU" sz="1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ко Дню российской науки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4429132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Ученые – юбиляры </a:t>
            </a:r>
          </a:p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2016 года в области математики и физики 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357166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Cambria" pitchFamily="18" charset="0"/>
              </a:rPr>
              <a:t>«Нашей первой, главной задачей является развитие перспективной науки. Наша вторая главная задача заключается в том, чтобы по возможности видеть, что дает для практики, для жизни эта перспективная наука, и предлагать рекомендации, выдвигать предложения о практическом применении научных достижений».</a:t>
            </a:r>
          </a:p>
          <a:p>
            <a:endParaRPr lang="ru-RU" dirty="0" smtClean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                                                                                                            М. В. Келдыш 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5" name="Рисунок 4" descr="наука00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2399974"/>
            <a:ext cx="2857520" cy="409366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857620" y="2928934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Cambria" pitchFamily="18" charset="0"/>
              </a:rPr>
              <a:t>Жизненные принципы Мстислава Келдыша:</a:t>
            </a:r>
          </a:p>
          <a:p>
            <a:pPr algn="ctr"/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b="1" i="1" dirty="0" smtClean="0">
                <a:latin typeface="Cambria" pitchFamily="18" charset="0"/>
              </a:rPr>
              <a:t>не бороться со злом, а браться и делать добрые, хорошие дела;</a:t>
            </a:r>
          </a:p>
          <a:p>
            <a:pPr algn="ctr"/>
            <a:r>
              <a:rPr lang="ru-RU" b="1" i="1" dirty="0" smtClean="0">
                <a:latin typeface="Cambria" pitchFamily="18" charset="0"/>
              </a:rPr>
              <a:t>не слушать жалобы в отсутствие того, на кого жалоба;</a:t>
            </a:r>
          </a:p>
          <a:p>
            <a:pPr algn="ctr"/>
            <a:r>
              <a:rPr lang="ru-RU" b="1" i="1" dirty="0" smtClean="0">
                <a:latin typeface="Cambria" pitchFamily="18" charset="0"/>
              </a:rPr>
              <a:t>никому ничего не обещать, но уж если пообещал, то сделать, даже если обстоятельства ухудшились.</a:t>
            </a:r>
            <a:endParaRPr lang="ru-RU" b="1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3438" y="2928934"/>
            <a:ext cx="42148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В 1957 году М. В. Келдыш едва не получил Нобелевскую премию 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(вместе с С.П. Королёвым) за первый искусственный спутник Земли. Шведская Академия прислала запрос в Москву, но российские чиновники побоялись нарушить режим секретности вокруг советской космической программы.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25-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2000240"/>
            <a:ext cx="3600475" cy="3646051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14348" y="6072206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ambria" pitchFamily="18" charset="0"/>
              </a:rPr>
              <a:t>С.П.Королёв и М.В.Келдыш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860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Cambria" pitchFamily="18" charset="0"/>
              </a:rPr>
              <a:t>«История науки воскрешает перед нами захватывающую картину проникновения человеческого гения в глубочайшие тайны мира, величайшие проявления человеческого интеллекта и примеры </a:t>
            </a:r>
          </a:p>
          <a:p>
            <a:pPr algn="ctr"/>
            <a:r>
              <a:rPr lang="ru-RU" b="1" i="1" dirty="0" smtClean="0">
                <a:latin typeface="Cambria" pitchFamily="18" charset="0"/>
              </a:rPr>
              <a:t>борьбы во имя истины».</a:t>
            </a:r>
          </a:p>
          <a:p>
            <a:pPr algn="ctr"/>
            <a:r>
              <a:rPr lang="ru-RU" b="1" i="1" dirty="0" smtClean="0">
                <a:latin typeface="Cambria" pitchFamily="18" charset="0"/>
              </a:rPr>
              <a:t>      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                                                                                      Мстислав Келдыш</a:t>
            </a:r>
          </a:p>
          <a:p>
            <a:endParaRPr lang="ru-RU" b="1" i="1" dirty="0" smtClean="0">
              <a:latin typeface="Cambria" pitchFamily="18" charset="0"/>
            </a:endParaRPr>
          </a:p>
          <a:p>
            <a:r>
              <a:rPr lang="ru-RU" b="1" i="1" dirty="0" smtClean="0">
                <a:latin typeface="Cambria" pitchFamily="18" charset="0"/>
              </a:rPr>
              <a:t>                                                                                                  </a:t>
            </a:r>
            <a:endParaRPr lang="ru-RU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аука0016.JPG"/>
          <p:cNvPicPr>
            <a:picLocks noChangeAspect="1"/>
          </p:cNvPicPr>
          <p:nvPr/>
        </p:nvPicPr>
        <p:blipFill>
          <a:blip r:embed="rId2" cstate="email"/>
          <a:srcRect r="-123"/>
          <a:stretch>
            <a:fillRect/>
          </a:stretch>
        </p:blipFill>
        <p:spPr>
          <a:xfrm>
            <a:off x="642910" y="2714596"/>
            <a:ext cx="3286148" cy="41434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наука00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2785932"/>
            <a:ext cx="3000396" cy="407206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596" y="21429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Вклад академика М.В.Келдыша в становление и развитие отечественной космонавтики огромен. Начав работать по космической тематике в середине 50-х годов в творческом сотрудничестве с С.П. Королёвым, он стал одним из инициаторов широкого развёртывания работ по изучению и освоению космоса. Начиная с первого искусственного спутника, участвовал практически во всех космических программах страны. Долгие годы его деятельность в области космонавтики была засекречена, в газетах М.В. Келдыш 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условно назывался «теоретик космонавтики». 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2152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Cambria" pitchFamily="18" charset="0"/>
              </a:rPr>
              <a:t>"Ученый прежде всего – человек. И поэтому мораль, нравственные ценности важней всего – и в личной и в общественной жизни, и в научной работе". </a:t>
            </a:r>
            <a:r>
              <a:rPr lang="ru-RU" dirty="0" smtClean="0">
                <a:latin typeface="Cambria" pitchFamily="18" charset="0"/>
              </a:rPr>
              <a:t>   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</a:t>
            </a:r>
          </a:p>
          <a:p>
            <a:r>
              <a:rPr lang="ru-RU" dirty="0" smtClean="0">
                <a:latin typeface="Cambria" pitchFamily="18" charset="0"/>
              </a:rPr>
              <a:t>                                                                                                           А.Д.Сахаров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3" name="Рисунок 2" descr="495_36878_thumb[4]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2910" y="2285992"/>
            <a:ext cx="2928958" cy="3571900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95750" y="3244215"/>
          <a:ext cx="952500" cy="369570"/>
        </p:xfrm>
        <a:graphic>
          <a:graphicData uri="http://schemas.openxmlformats.org/drawingml/2006/table">
            <a:tbl>
              <a:tblPr/>
              <a:tblGrid>
                <a:gridCol w="476250"/>
                <a:gridCol w="47625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071934" y="2428868"/>
            <a:ext cx="44291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Андрей Дмитриевич Сахаров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(1921-1989). </a:t>
            </a:r>
            <a:r>
              <a:rPr lang="ru-RU" dirty="0" smtClean="0">
                <a:latin typeface="Cambria" pitchFamily="18" charset="0"/>
              </a:rPr>
              <a:t>Советский физик-теоретик, академик АН СССР (1953), один из создателей первой советской водородной бомбы. Общественный деятель, диссидент и правозащитник; народный депутат СССР, автор проекта конституции Союза Советских Республик Европы и Азии. Лауреат Нобелевской премии мира за 1975 год.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ука00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2603936" cy="371475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наука00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8662" y="1785926"/>
            <a:ext cx="2716358" cy="413996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786182" y="857232"/>
            <a:ext cx="51435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А. Сахаров совместно с российским физиком-теоретиком И. Е. Таммом предложил идею магнитного удержания высокотемпературной плазмы. С конца 50-х годов активно выступал за прекращение испытаний ядерного оружия. С конца 60-х — начала 70-х годов Андрей Дмитриевич один из лидеров правозащитного движения. В работе «Размышления о прогрессе, мирном сосуществовании и интеллектуальной свободе» (1968) Сахаров рассмотрел угрозы человечеству, связанные с его разобщенностью, противостоянием социалистических и капиталистических систем: ядерная война, голод, экологические и демографические катастрофы, дегуманизация общества, расизм, национализм, диктаторские террористические режимы. 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ука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29322" y="857232"/>
            <a:ext cx="2836390" cy="414340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71472" y="571480"/>
            <a:ext cx="50720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В демократизации и демилитаризации общества, утверждении интеллектуальной свободы, социальном и научно-техническом прогрессе, ведущих к сближению двух систем, Сахаров видел альтернативу гибели человечества. Публикация «Размышлений…» на Западе послужила поводом для отстранения Сахарова от секретных работ; после протеста против ввода войск в Афганистан Сахаров в январе 1980 года был лишен всех государственных наград и сослан в город Горький, где продолжал правозащитную деятельность. Возвращен из ссылки в 1986 году Михаилом Горбачевым. </a:t>
            </a:r>
          </a:p>
          <a:p>
            <a:pPr algn="ctr"/>
            <a:r>
              <a:rPr lang="ru-RU" dirty="0" smtClean="0">
                <a:latin typeface="Cambria" pitchFamily="18" charset="0"/>
              </a:rPr>
              <a:t>В 1989 году Андрей Сахаров был избран народным депутатом СССР; предложил проект новой Конституции страны</a:t>
            </a:r>
            <a:r>
              <a:rPr lang="ru-RU" dirty="0" smtClean="0"/>
              <a:t>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0010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«Одно из наиболее сильных побуждений, ведущих к …науке, — это желание уйти от будничной жизни с её мучительной жестокостью и безутешной пустотой … Эта причина толкает людей с тонкими душевными струнами от личных переживаний в мир объективного видения и понимания.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К этой негативной причине добавляется и позитивная. Человек стремится каким-то адекватным способом создать в себе простую и ясную картину мира для того, чтобы оторваться от мира ощущений, чтобы в известной степени заменить этот мир созданной таким образом картиной».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                                                                                 Альберт Эйнштейн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Cambria" pitchFamily="18" charset="0"/>
              </a:rPr>
              <a:t>                    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pic>
        <p:nvPicPr>
          <p:cNvPr id="3" name="Рисунок 2" descr="7965341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3643314"/>
            <a:ext cx="3203555" cy="30003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latin typeface="Cambria" pitchFamily="18" charset="0"/>
              </a:rPr>
              <a:t>                                                 СПИСОК ИСПОЛЬЗОВАННОЙ ЛИТЕРАТУРЫ</a:t>
            </a:r>
          </a:p>
          <a:p>
            <a:pPr lvl="0"/>
            <a:endParaRPr lang="ru-RU" sz="1400" b="1" dirty="0" smtClean="0">
              <a:latin typeface="Cambria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Вавилов Сергей Иванович [Текст] : очерки и воспоминания. — 3-е изд., доп. — М. : Наука, 1991. — 376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Вавилов, С. И. Глаз и солнце [Текст] : о свете, солнце и зрении / С. И. Вавилов. — 5-е изд. — М. : Наука, 1950. — 122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Вавилов, С. И. Исаак Ньютон [Текст] : 1643-1727 / С. И. Вавилов. — М. : Наука, 1989. — 272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Вавилов, С. И. Микроструктура света [Текст] : </a:t>
            </a:r>
            <a:r>
              <a:rPr lang="ru-RU" sz="1400" b="1" dirty="0" err="1" smtClean="0">
                <a:latin typeface="Cambria" pitchFamily="18" charset="0"/>
              </a:rPr>
              <a:t>исслед</a:t>
            </a:r>
            <a:r>
              <a:rPr lang="ru-RU" sz="1400" b="1" dirty="0" smtClean="0">
                <a:latin typeface="Cambria" pitchFamily="18" charset="0"/>
              </a:rPr>
              <a:t>. и очерки / С. И. Вавилов. — М. : Изд-во Акад. наук, 1950. — 198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Вавилов, С. И. Собрание сочинений [Текст] : работы по физике 1937-1951. Т. 2 / С. И. Вавилов. — М. : АН СССР, 1952. — 547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Горелик, Геннадий.  Андрей Сахаров : Наука и Свобода / Г. Горелик. — М. ; Ижевск : </a:t>
            </a:r>
            <a:r>
              <a:rPr lang="ru-RU" sz="1400" b="1" dirty="0" err="1" smtClean="0">
                <a:latin typeface="Cambria" pitchFamily="18" charset="0"/>
              </a:rPr>
              <a:t>Регуляр</a:t>
            </a:r>
            <a:r>
              <a:rPr lang="ru-RU" sz="1400" b="1" dirty="0" smtClean="0">
                <a:latin typeface="Cambria" pitchFamily="18" charset="0"/>
              </a:rPr>
              <a:t>. и </a:t>
            </a:r>
            <a:r>
              <a:rPr lang="ru-RU" sz="1400" b="1" dirty="0" err="1" smtClean="0">
                <a:latin typeface="Cambria" pitchFamily="18" charset="0"/>
              </a:rPr>
              <a:t>хаотич</a:t>
            </a:r>
            <a:r>
              <a:rPr lang="ru-RU" sz="1400" b="1" dirty="0" smtClean="0">
                <a:latin typeface="Cambria" pitchFamily="18" charset="0"/>
              </a:rPr>
              <a:t>. динамика, 2000. — 504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Горелик, Геннадий. Наука, изобретательство и свобода [Текст] / Г. Горелик // Знание-сила. — 2014. — № 1. — С. 82-86.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err="1" smtClean="0">
                <a:latin typeface="Cambria" pitchFamily="18" charset="0"/>
              </a:rPr>
              <a:t>Джинова</a:t>
            </a:r>
            <a:r>
              <a:rPr lang="ru-RU" sz="1400" b="1" dirty="0" smtClean="0">
                <a:latin typeface="Cambria" pitchFamily="18" charset="0"/>
              </a:rPr>
              <a:t>, З.П. Творцы мировой науки: от античности до ХХ века [Текст]  : </a:t>
            </a:r>
            <a:r>
              <a:rPr lang="ru-RU" sz="1400" b="1" dirty="0" err="1" smtClean="0">
                <a:latin typeface="Cambria" pitchFamily="18" charset="0"/>
              </a:rPr>
              <a:t>Попул</a:t>
            </a:r>
            <a:r>
              <a:rPr lang="ru-RU" sz="1400" b="1" dirty="0" smtClean="0">
                <a:latin typeface="Cambria" pitchFamily="18" charset="0"/>
              </a:rPr>
              <a:t>. </a:t>
            </a:r>
            <a:r>
              <a:rPr lang="ru-RU" sz="1400" b="1" dirty="0" err="1" smtClean="0">
                <a:latin typeface="Cambria" pitchFamily="18" charset="0"/>
              </a:rPr>
              <a:t>биобиблиогр</a:t>
            </a:r>
            <a:r>
              <a:rPr lang="ru-RU" sz="1400" b="1" dirty="0" smtClean="0">
                <a:latin typeface="Cambria" pitchFamily="18" charset="0"/>
              </a:rPr>
              <a:t>. </a:t>
            </a:r>
            <a:r>
              <a:rPr lang="ru-RU" sz="1400" b="1" dirty="0" err="1" smtClean="0">
                <a:latin typeface="Cambria" pitchFamily="18" charset="0"/>
              </a:rPr>
              <a:t>энцикл</a:t>
            </a:r>
            <a:r>
              <a:rPr lang="ru-RU" sz="1400" b="1" dirty="0" smtClean="0">
                <a:latin typeface="Cambria" pitchFamily="18" charset="0"/>
              </a:rPr>
              <a:t>. / Рос. </a:t>
            </a:r>
            <a:r>
              <a:rPr lang="ru-RU" sz="1400" b="1" dirty="0" err="1" smtClean="0">
                <a:latin typeface="Cambria" pitchFamily="18" charset="0"/>
              </a:rPr>
              <a:t>гос</a:t>
            </a:r>
            <a:r>
              <a:rPr lang="ru-RU" sz="1400" b="1" dirty="0" smtClean="0">
                <a:latin typeface="Cambria" pitchFamily="18" charset="0"/>
              </a:rPr>
              <a:t>. б-ка; Сост. </a:t>
            </a:r>
            <a:r>
              <a:rPr lang="ru-RU" sz="1400" b="1" dirty="0" err="1" smtClean="0">
                <a:latin typeface="Cambria" pitchFamily="18" charset="0"/>
              </a:rPr>
              <a:t>З.П.Джинова</a:t>
            </a:r>
            <a:r>
              <a:rPr lang="ru-RU" sz="1400" b="1" dirty="0" smtClean="0">
                <a:latin typeface="Cambria" pitchFamily="18" charset="0"/>
              </a:rPr>
              <a:t>, </a:t>
            </a:r>
            <a:r>
              <a:rPr lang="ru-RU" sz="1400" b="1" dirty="0" err="1" smtClean="0">
                <a:latin typeface="Cambria" pitchFamily="18" charset="0"/>
              </a:rPr>
              <a:t>Г.В.Шандуренко</a:t>
            </a:r>
            <a:r>
              <a:rPr lang="ru-RU" sz="1400" b="1" dirty="0" smtClean="0">
                <a:latin typeface="Cambria" pitchFamily="18" charset="0"/>
              </a:rPr>
              <a:t>. — М. : Пашков дом, 2001. — 784с.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Келдыш, М. В. Избранные труды. Математика [Текст] / М. В. Келдыш ; отв. ред. К. И. Бабенко, Н. Н. Боголюбов, Н. Н. Ченцов. — М. : Наука, 1985. — 448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err="1" smtClean="0">
                <a:latin typeface="Cambria" pitchFamily="18" charset="0"/>
              </a:rPr>
              <a:t>Келер</a:t>
            </a:r>
            <a:r>
              <a:rPr lang="ru-RU" sz="1400" b="1" dirty="0" smtClean="0">
                <a:latin typeface="Cambria" pitchFamily="18" charset="0"/>
              </a:rPr>
              <a:t>, В.Сергей Вавилов [Текст] / В. </a:t>
            </a:r>
            <a:r>
              <a:rPr lang="ru-RU" sz="1400" b="1" dirty="0" err="1" smtClean="0">
                <a:latin typeface="Cambria" pitchFamily="18" charset="0"/>
              </a:rPr>
              <a:t>Келер</a:t>
            </a:r>
            <a:r>
              <a:rPr lang="ru-RU" sz="1400" b="1" dirty="0" smtClean="0">
                <a:latin typeface="Cambria" pitchFamily="18" charset="0"/>
              </a:rPr>
              <a:t>. — М. : Молодая гвардия, 1975. — 320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Кравец, Т. П. От Ньютона до Вавилова. Очерки и воспоминания [Текст] / Т. П. Кравец. — Л. : Наука, 1967. — 448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Левшин, Л. В. Сергей Иванович Вавилов [Текст] / Л. В. Левшин. — М. : Наука, 1977. — 432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Левшин, Леонид Вадимович.  Свет - мое призвание [Текст] : с. жизни акад. С. И. Вавилова / Л. В. Левшин. — М. : </a:t>
            </a:r>
            <a:r>
              <a:rPr lang="ru-RU" sz="1400" b="1" dirty="0" err="1" smtClean="0">
                <a:latin typeface="Cambria" pitchFamily="18" charset="0"/>
              </a:rPr>
              <a:t>Моск</a:t>
            </a:r>
            <a:r>
              <a:rPr lang="ru-RU" sz="1400" b="1" dirty="0" smtClean="0">
                <a:latin typeface="Cambria" pitchFamily="18" charset="0"/>
              </a:rPr>
              <a:t>. рабочий, 1987. — 240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b="1" dirty="0" smtClean="0">
                <a:latin typeface="Cambria" pitchFamily="18" charset="0"/>
              </a:rPr>
              <a:t>Чеснов, Василий.  Энциклопедия для детей. Доп.том. Космонавтика [Текст] / Отв. ред. В.Чеснов. — М. : </a:t>
            </a:r>
            <a:r>
              <a:rPr lang="ru-RU" sz="1400" b="1" dirty="0" err="1" smtClean="0">
                <a:latin typeface="Cambria" pitchFamily="18" charset="0"/>
              </a:rPr>
              <a:t>Аванта</a:t>
            </a:r>
            <a:r>
              <a:rPr lang="ru-RU" sz="1400" b="1" dirty="0" smtClean="0">
                <a:latin typeface="Cambria" pitchFamily="18" charset="0"/>
              </a:rPr>
              <a:t>, 2004. — 448с.</a:t>
            </a:r>
            <a:endParaRPr lang="ru-RU" sz="14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357166"/>
            <a:ext cx="828680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«…Когда мы думаем о двадцатом веке, есть одна характеристика,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которая для меня кажется невероятно, необычайно важной: ХХ век - это век науки, ее величайшего рывка вперед. Развитие науки в ХХ веке проявило с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огромной силой ее три основные цели, три основные особенности.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Это наука ради науки, ради познания. Наука как самоцель, отражение великого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стремления человеческого разума к познанию…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Вторая цель науки - это ее практическое значение. Мы знаем, что именно в ХХ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веке материальное производство стало основываться на науке гораздо в большей степени, чем когда бы то ни было…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И, наконец, третья цель науки - некое единство, цементирующее человечество».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latin typeface="Cambria" pitchFamily="18" charset="0"/>
              <a:ea typeface="Cambria Math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                                                              А.Д.Сахаров «Наука и свобода»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mbria" pitchFamily="18" charset="0"/>
                <a:ea typeface="Cambria Math" pitchFamily="18" charset="0"/>
              </a:rPr>
              <a:t>                                                                  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  <a:t>(Лионская лекция, 1989г.)</a:t>
            </a:r>
            <a:b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 Math" pitchFamily="18" charset="0"/>
              </a:rPr>
            </a:b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 Math" pitchFamily="18" charset="0"/>
            </a:endParaRPr>
          </a:p>
        </p:txBody>
      </p:sp>
      <p:pic>
        <p:nvPicPr>
          <p:cNvPr id="6" name="Рисунок 5" descr="cant-find-the-perfect-clip-art-344156.png"/>
          <p:cNvPicPr>
            <a:picLocks noChangeAspect="1"/>
          </p:cNvPicPr>
          <p:nvPr/>
        </p:nvPicPr>
        <p:blipFill>
          <a:blip r:embed="rId2" cstate="email">
            <a:lum contrast="1000"/>
          </a:blip>
          <a:stretch>
            <a:fillRect/>
          </a:stretch>
        </p:blipFill>
        <p:spPr>
          <a:xfrm>
            <a:off x="6786570" y="4286256"/>
            <a:ext cx="2357430" cy="2357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ука001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714356"/>
            <a:ext cx="2714644" cy="453525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929058" y="78579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Великий ученый — академик </a:t>
            </a:r>
            <a:r>
              <a:rPr lang="ru-RU" b="1" i="1" dirty="0" smtClean="0">
                <a:latin typeface="Cambria" pitchFamily="18" charset="0"/>
              </a:rPr>
              <a:t>Сергей Иванович  Вавилов </a:t>
            </a:r>
            <a:r>
              <a:rPr lang="ru-RU" dirty="0" smtClean="0">
                <a:latin typeface="Cambria" pitchFamily="18" charset="0"/>
              </a:rPr>
              <a:t>(1891-1951) входит в число крупнейших физиков XX века. С его именем во многом связано становление отечественной школы физической оптики. Он — автор более 150 научно-популярных работ. «Эффект Вавилова-Черенкова» — открытие, вызвавшее в свое время переворот в науке, является выдающимся достижением. Его исследования – учение о люминесценции – стимулировали изучение свойств и строение вещества. Вавилов был не только выдающимся физиком-оптиком, но и организатором науки, крупным государственным и общественным деятелем, президентом АН СССР, историком и популяризатором науки.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аука0003.JPG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6429388" y="214290"/>
            <a:ext cx="2428892" cy="392541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наука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57818" y="2357430"/>
            <a:ext cx="2583011" cy="392906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наука0018.JPG"/>
          <p:cNvPicPr>
            <a:picLocks noChangeAspect="1"/>
          </p:cNvPicPr>
          <p:nvPr/>
        </p:nvPicPr>
        <p:blipFill>
          <a:blip r:embed="rId4" cstate="email"/>
          <a:srcRect r="-104"/>
          <a:stretch>
            <a:fillRect/>
          </a:stretch>
        </p:blipFill>
        <p:spPr>
          <a:xfrm>
            <a:off x="285720" y="142852"/>
            <a:ext cx="3000396" cy="425510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наука000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12318" y="2214553"/>
            <a:ext cx="2764945" cy="428628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ука00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00562" y="857232"/>
            <a:ext cx="4296996" cy="328614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857752" y="4929198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mbria" pitchFamily="18" charset="0"/>
              </a:rPr>
              <a:t>С.И.Вавилов в лаборатории Государственного оптического института. Ленинград,1946г.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71546"/>
            <a:ext cx="39290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Cambria" pitchFamily="18" charset="0"/>
              </a:rPr>
              <a:t>«У науки имеется собственная специфическая логика развития, которую весьма важно учитывать. Наука всегда должна работать в запас, впрок, и только при этом условии она будет находиться в естественных для нее условиях». </a:t>
            </a:r>
          </a:p>
          <a:p>
            <a:endParaRPr lang="ru-RU" sz="2000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                                      С.И.Вавилов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ebo_gorizont_solnce_glaz_otrazhenie_1920x1200.jpg"/>
          <p:cNvPicPr>
            <a:picLocks noChangeAspect="1"/>
          </p:cNvPicPr>
          <p:nvPr/>
        </p:nvPicPr>
        <p:blipFill>
          <a:blip r:embed="rId2" cstate="email">
            <a:lum bright="45000" contrast="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.php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1857364"/>
            <a:ext cx="2648701" cy="428628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643306" y="2071678"/>
            <a:ext cx="4572000" cy="3693319"/>
          </a:xfrm>
          <a:prstGeom prst="rect">
            <a:avLst/>
          </a:prstGeom>
          <a:solidFill>
            <a:srgbClr val="E3E4AA">
              <a:alpha val="24000"/>
            </a:srgbClr>
          </a:solidFill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Большое внимание уделял ученый популяризаторской деятельности. Уже в середине 20-х годов Вавилов написал несколько научно-популярных  работ – «Действия света», «Солнечный свет и жизнь Земли» и др. Книга «Глаз и солнце» (1927), содержавшая много конкретных сведений о свете, Солнце и зрении и раскрывающая их неразрывную связь, отличалась поэтичностью, широтой обобщений и философским звучанием. Эта книга стала классической и выдержала много изданий.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ука001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071934" y="285728"/>
            <a:ext cx="2552833" cy="392379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наук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142852"/>
            <a:ext cx="2986553" cy="450057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наука00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86512" y="2857496"/>
            <a:ext cx="2434148" cy="379067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наука001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214414" y="2143116"/>
            <a:ext cx="2580310" cy="411755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ука001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785794"/>
            <a:ext cx="2928958" cy="4239281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14348" y="5572140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ambria" pitchFamily="18" charset="0"/>
              </a:rPr>
              <a:t>С.И.Вавилов – президент  Академии наук СССР. 1946г.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214422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latin typeface="Cambria" pitchFamily="18" charset="0"/>
              </a:rPr>
              <a:t>«Результаты трудов  Сергея Ивановича Вавилова стали фундаментом современного учения о люминесценции. На базе этого фундамента стало возможным одно из важнейших открытий современной физики – открытие излучения заряженных частиц сверхсветовой скорости».</a:t>
            </a:r>
          </a:p>
          <a:p>
            <a:endParaRPr lang="ru-RU" sz="2000" b="1" i="1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                                               П.А.Черенков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f651c86a18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57166"/>
            <a:ext cx="5067556" cy="2857520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1472" y="3571876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</a:rPr>
              <a:t>С именем </a:t>
            </a:r>
            <a:r>
              <a:rPr lang="ru-RU" b="1" i="1" dirty="0" smtClean="0">
                <a:latin typeface="Cambria" pitchFamily="18" charset="0"/>
              </a:rPr>
              <a:t>Мстислава Всеволодовича Келдыша </a:t>
            </a:r>
            <a:r>
              <a:rPr lang="ru-RU" dirty="0" smtClean="0">
                <a:latin typeface="Cambria" pitchFamily="18" charset="0"/>
              </a:rPr>
              <a:t>(1911-1978) связаны выдающиеся достижения отечественной науки в решении государственных проблем. Теоретик космонавтики, автор глубоких исследований в области, математики, механики и техники, он соединял свои широкие научные интересы с конкретными прикладными задачами. Президент Академии наук СССР, блестящий организатор исследовательской работы в нашей стране, с деятельностью которых связано возникновение новых направлений научного поиска, таких, как квантовая электроника и молекулярная биология.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1445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76</cp:revision>
  <dcterms:modified xsi:type="dcterms:W3CDTF">2016-02-08T06:24:02Z</dcterms:modified>
</cp:coreProperties>
</file>